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" y="152400"/>
            <a:ext cx="8966961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31955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4040193-AFD9-4161-9A5A-F83775E2D421}"/>
              </a:ext>
            </a:extLst>
          </p:cNvPr>
          <p:cNvSpPr txBox="1"/>
          <p:nvPr/>
        </p:nvSpPr>
        <p:spPr>
          <a:xfrm>
            <a:off x="723899" y="304800"/>
            <a:ext cx="7696200" cy="1015663"/>
          </a:xfrm>
          <a:prstGeom prst="rect">
            <a:avLst/>
          </a:prstGeom>
          <a:solidFill>
            <a:srgbClr val="00B050">
              <a:alpha val="26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2743200"/>
            <a:ext cx="3657600" cy="3209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412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99B07B7-3FB4-465B-A853-B6A768C5DDF9}"/>
              </a:ext>
            </a:extLst>
          </p:cNvPr>
          <p:cNvSpPr txBox="1"/>
          <p:nvPr/>
        </p:nvSpPr>
        <p:spPr>
          <a:xfrm>
            <a:off x="2743200" y="457200"/>
            <a:ext cx="3124199" cy="1015663"/>
          </a:xfrm>
          <a:prstGeom prst="rect">
            <a:avLst/>
          </a:prstGeom>
          <a:solidFill>
            <a:schemeClr val="accent2">
              <a:lumMod val="50000"/>
              <a:alpha val="4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C7AF867D-BFAC-4B3A-8801-FBDC83EB1CE9}"/>
              </a:ext>
            </a:extLst>
          </p:cNvPr>
          <p:cNvSpPr txBox="1"/>
          <p:nvPr/>
        </p:nvSpPr>
        <p:spPr>
          <a:xfrm>
            <a:off x="1581671" y="4953000"/>
            <a:ext cx="5980657" cy="830997"/>
          </a:xfrm>
          <a:prstGeom prst="rect">
            <a:avLst/>
          </a:prstGeom>
          <a:solidFill>
            <a:schemeClr val="accent6">
              <a:lumMod val="75000"/>
              <a:alpha val="84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খাসিয়াদের ভাষার নাম কী?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10" y="1612732"/>
            <a:ext cx="3435977" cy="3200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664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4581" y="22123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A8B6B40-0F74-4F89-9646-8EAC89FD6244}"/>
              </a:ext>
            </a:extLst>
          </p:cNvPr>
          <p:cNvSpPr txBox="1"/>
          <p:nvPr/>
        </p:nvSpPr>
        <p:spPr>
          <a:xfrm>
            <a:off x="3259905" y="225134"/>
            <a:ext cx="2575027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EAF5586-0D2A-41A0-A97A-1352CF24603E}"/>
              </a:ext>
            </a:extLst>
          </p:cNvPr>
          <p:cNvSpPr txBox="1"/>
          <p:nvPr/>
        </p:nvSpPr>
        <p:spPr>
          <a:xfrm>
            <a:off x="1691588" y="5874337"/>
            <a:ext cx="5711662" cy="830997"/>
          </a:xfrm>
          <a:prstGeom prst="rect">
            <a:avLst/>
          </a:prstGeom>
          <a:solidFill>
            <a:schemeClr val="accent4">
              <a:lumMod val="50000"/>
              <a:alpha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সিয়া</a:t>
            </a:r>
            <a:r>
              <a:rPr lang="bn-IN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মাতৃতান্ত্রিক।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1D960D2-76E8-4DFC-B172-59D334C90F00}"/>
              </a:ext>
            </a:extLst>
          </p:cNvPr>
          <p:cNvSpPr txBox="1"/>
          <p:nvPr/>
        </p:nvSpPr>
        <p:spPr>
          <a:xfrm>
            <a:off x="381000" y="1095055"/>
            <a:ext cx="8610600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</a:t>
            </a:r>
            <a:r>
              <a:rPr lang="bn-IN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সিয়া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  </a:t>
            </a:r>
            <a:r>
              <a:rPr lang="bn-IN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কেমন?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7" y="2026531"/>
            <a:ext cx="5072063" cy="3673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2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86560FAA-A5E4-445C-8A29-F7CFF3F98069}"/>
              </a:ext>
            </a:extLst>
          </p:cNvPr>
          <p:cNvSpPr txBox="1"/>
          <p:nvPr/>
        </p:nvSpPr>
        <p:spPr>
          <a:xfrm>
            <a:off x="1828800" y="5815704"/>
            <a:ext cx="6324600" cy="769441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প্রচুর পান ও মধুর চাষ করেন।</a:t>
            </a:r>
            <a:endParaRPr lang="en-US" sz="4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D50D231-96A6-431C-B767-76207285B664}"/>
              </a:ext>
            </a:extLst>
          </p:cNvPr>
          <p:cNvSpPr txBox="1"/>
          <p:nvPr/>
        </p:nvSpPr>
        <p:spPr>
          <a:xfrm>
            <a:off x="324389" y="187275"/>
            <a:ext cx="180921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সমাজ ব্যবস্থা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16F09C9-E92F-407E-8132-49ECD2DABFF4}"/>
              </a:ext>
            </a:extLst>
          </p:cNvPr>
          <p:cNvSpPr txBox="1"/>
          <p:nvPr/>
        </p:nvSpPr>
        <p:spPr>
          <a:xfrm>
            <a:off x="838200" y="1117767"/>
            <a:ext cx="7951913" cy="584775"/>
          </a:xfrm>
          <a:prstGeom prst="rect">
            <a:avLst/>
          </a:prstGeom>
          <a:solidFill>
            <a:schemeClr val="accent4">
              <a:lumMod val="50000"/>
              <a:alpha val="37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খাসিয়ারা কীভাবে জীবিকা নির্বাহ করে?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0" y="2083787"/>
            <a:ext cx="3022167" cy="360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29" y="2083788"/>
            <a:ext cx="2781300" cy="3606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17" y="2083787"/>
            <a:ext cx="2682672" cy="3606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2798E717-D877-4E7D-8188-F701D5666E0F}"/>
              </a:ext>
            </a:extLst>
          </p:cNvPr>
          <p:cNvSpPr txBox="1"/>
          <p:nvPr/>
        </p:nvSpPr>
        <p:spPr>
          <a:xfrm>
            <a:off x="1712478" y="1120286"/>
            <a:ext cx="6557243" cy="70788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কৃষিকাজ করে জীবিকা নির্বাহ করে।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4581" y="22123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9665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37C1707-4E5B-409A-A3CB-502C9068ED45}"/>
              </a:ext>
            </a:extLst>
          </p:cNvPr>
          <p:cNvSpPr txBox="1"/>
          <p:nvPr/>
        </p:nvSpPr>
        <p:spPr>
          <a:xfrm>
            <a:off x="3976752" y="128482"/>
            <a:ext cx="129540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790C02D-DE1B-4D58-91A0-F0280BEE5E9F}"/>
              </a:ext>
            </a:extLst>
          </p:cNvPr>
          <p:cNvSpPr txBox="1"/>
          <p:nvPr/>
        </p:nvSpPr>
        <p:spPr>
          <a:xfrm>
            <a:off x="324859" y="6044810"/>
            <a:ext cx="852869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 প্রধান খাদ্য ভাত, মাংস,শুটকি মাছ, মধু ইত্যাদি।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11B347D9-4D6F-49E2-9D8D-E61BAFF2E81B}"/>
              </a:ext>
            </a:extLst>
          </p:cNvPr>
          <p:cNvSpPr txBox="1"/>
          <p:nvPr/>
        </p:nvSpPr>
        <p:spPr>
          <a:xfrm>
            <a:off x="395352" y="1052589"/>
            <a:ext cx="8458200" cy="707886"/>
          </a:xfrm>
          <a:prstGeom prst="rect">
            <a:avLst/>
          </a:prstGeom>
          <a:solidFill>
            <a:schemeClr val="accent2">
              <a:lumMod val="75000"/>
              <a:alpha val="1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খাবার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89020"/>
            <a:ext cx="3733800" cy="1883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8" y="1843636"/>
            <a:ext cx="3757548" cy="19702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63208"/>
            <a:ext cx="3807147" cy="18946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82" y="1894255"/>
            <a:ext cx="3733800" cy="19585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77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37C1707-4E5B-409A-A3CB-502C9068ED45}"/>
              </a:ext>
            </a:extLst>
          </p:cNvPr>
          <p:cNvSpPr txBox="1"/>
          <p:nvPr/>
        </p:nvSpPr>
        <p:spPr>
          <a:xfrm>
            <a:off x="3657600" y="152400"/>
            <a:ext cx="129540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8A288-B055-485C-AD5B-EF3DA1D585CF}"/>
              </a:ext>
            </a:extLst>
          </p:cNvPr>
          <p:cNvSpPr/>
          <p:nvPr/>
        </p:nvSpPr>
        <p:spPr>
          <a:xfrm>
            <a:off x="762000" y="4572000"/>
            <a:ext cx="7744571" cy="2123658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পান-সুপারিকে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খুবই পবিত্র মনে করে। বাড়িতে অতিথি এলে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পান-সুপারি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আপ্যায়ন করে।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2" y="1141958"/>
            <a:ext cx="6196385" cy="320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-19665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A38D392-98C8-4EE0-A279-C93792EB47CE}"/>
              </a:ext>
            </a:extLst>
          </p:cNvPr>
          <p:cNvSpPr txBox="1"/>
          <p:nvPr/>
        </p:nvSpPr>
        <p:spPr>
          <a:xfrm>
            <a:off x="452301" y="215261"/>
            <a:ext cx="160019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18278D7-E64B-44D3-8F11-8DFEE4123A9E}"/>
              </a:ext>
            </a:extLst>
          </p:cNvPr>
          <p:cNvSpPr txBox="1"/>
          <p:nvPr/>
        </p:nvSpPr>
        <p:spPr>
          <a:xfrm>
            <a:off x="681267" y="6071748"/>
            <a:ext cx="776671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খাসি মেয়েরা কাজিম পিন নামক ব্লাউজ ও লুঙ্গি পরে।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9897C75-8D6A-4B83-B2D3-E72B9ACFDEF3}"/>
              </a:ext>
            </a:extLst>
          </p:cNvPr>
          <p:cNvSpPr txBox="1"/>
          <p:nvPr/>
        </p:nvSpPr>
        <p:spPr>
          <a:xfrm>
            <a:off x="2797278" y="5315028"/>
            <a:ext cx="3505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পিন</a:t>
            </a:r>
            <a:endParaRPr lang="en-US" sz="36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DD71D79-317D-4FF0-B6CC-738F24CBB0EF}"/>
              </a:ext>
            </a:extLst>
          </p:cNvPr>
          <p:cNvSpPr txBox="1"/>
          <p:nvPr/>
        </p:nvSpPr>
        <p:spPr>
          <a:xfrm>
            <a:off x="221229" y="971982"/>
            <a:ext cx="8686793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খাসিয়া মেয়েদের পোষাকের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66" y="1800985"/>
            <a:ext cx="6484317" cy="3331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46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40BA9-5C52-4AA3-A9F5-0873AA9CA67E}"/>
              </a:ext>
            </a:extLst>
          </p:cNvPr>
          <p:cNvSpPr txBox="1"/>
          <p:nvPr/>
        </p:nvSpPr>
        <p:spPr>
          <a:xfrm>
            <a:off x="115287" y="96195"/>
            <a:ext cx="1723103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CF2B1-12A2-4AF5-A0AD-92D0D7E20098}"/>
              </a:ext>
            </a:extLst>
          </p:cNvPr>
          <p:cNvSpPr txBox="1"/>
          <p:nvPr/>
        </p:nvSpPr>
        <p:spPr>
          <a:xfrm>
            <a:off x="3505200" y="5181600"/>
            <a:ext cx="171818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ফুংগ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মারুং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E009482-7234-41C8-AB5A-8E9AB0166EBE}"/>
              </a:ext>
            </a:extLst>
          </p:cNvPr>
          <p:cNvSpPr txBox="1"/>
          <p:nvPr/>
        </p:nvSpPr>
        <p:spPr>
          <a:xfrm>
            <a:off x="183618" y="5955423"/>
            <a:ext cx="8776761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ছেলেরা পকেট ছাড়া শার্ট ও লুঙ্গি পরেন, যার নাম ফুংগ মারুং।</a:t>
            </a:r>
            <a:endParaRPr lang="en-US" sz="36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6DEC01D-5A9A-4F8A-BE00-84AA4A6268AA}"/>
              </a:ext>
            </a:extLst>
          </p:cNvPr>
          <p:cNvSpPr txBox="1"/>
          <p:nvPr/>
        </p:nvSpPr>
        <p:spPr>
          <a:xfrm>
            <a:off x="256981" y="856700"/>
            <a:ext cx="8630037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খাসিয়া ছেলেদের পোষাকের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3" y="1630523"/>
            <a:ext cx="6705600" cy="3325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2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4AB994F3-D00F-406C-A0C5-02EF553FB4C5}"/>
              </a:ext>
            </a:extLst>
          </p:cNvPr>
          <p:cNvSpPr txBox="1"/>
          <p:nvPr/>
        </p:nvSpPr>
        <p:spPr>
          <a:xfrm>
            <a:off x="228600" y="228600"/>
            <a:ext cx="1447800" cy="64633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D174FF9-A5BA-4CBC-848A-0266E647901A}"/>
              </a:ext>
            </a:extLst>
          </p:cNvPr>
          <p:cNvSpPr txBox="1"/>
          <p:nvPr/>
        </p:nvSpPr>
        <p:spPr>
          <a:xfrm>
            <a:off x="495299" y="5334000"/>
            <a:ext cx="8153401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খাসিরা বিভিন্ন দেব দেবীর পূজা করেন। তাদের প্রধান দেবতার নাম উব্লাই নাংথউ।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845A2-60E5-413F-BC84-666658B86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15418"/>
            <a:ext cx="8534400" cy="4018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4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701C4-FDB8-4469-8F71-C6B3A7D65864}"/>
              </a:ext>
            </a:extLst>
          </p:cNvPr>
          <p:cNvSpPr txBox="1"/>
          <p:nvPr/>
        </p:nvSpPr>
        <p:spPr>
          <a:xfrm>
            <a:off x="3429000" y="152400"/>
            <a:ext cx="2057400" cy="646331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BD82C76E-3CCA-44C1-9C90-F7075704C4B9}"/>
              </a:ext>
            </a:extLst>
          </p:cNvPr>
          <p:cNvSpPr txBox="1"/>
          <p:nvPr/>
        </p:nvSpPr>
        <p:spPr>
          <a:xfrm>
            <a:off x="569874" y="5046686"/>
            <a:ext cx="8004250" cy="1200329"/>
          </a:xfrm>
          <a:prstGeom prst="rect">
            <a:avLst/>
          </a:prstGeom>
          <a:solidFill>
            <a:schemeClr val="accent3">
              <a:lumMod val="50000"/>
              <a:alpha val="64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খাসিয়াদের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খাবার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কী?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সিয়া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 কী কাজ করে  জীবিকা নির্বাহ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87" y="1074852"/>
            <a:ext cx="6194425" cy="3497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69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6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DB5DAD8-F646-40C9-885C-63FC0C021DAE}"/>
              </a:ext>
            </a:extLst>
          </p:cNvPr>
          <p:cNvSpPr txBox="1"/>
          <p:nvPr/>
        </p:nvSpPr>
        <p:spPr>
          <a:xfrm>
            <a:off x="304801" y="228600"/>
            <a:ext cx="16002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9ADB206-17B7-4BA3-8B86-E10B958D49B7}"/>
              </a:ext>
            </a:extLst>
          </p:cNvPr>
          <p:cNvSpPr txBox="1"/>
          <p:nvPr/>
        </p:nvSpPr>
        <p:spPr>
          <a:xfrm>
            <a:off x="544004" y="5334000"/>
            <a:ext cx="8065824" cy="1200329"/>
          </a:xfrm>
          <a:prstGeom prst="rect">
            <a:avLst/>
          </a:prstGeom>
          <a:solidFill>
            <a:schemeClr val="tx2">
              <a:lumMod val="40000"/>
              <a:lumOff val="60000"/>
              <a:alpha val="9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সকল ধরণের অনুষ্ঠান যেমন- পূজা পার্বণ, বিয়ে, খরা, অতিবৃষ্টি, ফসলহানি, ইত্যাদি অনুষ্ঠানে নাচ,গান করা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21" y="1054004"/>
            <a:ext cx="7123970" cy="3944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44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9794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63431" y="896666"/>
            <a:ext cx="4157550" cy="1160267"/>
            <a:chOff x="2259911" y="407293"/>
            <a:chExt cx="4157550" cy="1160267"/>
          </a:xfrm>
        </p:grpSpPr>
        <p:sp>
          <p:nvSpPr>
            <p:cNvPr id="6" name="Oval 5"/>
            <p:cNvSpPr/>
            <p:nvPr/>
          </p:nvSpPr>
          <p:spPr>
            <a:xfrm>
              <a:off x="2259911" y="415729"/>
              <a:ext cx="1276083" cy="113604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20400" y="431515"/>
              <a:ext cx="1276083" cy="113604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80889" y="431514"/>
              <a:ext cx="1276083" cy="113604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141378" y="407293"/>
              <a:ext cx="1276083" cy="113604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89406" y="2879856"/>
            <a:ext cx="6705600" cy="34778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D4728-BAFE-40EF-B598-7C59A4BA1F3F}"/>
              </a:ext>
            </a:extLst>
          </p:cNvPr>
          <p:cNvSpPr txBox="1"/>
          <p:nvPr/>
        </p:nvSpPr>
        <p:spPr>
          <a:xfrm>
            <a:off x="381000" y="381000"/>
            <a:ext cx="1752600" cy="646331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60894CB-00D1-41AC-8894-E4AD4A953F42}"/>
              </a:ext>
            </a:extLst>
          </p:cNvPr>
          <p:cNvSpPr txBox="1"/>
          <p:nvPr/>
        </p:nvSpPr>
        <p:spPr>
          <a:xfrm>
            <a:off x="1600200" y="5334000"/>
            <a:ext cx="5943600" cy="1200329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সিয়া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  পোষাকের নাম কী।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খাসিয়াদের প্রধান দেবতার নাম কী।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47001"/>
            <a:ext cx="7086600" cy="3867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05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29107-BE89-43CC-8ED0-C9C36C6647AB}"/>
              </a:ext>
            </a:extLst>
          </p:cNvPr>
          <p:cNvSpPr txBox="1"/>
          <p:nvPr/>
        </p:nvSpPr>
        <p:spPr>
          <a:xfrm>
            <a:off x="2852382" y="304800"/>
            <a:ext cx="343923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pic>
        <p:nvPicPr>
          <p:cNvPr id="4" name="Picture 3" descr="C:\Users\AKIL\Desktop\DSC_0000120.jpg">
            <a:extLst>
              <a:ext uri="{FF2B5EF4-FFF2-40B4-BE49-F238E27FC236}">
                <a16:creationId xmlns:a16="http://schemas.microsoft.com/office/drawing/2014/main" id="{A824E2FE-7DF6-4FF4-8588-BDDD55768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051" y="1477022"/>
            <a:ext cx="2784753" cy="3532752"/>
          </a:xfrm>
          <a:prstGeom prst="rect">
            <a:avLst/>
          </a:prstGeom>
          <a:noFill/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EEF485E-2816-4F2A-83E1-ADFF7D12E81F}"/>
              </a:ext>
            </a:extLst>
          </p:cNvPr>
          <p:cNvSpPr txBox="1"/>
          <p:nvPr/>
        </p:nvSpPr>
        <p:spPr>
          <a:xfrm>
            <a:off x="761548" y="5410200"/>
            <a:ext cx="7620903" cy="1200329"/>
          </a:xfrm>
          <a:prstGeom prst="rect">
            <a:avLst/>
          </a:prstGeom>
          <a:solidFill>
            <a:srgbClr val="002060">
              <a:alpha val="27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বাংলাদেশ ও বিশ্বপরিচয় বইয়ের ৮৪ ও ৮৫ পৃষ্ঠা খুলে মনযোগ সহকারে পড়।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13111"/>
            <a:ext cx="4367213" cy="3749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7330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4" y="-4916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7A584-177E-40BE-82EA-8D0A3425BCBD}"/>
              </a:ext>
            </a:extLst>
          </p:cNvPr>
          <p:cNvSpPr txBox="1"/>
          <p:nvPr/>
        </p:nvSpPr>
        <p:spPr>
          <a:xfrm>
            <a:off x="228600" y="124051"/>
            <a:ext cx="1459706" cy="64633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ED977-6748-4986-BAAC-46D1A98CC2F6}"/>
              </a:ext>
            </a:extLst>
          </p:cNvPr>
          <p:cNvSpPr txBox="1"/>
          <p:nvPr/>
        </p:nvSpPr>
        <p:spPr>
          <a:xfrm>
            <a:off x="554388" y="3733800"/>
            <a:ext cx="8056212" cy="2862322"/>
          </a:xfrm>
          <a:prstGeom prst="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সিয়া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সমাজ ব্যবস্থা-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২।খাসিয়াদের ভাষার লিখিত কোন ------------- নেই।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৩।খাসিয়ারা বিভিন্ন দেবদেবীর-----------------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D6ECC-3219-4D44-9BCD-0B1F05C57830}"/>
              </a:ext>
            </a:extLst>
          </p:cNvPr>
          <p:cNvSpPr txBox="1"/>
          <p:nvPr/>
        </p:nvSpPr>
        <p:spPr>
          <a:xfrm>
            <a:off x="1084471" y="902048"/>
            <a:ext cx="3026673" cy="646331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পূরন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91FB2-ACC3-4DB5-B169-B1F0B929512C}"/>
              </a:ext>
            </a:extLst>
          </p:cNvPr>
          <p:cNvSpPr txBox="1"/>
          <p:nvPr/>
        </p:nvSpPr>
        <p:spPr>
          <a:xfrm>
            <a:off x="4572000" y="894432"/>
            <a:ext cx="4257661" cy="646331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উত্তরগুলো মিলিয়ে নেই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EABDB27-D14B-40D1-948E-23645D1B8BFF}"/>
              </a:ext>
            </a:extLst>
          </p:cNvPr>
          <p:cNvSpPr txBox="1"/>
          <p:nvPr/>
        </p:nvSpPr>
        <p:spPr>
          <a:xfrm>
            <a:off x="6158731" y="2279024"/>
            <a:ext cx="1795921" cy="646331"/>
          </a:xfrm>
          <a:prstGeom prst="rect">
            <a:avLst/>
          </a:prstGeom>
          <a:solidFill>
            <a:srgbClr val="92D050">
              <a:alpha val="77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50BFE8FE-C693-42AA-A832-E5BA5CE9BD4F}"/>
              </a:ext>
            </a:extLst>
          </p:cNvPr>
          <p:cNvSpPr txBox="1"/>
          <p:nvPr/>
        </p:nvSpPr>
        <p:spPr>
          <a:xfrm>
            <a:off x="1191403" y="2257279"/>
            <a:ext cx="1511094" cy="646331"/>
          </a:xfrm>
          <a:prstGeom prst="rect">
            <a:avLst/>
          </a:prstGeom>
          <a:solidFill>
            <a:srgbClr val="00B0F0">
              <a:alpha val="72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EAC88AA8-B9BD-4E1B-96FE-E3CD1B6D5F30}"/>
              </a:ext>
            </a:extLst>
          </p:cNvPr>
          <p:cNvSpPr txBox="1"/>
          <p:nvPr/>
        </p:nvSpPr>
        <p:spPr>
          <a:xfrm>
            <a:off x="3616920" y="2308927"/>
            <a:ext cx="1541050" cy="646331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04497 0.1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48715 0.33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8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18437 0.4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35E5D-2551-48A8-9FD2-4E7462A4529B}"/>
              </a:ext>
            </a:extLst>
          </p:cNvPr>
          <p:cNvSpPr txBox="1"/>
          <p:nvPr/>
        </p:nvSpPr>
        <p:spPr>
          <a:xfrm>
            <a:off x="3657600" y="228600"/>
            <a:ext cx="1905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E24314B-31BE-43BC-B428-9D0805F9B558}"/>
              </a:ext>
            </a:extLst>
          </p:cNvPr>
          <p:cNvSpPr txBox="1"/>
          <p:nvPr/>
        </p:nvSpPr>
        <p:spPr>
          <a:xfrm>
            <a:off x="69766" y="5715000"/>
            <a:ext cx="9004468" cy="646331"/>
          </a:xfrm>
          <a:prstGeom prst="rect">
            <a:avLst/>
          </a:prstGeom>
          <a:solidFill>
            <a:srgbClr val="002060">
              <a:alpha val="84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 জীবনযাত্রা  সম্পর্কে  ৫ টি বাক্য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96110"/>
            <a:ext cx="67818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2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F5586-8813-4996-8553-CEC17E38C57B}"/>
              </a:ext>
            </a:extLst>
          </p:cNvPr>
          <p:cNvSpPr txBox="1"/>
          <p:nvPr/>
        </p:nvSpPr>
        <p:spPr>
          <a:xfrm>
            <a:off x="457199" y="304800"/>
            <a:ext cx="8229601" cy="1862048"/>
          </a:xfrm>
          <a:prstGeom prst="rect">
            <a:avLst/>
          </a:prstGeom>
          <a:solidFill>
            <a:schemeClr val="accent1">
              <a:lumMod val="75000"/>
              <a:alpha val="46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i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i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357437"/>
            <a:ext cx="7467600" cy="4195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117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468594" y="511986"/>
            <a:ext cx="1328241" cy="13716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09147" y="511986"/>
            <a:ext cx="1328241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86327" y="539269"/>
            <a:ext cx="1328241" cy="1371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23292" y="550086"/>
            <a:ext cx="1328241" cy="1371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57799" y="511986"/>
            <a:ext cx="1328241" cy="13716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94764" y="541483"/>
            <a:ext cx="1328241" cy="137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2191031"/>
            <a:ext cx="7162800" cy="4154984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অধ্যায়:এগারো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নৃ-গোষ্ঠী</a:t>
            </a:r>
            <a:endParaRPr lang="en-US" sz="4400" b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খাসিয়া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8384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13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0313" y="609600"/>
            <a:ext cx="61722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403061"/>
              </p:ext>
            </p:extLst>
          </p:nvPr>
        </p:nvGraphicFramePr>
        <p:xfrm>
          <a:off x="3811588" y="3184525"/>
          <a:ext cx="1522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1523160" imgH="488520" progId="Package">
                  <p:embed/>
                </p:oleObj>
              </mc:Choice>
              <mc:Fallback>
                <p:oleObj name="Packager Shell Object" showAsIcon="1" r:id="rId3" imgW="15231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1588" y="3184525"/>
                        <a:ext cx="152241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297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15AFAB00-BB52-4C60-BC91-20FBE5C0D7CC}"/>
              </a:ext>
            </a:extLst>
          </p:cNvPr>
          <p:cNvSpPr txBox="1"/>
          <p:nvPr/>
        </p:nvSpPr>
        <p:spPr>
          <a:xfrm>
            <a:off x="1416384" y="184251"/>
            <a:ext cx="6071759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ভালোভাবে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50A782B3-C54A-4FE8-BD27-1A68868F3CC0}"/>
              </a:ext>
            </a:extLst>
          </p:cNvPr>
          <p:cNvSpPr txBox="1"/>
          <p:nvPr/>
        </p:nvSpPr>
        <p:spPr>
          <a:xfrm>
            <a:off x="2490017" y="211703"/>
            <a:ext cx="407193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50E04326-3707-4304-A3C8-E8E456F473A8}"/>
              </a:ext>
            </a:extLst>
          </p:cNvPr>
          <p:cNvSpPr txBox="1"/>
          <p:nvPr/>
        </p:nvSpPr>
        <p:spPr>
          <a:xfrm>
            <a:off x="2498839" y="204338"/>
            <a:ext cx="387072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নৃগোষ্ঠী মানুষের ছবি।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666A8F0C-147B-4A97-A872-61EDAA45193D}"/>
              </a:ext>
            </a:extLst>
          </p:cNvPr>
          <p:cNvSpPr txBox="1"/>
          <p:nvPr/>
        </p:nvSpPr>
        <p:spPr>
          <a:xfrm>
            <a:off x="830382" y="233328"/>
            <a:ext cx="7243762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তারা কোন ক্ষুদ্র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67505"/>
            <a:ext cx="2516208" cy="2502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29" y="1371588"/>
            <a:ext cx="3439871" cy="5357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" y="3874125"/>
            <a:ext cx="2454913" cy="2709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8" y="1371588"/>
            <a:ext cx="2454913" cy="2376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08322"/>
            <a:ext cx="2516208" cy="2797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5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5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54E0A8E-8E0B-499B-988A-CAC5635A416F}"/>
              </a:ext>
            </a:extLst>
          </p:cNvPr>
          <p:cNvSpPr txBox="1"/>
          <p:nvPr/>
        </p:nvSpPr>
        <p:spPr>
          <a:xfrm>
            <a:off x="1371600" y="2526081"/>
            <a:ext cx="6182649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্ষুদ্র</a:t>
            </a: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  <a:r>
              <a:rPr lang="as-IN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ষ্ঠী</a:t>
            </a: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r>
              <a:rPr lang="as-IN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াসিয়া</a:t>
            </a:r>
            <a:endParaRPr lang="en-US" sz="4800" dirty="0">
              <a:solidFill>
                <a:schemeClr val="tx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5225EF-3F11-4376-96A2-45BC5B9FBE37}"/>
              </a:ext>
            </a:extLst>
          </p:cNvPr>
          <p:cNvSpPr txBox="1"/>
          <p:nvPr/>
        </p:nvSpPr>
        <p:spPr>
          <a:xfrm>
            <a:off x="2590800" y="555155"/>
            <a:ext cx="4263574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97A06DA-A485-416A-ABAB-5E76CCDB7C33}"/>
              </a:ext>
            </a:extLst>
          </p:cNvPr>
          <p:cNvSpPr txBox="1"/>
          <p:nvPr/>
        </p:nvSpPr>
        <p:spPr>
          <a:xfrm>
            <a:off x="533400" y="3986421"/>
            <a:ext cx="83058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2.1.8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457200"/>
            <a:ext cx="4343400" cy="1676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400300" y="2476500"/>
            <a:ext cx="4343400" cy="762000"/>
          </a:xfrm>
          <a:prstGeom prst="flowChartTermina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5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99804-C4F4-4630-9BD8-CB027A69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313" y="174009"/>
            <a:ext cx="4659954" cy="6509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A653776F-B423-4612-AF29-F22E4959767D}"/>
              </a:ext>
            </a:extLst>
          </p:cNvPr>
          <p:cNvSpPr txBox="1"/>
          <p:nvPr/>
        </p:nvSpPr>
        <p:spPr>
          <a:xfrm>
            <a:off x="94907" y="206437"/>
            <a:ext cx="151634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E50AEF-4F0E-47A3-A21C-72CE134113A2}"/>
              </a:ext>
            </a:extLst>
          </p:cNvPr>
          <p:cNvCxnSpPr/>
          <p:nvPr/>
        </p:nvCxnSpPr>
        <p:spPr>
          <a:xfrm flipV="1">
            <a:off x="4028599" y="2133602"/>
            <a:ext cx="3652725" cy="1523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3">
            <a:extLst>
              <a:ext uri="{FF2B5EF4-FFF2-40B4-BE49-F238E27FC236}">
                <a16:creationId xmlns:a16="http://schemas.microsoft.com/office/drawing/2014/main" id="{AB98B584-F8D1-4B77-B02E-1BCA4D2C3B7E}"/>
              </a:ext>
            </a:extLst>
          </p:cNvPr>
          <p:cNvSpPr txBox="1"/>
          <p:nvPr/>
        </p:nvSpPr>
        <p:spPr>
          <a:xfrm>
            <a:off x="1776719" y="167783"/>
            <a:ext cx="2251880" cy="6494085"/>
          </a:xfrm>
          <a:prstGeom prst="rect">
            <a:avLst/>
          </a:prstGeom>
          <a:solidFill>
            <a:schemeClr val="accent3">
              <a:lumMod val="50000"/>
              <a:alpha val="7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সিলেট বিভাগের বিভিন্ন এলাকায়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সিয়া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 বাস করেন। অতীতে সিলেটে জয়ন্তা বা জৈন্তিয়া নামে রাজ্য ছিল। ধারণা করা হয়,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সিয়া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 ঐ রাজ্যে বাস করতেন।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55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58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29BC7A6-62C3-4119-BC3A-45B6D8BB536B}"/>
              </a:ext>
            </a:extLst>
          </p:cNvPr>
          <p:cNvSpPr txBox="1"/>
          <p:nvPr/>
        </p:nvSpPr>
        <p:spPr>
          <a:xfrm>
            <a:off x="228600" y="406755"/>
            <a:ext cx="1636673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F891D-89A5-43A7-90C8-EC689791C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83041"/>
            <a:ext cx="6097128" cy="5225390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1F3B4ACA-B9E9-4855-879D-A7902BA611CD}"/>
              </a:ext>
            </a:extLst>
          </p:cNvPr>
          <p:cNvSpPr txBox="1"/>
          <p:nvPr/>
        </p:nvSpPr>
        <p:spPr>
          <a:xfrm>
            <a:off x="2060805" y="374800"/>
            <a:ext cx="6931924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 মত </a:t>
            </a:r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সিয়াদের</a:t>
            </a:r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 ভাষা আছে। তবে লিখিত কোন বর্ণমালা নেই।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AF5F562-1EE6-4C39-9E4C-2C09DC57BC04}"/>
              </a:ext>
            </a:extLst>
          </p:cNvPr>
          <p:cNvSpPr txBox="1"/>
          <p:nvPr/>
        </p:nvSpPr>
        <p:spPr>
          <a:xfrm>
            <a:off x="2285999" y="5838990"/>
            <a:ext cx="6706729" cy="769441"/>
          </a:xfrm>
          <a:prstGeom prst="rect">
            <a:avLst/>
          </a:prstGeom>
          <a:solidFill>
            <a:srgbClr val="C00000">
              <a:alpha val="7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ভাষার নাম</a:t>
            </a:r>
            <a:r>
              <a:rPr lang="bn-IN" sz="44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মনখেমে।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0F0ED2-55F3-499B-BD5D-35C365E8A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54507"/>
            <a:ext cx="2403934" cy="3536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756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485</Words>
  <Application>Microsoft Office PowerPoint</Application>
  <PresentationFormat>On-screen Show (4:3)</PresentationFormat>
  <Paragraphs>84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117</cp:revision>
  <dcterms:created xsi:type="dcterms:W3CDTF">2006-08-16T00:00:00Z</dcterms:created>
  <dcterms:modified xsi:type="dcterms:W3CDTF">2020-08-16T12:13:07Z</dcterms:modified>
</cp:coreProperties>
</file>