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72" r:id="rId7"/>
    <p:sldId id="273" r:id="rId8"/>
    <p:sldId id="274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9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স্বাগতম</a:t>
            </a:r>
            <a:endParaRPr kumimoji="0" lang="en-US" sz="96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Content Placeholder 3" descr="a65791_19a48b0f3435873e6bd916159bdb0a5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905000"/>
            <a:ext cx="6400800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895600"/>
            <a:ext cx="457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3962400"/>
            <a:ext cx="7391400" cy="57938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2400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চিকিৎসা ক্ষেত্রে প্রযুক্তির গুরুত্ব আলোচনা করো।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667000" y="457200"/>
            <a:ext cx="3429000" cy="2209800"/>
            <a:chOff x="2971800" y="533400"/>
            <a:chExt cx="3429000" cy="2209800"/>
          </a:xfrm>
        </p:grpSpPr>
        <p:grpSp>
          <p:nvGrpSpPr>
            <p:cNvPr id="5" name="Group 36"/>
            <p:cNvGrpSpPr/>
            <p:nvPr/>
          </p:nvGrpSpPr>
          <p:grpSpPr>
            <a:xfrm>
              <a:off x="2971800" y="533400"/>
              <a:ext cx="3429000" cy="2209800"/>
              <a:chOff x="990600" y="914400"/>
              <a:chExt cx="3429000" cy="2209800"/>
            </a:xfrm>
          </p:grpSpPr>
          <p:grpSp>
            <p:nvGrpSpPr>
              <p:cNvPr id="7" name="Group 11"/>
              <p:cNvGrpSpPr/>
              <p:nvPr/>
            </p:nvGrpSpPr>
            <p:grpSpPr>
              <a:xfrm>
                <a:off x="990600" y="914400"/>
                <a:ext cx="3429000" cy="2209800"/>
                <a:chOff x="2895600" y="914400"/>
                <a:chExt cx="3429000" cy="2209800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2895600" y="914400"/>
                  <a:ext cx="3429000" cy="2209800"/>
                  <a:chOff x="2895600" y="914400"/>
                  <a:chExt cx="3429000" cy="2209800"/>
                </a:xfrm>
              </p:grpSpPr>
              <p:sp>
                <p:nvSpPr>
                  <p:cNvPr id="19" name="Rectangle 4"/>
                  <p:cNvSpPr/>
                  <p:nvPr/>
                </p:nvSpPr>
                <p:spPr>
                  <a:xfrm>
                    <a:off x="3048000" y="1828800"/>
                    <a:ext cx="3124200" cy="1295400"/>
                  </a:xfrm>
                  <a:prstGeom prst="rect">
                    <a:avLst/>
                  </a:prstGeom>
                  <a:solidFill>
                    <a:schemeClr val="accent6"/>
                  </a:solidFill>
                  <a:ln>
                    <a:solidFill>
                      <a:schemeClr val="tx1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101600" prst="riblet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Isosceles Triangle 6"/>
                  <p:cNvSpPr/>
                  <p:nvPr/>
                </p:nvSpPr>
                <p:spPr>
                  <a:xfrm>
                    <a:off x="2895600" y="914400"/>
                    <a:ext cx="3429000" cy="914400"/>
                  </a:xfrm>
                  <a:prstGeom prst="triangle">
                    <a:avLst/>
                  </a:prstGeom>
                  <a:solidFill>
                    <a:srgbClr val="83BE4E"/>
                  </a:solidFill>
                  <a:ln>
                    <a:solidFill>
                      <a:schemeClr val="tx1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101600" prst="riblet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" name="Group 10"/>
                <p:cNvGrpSpPr/>
                <p:nvPr/>
              </p:nvGrpSpPr>
              <p:grpSpPr>
                <a:xfrm>
                  <a:off x="3733800" y="2476500"/>
                  <a:ext cx="457200" cy="647700"/>
                  <a:chOff x="3581400" y="2476500"/>
                  <a:chExt cx="457200" cy="647700"/>
                </a:xfrm>
              </p:grpSpPr>
              <p:sp>
                <p:nvSpPr>
                  <p:cNvPr id="17" name="Rectangle 8"/>
                  <p:cNvSpPr/>
                  <p:nvPr/>
                </p:nvSpPr>
                <p:spPr>
                  <a:xfrm>
                    <a:off x="3581400" y="2476500"/>
                    <a:ext cx="228600" cy="647700"/>
                  </a:xfrm>
                  <a:prstGeom prst="rect">
                    <a:avLst/>
                  </a:prstGeom>
                  <a:solidFill>
                    <a:srgbClr val="E189CA"/>
                  </a:solidFill>
                  <a:scene3d>
                    <a:camera prst="orthographicFront"/>
                    <a:lightRig rig="threePt" dir="t"/>
                  </a:scene3d>
                  <a:sp3d>
                    <a:bevelT w="101600" prst="riblet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3810000" y="2476500"/>
                    <a:ext cx="228600" cy="647700"/>
                  </a:xfrm>
                  <a:prstGeom prst="rect">
                    <a:avLst/>
                  </a:prstGeom>
                  <a:solidFill>
                    <a:srgbClr val="E189CA"/>
                  </a:solidFill>
                  <a:scene3d>
                    <a:camera prst="orthographicFront"/>
                    <a:lightRig rig="threePt" dir="t"/>
                  </a:scene3d>
                  <a:sp3d>
                    <a:bevelT w="101600" prst="riblet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" name="Group 35"/>
              <p:cNvGrpSpPr/>
              <p:nvPr/>
            </p:nvGrpSpPr>
            <p:grpSpPr>
              <a:xfrm>
                <a:off x="3276600" y="2514600"/>
                <a:ext cx="457200" cy="457200"/>
                <a:chOff x="5181600" y="2476500"/>
                <a:chExt cx="457200" cy="457200"/>
              </a:xfrm>
            </p:grpSpPr>
            <p:grpSp>
              <p:nvGrpSpPr>
                <p:cNvPr id="15" name="Group 32"/>
                <p:cNvGrpSpPr/>
                <p:nvPr/>
              </p:nvGrpSpPr>
              <p:grpSpPr>
                <a:xfrm>
                  <a:off x="5181600" y="2476500"/>
                  <a:ext cx="457200" cy="457200"/>
                  <a:chOff x="5181600" y="2476500"/>
                  <a:chExt cx="457200" cy="457200"/>
                </a:xfrm>
              </p:grpSpPr>
              <p:grpSp>
                <p:nvGrpSpPr>
                  <p:cNvPr id="16" name="Group 28"/>
                  <p:cNvGrpSpPr/>
                  <p:nvPr/>
                </p:nvGrpSpPr>
                <p:grpSpPr>
                  <a:xfrm>
                    <a:off x="5181600" y="2476500"/>
                    <a:ext cx="457200" cy="457200"/>
                    <a:chOff x="5181600" y="2476500"/>
                    <a:chExt cx="457200" cy="457200"/>
                  </a:xfrm>
                </p:grpSpPr>
                <p:sp>
                  <p:nvSpPr>
                    <p:cNvPr id="13" name="Rectangle 12"/>
                    <p:cNvSpPr/>
                    <p:nvPr/>
                  </p:nvSpPr>
                  <p:spPr>
                    <a:xfrm>
                      <a:off x="5181600" y="2476500"/>
                      <a:ext cx="457200" cy="4572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scene3d>
                      <a:camera prst="orthographicFront"/>
                      <a:lightRig rig="threePt" dir="t"/>
                    </a:scene3d>
                    <a:sp3d>
                      <a:bevelT w="101600" prst="riblet"/>
                    </a:sp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4" name="Straight Connector 13"/>
                    <p:cNvCxnSpPr/>
                    <p:nvPr/>
                  </p:nvCxnSpPr>
                  <p:spPr>
                    <a:xfrm flipV="1">
                      <a:off x="5562600" y="2476500"/>
                      <a:ext cx="0" cy="457200"/>
                    </a:xfrm>
                    <a:prstGeom prst="line">
                      <a:avLst/>
                    </a:prstGeom>
                    <a:scene3d>
                      <a:camera prst="orthographicFront"/>
                      <a:lightRig rig="threePt" dir="t"/>
                    </a:scene3d>
                    <a:sp3d>
                      <a:bevelT w="101600" prst="riblet"/>
                    </a:sp3d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" name="Straight Connector 11"/>
                  <p:cNvCxnSpPr>
                    <a:stCxn id="13" idx="0"/>
                    <a:endCxn id="13" idx="2"/>
                  </p:cNvCxnSpPr>
                  <p:nvPr/>
                </p:nvCxnSpPr>
                <p:spPr>
                  <a:xfrm>
                    <a:off x="5410200" y="2476500"/>
                    <a:ext cx="0" cy="457200"/>
                  </a:xfrm>
                  <a:prstGeom prst="lin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01600" prst="riblet"/>
                  </a:sp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5261020" y="2476500"/>
                  <a:ext cx="0" cy="457200"/>
                </a:xfrm>
                <a:prstGeom prst="lin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01600" prst="riblet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" name="Rectangle 5"/>
            <p:cNvSpPr/>
            <p:nvPr/>
          </p:nvSpPr>
          <p:spPr>
            <a:xfrm>
              <a:off x="3124200" y="1447800"/>
              <a:ext cx="3124200" cy="68580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16902">
            <a:off x="189823" y="1067394"/>
            <a:ext cx="82296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bn-BD" sz="9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received_21885251857937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057400"/>
            <a:ext cx="6858000" cy="3857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3154680"/>
            <a:ext cx="6400800" cy="248412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মতিউর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bn-BD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শিক্ষক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(ICT)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নীলফামারী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নীলফামারী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০১৭১৬৩৭৯০১২</a:t>
            </a:r>
            <a:endParaRPr lang="bn-BD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057400"/>
            <a:ext cx="2133600" cy="19046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bn-BD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bn-BD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</a:b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0" y="2133600"/>
            <a:ext cx="9144000" cy="4419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৮ম</a:t>
            </a:r>
          </a:p>
          <a:p>
            <a:pPr algn="ctr"/>
            <a:r>
              <a:rPr lang="bn-BD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তথ্য ও যোগাযোগ প্রযুক্তি</a:t>
            </a:r>
          </a:p>
          <a:p>
            <a:pPr algn="ctr"/>
            <a:endParaRPr lang="bn-BD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শিরোনামঃ </a:t>
            </a:r>
          </a:p>
          <a:p>
            <a:pPr algn="ctr"/>
            <a:r>
              <a:rPr lang="bn-BD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চিকিৎসা ক্ষেত্রে প্রযুক্তির ব্যবহার</a:t>
            </a:r>
          </a:p>
          <a:p>
            <a:pPr algn="ctr"/>
            <a:r>
              <a:rPr lang="bn-BD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৪৫</a:t>
            </a:r>
            <a:r>
              <a:rPr lang="bn-BD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মিনিট।</a:t>
            </a:r>
          </a:p>
          <a:p>
            <a:pPr algn="ctr"/>
            <a:endParaRPr lang="en-US" sz="36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96947" y="3028950"/>
            <a:ext cx="2546253" cy="3143250"/>
            <a:chOff x="196947" y="3028950"/>
            <a:chExt cx="2546253" cy="3143250"/>
          </a:xfrm>
        </p:grpSpPr>
        <p:pic>
          <p:nvPicPr>
            <p:cNvPr id="13" name="Picture 12" descr="ECG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3028950"/>
              <a:ext cx="2514600" cy="1504950"/>
            </a:xfrm>
            <a:prstGeom prst="rect">
              <a:avLst/>
            </a:prstGeom>
          </p:spPr>
        </p:pic>
        <p:pic>
          <p:nvPicPr>
            <p:cNvPr id="14" name="Picture 13" descr="ECG1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6947" y="4524375"/>
              <a:ext cx="2546253" cy="1647825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3200400" y="3048000"/>
            <a:ext cx="2819400" cy="3124200"/>
            <a:chOff x="3200400" y="3048000"/>
            <a:chExt cx="2819400" cy="3124200"/>
          </a:xfrm>
        </p:grpSpPr>
        <p:pic>
          <p:nvPicPr>
            <p:cNvPr id="15" name="Picture 14" descr="Echo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00400" y="4791075"/>
              <a:ext cx="2819400" cy="1381125"/>
            </a:xfrm>
            <a:prstGeom prst="rect">
              <a:avLst/>
            </a:prstGeom>
          </p:spPr>
        </p:pic>
        <p:pic>
          <p:nvPicPr>
            <p:cNvPr id="16" name="Picture 15" descr="echo1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00400" y="3048000"/>
              <a:ext cx="2762250" cy="1657350"/>
            </a:xfrm>
            <a:prstGeom prst="rect">
              <a:avLst/>
            </a:prstGeom>
          </p:spPr>
        </p:pic>
      </p:grpSp>
      <p:pic>
        <p:nvPicPr>
          <p:cNvPr id="18" name="Picture 17" descr="MR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600" y="228601"/>
            <a:ext cx="2718582" cy="1905000"/>
          </a:xfrm>
          <a:prstGeom prst="rect">
            <a:avLst/>
          </a:prstGeom>
        </p:spPr>
      </p:pic>
      <p:pic>
        <p:nvPicPr>
          <p:cNvPr id="19" name="Picture 18" descr="Operatio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600" y="3048000"/>
            <a:ext cx="2619375" cy="2438400"/>
          </a:xfrm>
          <a:prstGeom prst="rect">
            <a:avLst/>
          </a:prstGeom>
        </p:spPr>
      </p:pic>
      <p:pic>
        <p:nvPicPr>
          <p:cNvPr id="21" name="Picture 20" descr="ultra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0" y="196948"/>
            <a:ext cx="1905000" cy="1871003"/>
          </a:xfrm>
          <a:prstGeom prst="rect">
            <a:avLst/>
          </a:prstGeom>
        </p:spPr>
      </p:pic>
      <p:pic>
        <p:nvPicPr>
          <p:cNvPr id="22" name="Picture 21" descr="xray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8600" y="228600"/>
            <a:ext cx="2466975" cy="184785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-76200" y="2133600"/>
            <a:ext cx="2819400" cy="457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bn-BD" b="1" dirty="0" smtClean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এক্সরে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895600" y="2133600"/>
            <a:ext cx="2819400" cy="457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bn-BD" b="1" dirty="0" smtClean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আলট্রা সনোগ্রাফী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43600" y="2209800"/>
            <a:ext cx="2819400" cy="457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bn-BD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এম আর আই</a:t>
            </a:r>
          </a:p>
        </p:txBody>
      </p:sp>
      <p:sp>
        <p:nvSpPr>
          <p:cNvPr id="26" name="Rectangle 25"/>
          <p:cNvSpPr/>
          <p:nvPr/>
        </p:nvSpPr>
        <p:spPr>
          <a:xfrm>
            <a:off x="0" y="6171774"/>
            <a:ext cx="2819400" cy="457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bn-BD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ইসিজি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158196" y="6171774"/>
            <a:ext cx="2819400" cy="457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b="1" dirty="0" err="1" smtClean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ইকো</a:t>
            </a:r>
            <a:r>
              <a:rPr lang="en-US" b="1" dirty="0" smtClean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কার্ডিও</a:t>
            </a:r>
            <a:r>
              <a:rPr lang="en-US" b="1" dirty="0" smtClean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গ্রাফী</a:t>
            </a:r>
            <a:endParaRPr lang="bn-BD" b="1" dirty="0" smtClean="0">
              <a:ln w="50800"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82396" y="5596596"/>
            <a:ext cx="2819400" cy="457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b="1" dirty="0" err="1" smtClean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অপারেশান</a:t>
            </a:r>
            <a:r>
              <a:rPr lang="en-US" b="1" dirty="0" smtClean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থিয়েটার</a:t>
            </a:r>
            <a:endParaRPr lang="bn-BD" b="1" dirty="0" smtClean="0">
              <a:ln w="50800"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609600"/>
            <a:ext cx="4648200" cy="110799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286000"/>
            <a:ext cx="7315200" cy="28007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endParaRPr lang="en-US" sz="3200" b="1" dirty="0" smtClean="0">
              <a:ln w="50800"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bn-BD" sz="3200" b="1" dirty="0" smtClean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3200" b="1" dirty="0" smtClean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bn-BD" sz="3200" b="1" dirty="0" smtClean="0">
              <a:ln w="50800"/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bn-BD" sz="3200" b="1" dirty="0" smtClean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চিকিৎসা ক্ষেত্রে প্রযুক্তির ব্যবহার ব্যখ্যা করতে পারবে।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28600"/>
            <a:ext cx="8229600" cy="74174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bn-BD" sz="3200" b="1" dirty="0" smtClean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চিকিৎসা ক্ষেত্রে প্রযুক্তির ব্যবহার</a:t>
            </a:r>
          </a:p>
        </p:txBody>
      </p:sp>
      <p:pic>
        <p:nvPicPr>
          <p:cNvPr id="4" name="Picture 3" descr="xr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18478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3276600"/>
            <a:ext cx="2819400" cy="457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bn-BD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এক্সরে</a:t>
            </a:r>
          </a:p>
        </p:txBody>
      </p:sp>
      <p:sp>
        <p:nvSpPr>
          <p:cNvPr id="6" name="Rectangle 5"/>
          <p:cNvSpPr/>
          <p:nvPr/>
        </p:nvSpPr>
        <p:spPr>
          <a:xfrm>
            <a:off x="3200400" y="1371600"/>
            <a:ext cx="5257800" cy="168738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bn-BD" sz="2400" b="1" dirty="0" smtClean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কোনো অঙ্গ ভেঙ্গে গেলে এক্সরে মেশিনের দ্বারা এক্সরে করে তার চিকিৎসা নিরুপন করা হয়।</a:t>
            </a:r>
          </a:p>
        </p:txBody>
      </p:sp>
      <p:pic>
        <p:nvPicPr>
          <p:cNvPr id="7" name="Picture 6" descr="ult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886200"/>
            <a:ext cx="1714500" cy="2209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1000" y="6096000"/>
            <a:ext cx="2819400" cy="457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bn-BD" b="1" dirty="0" smtClean="0">
                <a:ln w="5080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আলট্রা সনোগ্রাফী</a:t>
            </a:r>
          </a:p>
        </p:txBody>
      </p:sp>
      <p:sp>
        <p:nvSpPr>
          <p:cNvPr id="9" name="Rectangle 8"/>
          <p:cNvSpPr/>
          <p:nvPr/>
        </p:nvSpPr>
        <p:spPr>
          <a:xfrm>
            <a:off x="3276600" y="4038600"/>
            <a:ext cx="5867400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bn-BD" sz="2400" b="1" dirty="0" smtClean="0">
                <a:ln w="5080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পেটের বিভিন্ন রোগ নিরুপনে অত্র আলট্রা সনোগ্রাফী মেশিন ব্যবহার করা হয়। যেমন- নবজাতক বাচ্চার অবস্থা জানার ক্ষেত্রে ব্যবহার করা হয়।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 12"/>
          <p:cNvSpPr/>
          <p:nvPr/>
        </p:nvSpPr>
        <p:spPr>
          <a:xfrm>
            <a:off x="182884" y="0"/>
            <a:ext cx="8458200" cy="6858000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8200" y="228600"/>
            <a:ext cx="8229600" cy="74174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bn-BD" sz="3200" b="1" dirty="0" smtClean="0">
                <a:ln w="50800"/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চিকিৎসা ক্ষেত্রে প্রযুক্তির ব্যবহার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3276600"/>
            <a:ext cx="2819400" cy="457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bn-BD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এম আর আই</a:t>
            </a:r>
          </a:p>
        </p:txBody>
      </p:sp>
      <p:sp>
        <p:nvSpPr>
          <p:cNvPr id="6" name="Rectangle 5"/>
          <p:cNvSpPr/>
          <p:nvPr/>
        </p:nvSpPr>
        <p:spPr>
          <a:xfrm>
            <a:off x="3200400" y="1371600"/>
            <a:ext cx="5257800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bn-BD" sz="2400" b="1" dirty="0" smtClean="0">
                <a:ln w="50800"/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শরিরের বিভিন্ন অঙ্গের অবস্থা এই মেশিনের দ্বারা পরিক্ষা করে তার চিকিৎসা নিরুপন করা হয়।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019800"/>
            <a:ext cx="2819400" cy="457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bn-BD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ইসিজি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9060" y="4038600"/>
            <a:ext cx="6248400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bn-BD" sz="2400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হা</a:t>
            </a:r>
            <a:r>
              <a:rPr lang="en-US" sz="2400" b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র্টের</a:t>
            </a:r>
            <a:r>
              <a:rPr lang="en-US" sz="2400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রোগ নিরুপনে</a:t>
            </a:r>
            <a:r>
              <a:rPr lang="en-US" sz="2400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2400" b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bn-BD" sz="2400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অত্র </a:t>
            </a:r>
            <a:r>
              <a:rPr lang="en-US" sz="2400" b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ইসিজি</a:t>
            </a:r>
            <a:r>
              <a:rPr lang="en-US" sz="2400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মেশিন ব্যবহার করা হয়। যেমন- </a:t>
            </a:r>
            <a:r>
              <a:rPr lang="en-US" sz="2400" b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হার্টের</a:t>
            </a:r>
            <a:r>
              <a:rPr lang="en-US" sz="2400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2400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sz="2400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bn-BD" sz="2400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অবস্থা জানা</a:t>
            </a:r>
            <a:r>
              <a:rPr lang="en-US" sz="2400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bn-BD" sz="2400" b="1" dirty="0" smtClean="0">
                <a:ln w="50800"/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10" name="Picture 9" descr="M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19200"/>
            <a:ext cx="2718582" cy="19050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381000" y="3822114"/>
            <a:ext cx="2057400" cy="2121486"/>
            <a:chOff x="381000" y="3822114"/>
            <a:chExt cx="2057400" cy="2121486"/>
          </a:xfrm>
        </p:grpSpPr>
        <p:pic>
          <p:nvPicPr>
            <p:cNvPr id="11" name="Picture 10" descr="ECG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000" y="3822114"/>
              <a:ext cx="2057400" cy="1130886"/>
            </a:xfrm>
            <a:prstGeom prst="rect">
              <a:avLst/>
            </a:prstGeom>
          </p:spPr>
        </p:pic>
        <p:pic>
          <p:nvPicPr>
            <p:cNvPr id="12" name="Picture 11" descr="ECG1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1000" y="4953000"/>
              <a:ext cx="2057400" cy="9906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Triangle 15"/>
          <p:cNvSpPr/>
          <p:nvPr/>
        </p:nvSpPr>
        <p:spPr>
          <a:xfrm>
            <a:off x="0" y="0"/>
            <a:ext cx="9144000" cy="6858000"/>
          </a:xfrm>
          <a:prstGeom prst="rt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228600"/>
            <a:ext cx="8229600" cy="74174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bn-BD" sz="3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চিকিৎসা ক্ষেত্রে প্রযুক্তির ব্যবহার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3810000"/>
            <a:ext cx="2819400" cy="457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ইকো</a:t>
            </a:r>
            <a:r>
              <a:rPr lang="en-US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কার্ডিও</a:t>
            </a:r>
            <a:r>
              <a:rPr lang="en-US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গ্রাফী</a:t>
            </a:r>
            <a:endParaRPr lang="bn-BD" b="1" dirty="0" smtClean="0">
              <a:ln w="50800"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4419600"/>
            <a:ext cx="5638800" cy="21236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buNone/>
            </a:pPr>
            <a:r>
              <a:rPr lang="bn-BD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বিভিন্ন জটিল রোগের ক্ষেত্রে অপারেশান প্রয়োজন হয়। সে ক্ষেত্রে অপারেশান থিয়েটারে নিয়ে অপারেশান করা হয়।  যেমন- কার পা ভেঙ্গে  গেলে তা অপারেশান  থিয়েটারে নিয়ে অপারেশান করে চিকিৎসা দেওয়া হয়।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019800"/>
            <a:ext cx="2819400" cy="457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অপারেশান</a:t>
            </a:r>
            <a:r>
              <a:rPr lang="en-US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থিয়েটার</a:t>
            </a:r>
            <a:endParaRPr lang="bn-BD" b="1" dirty="0" smtClean="0">
              <a:ln w="50800"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1295400"/>
            <a:ext cx="6019800" cy="16814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lnSpc>
                <a:spcPct val="120000"/>
              </a:lnSpc>
            </a:pPr>
            <a:r>
              <a:rPr lang="bn-BD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র্টের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রোগ 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ইসিজি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মেশিন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নিরুপন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সেক্ষেত্রে</a:t>
            </a:r>
            <a:r>
              <a:rPr lang="bn-BD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ইকো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কার্ডিও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গ্রাফী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ব্যবহার করা হয়।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হার্টের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bn-BD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অবস্থা জানা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রাখে</a:t>
            </a:r>
            <a:r>
              <a:rPr lang="bn-BD" sz="2200" b="1" dirty="0" smtClean="0">
                <a:ln w="50800"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81000" y="1230630"/>
            <a:ext cx="2362200" cy="2617470"/>
            <a:chOff x="381000" y="1230630"/>
            <a:chExt cx="2362200" cy="2617470"/>
          </a:xfrm>
        </p:grpSpPr>
        <p:pic>
          <p:nvPicPr>
            <p:cNvPr id="13" name="Picture 12" descr="Echo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9208" y="2667000"/>
              <a:ext cx="2334065" cy="1181100"/>
            </a:xfrm>
            <a:prstGeom prst="rect">
              <a:avLst/>
            </a:prstGeom>
          </p:spPr>
        </p:pic>
        <p:pic>
          <p:nvPicPr>
            <p:cNvPr id="14" name="Picture 13" descr="echo1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000" y="1230630"/>
              <a:ext cx="2362200" cy="1417320"/>
            </a:xfrm>
            <a:prstGeom prst="rect">
              <a:avLst/>
            </a:prstGeom>
          </p:spPr>
        </p:pic>
      </p:grpSp>
      <p:pic>
        <p:nvPicPr>
          <p:cNvPr id="15" name="Picture 14" descr="Operati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929" y="4365677"/>
            <a:ext cx="2418471" cy="157792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889337"/>
            <a:ext cx="434340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492276"/>
            <a:ext cx="82296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bn-BD" sz="3200" b="1" dirty="0" smtClean="0">
                <a:ln w="50800"/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চিকিৎসা ক্ষেত্রে ব্যবহৃত হয় এমন কয়েকটি যন্ত্রের নাম  উল্লেখ করো।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253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শিক্ষক পরিচিতি </vt:lpstr>
      <vt:lpstr>পাঠ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LENOVO 110</cp:lastModifiedBy>
  <cp:revision>38</cp:revision>
  <dcterms:created xsi:type="dcterms:W3CDTF">2006-08-16T00:00:00Z</dcterms:created>
  <dcterms:modified xsi:type="dcterms:W3CDTF">2020-08-17T17:05:22Z</dcterms:modified>
</cp:coreProperties>
</file>