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7" r:id="rId3"/>
    <p:sldId id="270" r:id="rId4"/>
    <p:sldId id="271" r:id="rId5"/>
    <p:sldId id="274" r:id="rId6"/>
    <p:sldId id="275" r:id="rId7"/>
    <p:sldId id="267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1620" autoAdjust="0"/>
  </p:normalViewPr>
  <p:slideViewPr>
    <p:cSldViewPr>
      <p:cViewPr>
        <p:scale>
          <a:sx n="78" d="100"/>
          <a:sy n="78" d="100"/>
        </p:scale>
        <p:origin x="-11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DD388-BCF4-4983-9AA9-785987C8CFD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2855A-5B31-487D-9386-5EFA350D7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855A-5B31-487D-9386-5EFA350D73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5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855A-5B31-487D-9386-5EFA350D73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855A-5B31-487D-9386-5EFA350D73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6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4555-1AA9-4CBD-9471-DFBD96D5EDD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7AC-E1A8-44A1-9342-1B45D669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47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4555-1AA9-4CBD-9471-DFBD96D5EDD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7AC-E1A8-44A1-9342-1B45D669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3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4555-1AA9-4CBD-9471-DFBD96D5EDD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7AC-E1A8-44A1-9342-1B45D669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4555-1AA9-4CBD-9471-DFBD96D5EDD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7AC-E1A8-44A1-9342-1B45D669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4555-1AA9-4CBD-9471-DFBD96D5EDD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7AC-E1A8-44A1-9342-1B45D669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4555-1AA9-4CBD-9471-DFBD96D5EDD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7AC-E1A8-44A1-9342-1B45D669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0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4555-1AA9-4CBD-9471-DFBD96D5EDD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7AC-E1A8-44A1-9342-1B45D669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2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4555-1AA9-4CBD-9471-DFBD96D5EDD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7AC-E1A8-44A1-9342-1B45D669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4555-1AA9-4CBD-9471-DFBD96D5EDD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7AC-E1A8-44A1-9342-1B45D669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4555-1AA9-4CBD-9471-DFBD96D5EDD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7AC-E1A8-44A1-9342-1B45D669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3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4555-1AA9-4CBD-9471-DFBD96D5EDD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247AC-E1A8-44A1-9342-1B45D669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6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4555-1AA9-4CBD-9471-DFBD96D5EDD7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247AC-E1A8-44A1-9342-1B45D669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7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16.jp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 contourW="12700" prstMaterial="metal">
              <a:bevelT w="38100" h="38100"/>
              <a:contourClr>
                <a:srgbClr val="FF0000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8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80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066800"/>
            <a:ext cx="7696200" cy="5029200"/>
          </a:xfrm>
          <a:prstGeom prst="ellipse">
            <a:avLst/>
          </a:prstGeom>
          <a:ln w="762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670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3B4FC-9AC8-4ED0-BA8A-1E9E632C4D30}" type="datetime2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Saturday, August 15, 2020</a:t>
            </a:fld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7239000" y="381000"/>
            <a:ext cx="1485900" cy="1066800"/>
          </a:xfrm>
          <a:prstGeom prst="triangle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</a:rPr>
              <a:t>khanrobirumi1@gmail.com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457200" y="0"/>
            <a:ext cx="1447800" cy="1295400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4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839200" cy="1447800"/>
          </a:xfrm>
          <a:prstGeom prst="leftRightArrow">
            <a:avLst/>
          </a:prstGeom>
          <a:solidFill>
            <a:schemeClr val="accent1"/>
          </a:solidFill>
          <a:ln w="762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উপস্থাপনঃ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1"/>
            <a:ext cx="4645742" cy="5867400"/>
          </a:xfrm>
          <a:prstGeom prst="doubleWav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প্রশ্নঃ১ </a:t>
            </a:r>
            <a:r>
              <a:rPr lang="en-US" dirty="0" err="1">
                <a:solidFill>
                  <a:prstClr val="black"/>
                </a:solidFill>
                <a:ea typeface="+mj-ea"/>
                <a:cs typeface="NikoshBAN" pitchFamily="2" charset="0"/>
              </a:rPr>
              <a:t>একটি</a:t>
            </a:r>
            <a:r>
              <a:rPr lang="en-US" dirty="0">
                <a:solidFill>
                  <a:prstClr val="black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+mj-ea"/>
                <a:cs typeface="NikoshBAN" pitchFamily="2" charset="0"/>
              </a:rPr>
              <a:t>সমকোণী</a:t>
            </a:r>
            <a:r>
              <a:rPr lang="en-US" dirty="0">
                <a:solidFill>
                  <a:prstClr val="black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+mj-ea"/>
                <a:cs typeface="NikoshBAN" pitchFamily="2" charset="0"/>
              </a:rPr>
              <a:t>ত্রিভুজের</a:t>
            </a:r>
            <a:r>
              <a:rPr lang="en-US" dirty="0">
                <a:solidFill>
                  <a:prstClr val="black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+mj-ea"/>
                <a:cs typeface="NikoshBAN" pitchFamily="2" charset="0"/>
              </a:rPr>
              <a:t>সমকোণ</a:t>
            </a:r>
            <a:r>
              <a:rPr lang="en-US" dirty="0">
                <a:solidFill>
                  <a:prstClr val="black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+mj-ea"/>
                <a:cs typeface="NikoshBAN" pitchFamily="2" charset="0"/>
              </a:rPr>
              <a:t>সংলগ্ন</a:t>
            </a:r>
            <a:r>
              <a:rPr lang="en-US" dirty="0">
                <a:solidFill>
                  <a:prstClr val="black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+mj-ea"/>
                <a:cs typeface="NikoshBAN" pitchFamily="2" charset="0"/>
              </a:rPr>
              <a:t>বাহুদ্বয়ের</a:t>
            </a:r>
            <a:r>
              <a:rPr lang="en-US" dirty="0">
                <a:solidFill>
                  <a:prstClr val="black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+mj-ea"/>
                <a:cs typeface="NikoshBAN" pitchFamily="2" charset="0"/>
              </a:rPr>
              <a:t>দৈঘ্য</a:t>
            </a:r>
            <a:r>
              <a:rPr lang="en-US" dirty="0">
                <a:solidFill>
                  <a:prstClr val="black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+mj-ea"/>
                <a:cs typeface="NikoshBAN" pitchFamily="2" charset="0"/>
              </a:rPr>
              <a:t>যথাক্রমে</a:t>
            </a:r>
            <a:r>
              <a:rPr lang="en-US" dirty="0">
                <a:solidFill>
                  <a:prstClr val="black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NikoshBAN" pitchFamily="2" charset="0"/>
              </a:rPr>
              <a:t>6 </a:t>
            </a:r>
            <a:r>
              <a:rPr lang="en-US" dirty="0" err="1" smtClean="0">
                <a:solidFill>
                  <a:prstClr val="black"/>
                </a:solidFill>
                <a:ea typeface="+mj-ea"/>
                <a:cs typeface="NikoshBAN" pitchFamily="2" charset="0"/>
              </a:rPr>
              <a:t>সেন্টিমিটার</a:t>
            </a:r>
            <a:r>
              <a:rPr lang="en-US" dirty="0">
                <a:solidFill>
                  <a:prstClr val="black"/>
                </a:solidFill>
                <a:ea typeface="+mj-ea"/>
                <a:cs typeface="NikoshBAN" pitchFamily="2" charset="0"/>
              </a:rPr>
              <a:t>, ও </a:t>
            </a:r>
            <a:r>
              <a:rPr lang="en-US" dirty="0">
                <a:solidFill>
                  <a:srgbClr val="FF0000"/>
                </a:solidFill>
                <a:ea typeface="+mj-ea"/>
                <a:cs typeface="NikoshBAN" pitchFamily="2" charset="0"/>
              </a:rPr>
              <a:t>8 </a:t>
            </a:r>
            <a:r>
              <a:rPr lang="en-US" dirty="0" err="1">
                <a:solidFill>
                  <a:prstClr val="black"/>
                </a:solidFill>
                <a:ea typeface="+mj-ea"/>
                <a:cs typeface="NikoshBAN" pitchFamily="2" charset="0"/>
              </a:rPr>
              <a:t>সেন্টিমিটার</a:t>
            </a:r>
            <a:r>
              <a:rPr lang="en-US" dirty="0">
                <a:solidFill>
                  <a:prstClr val="black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+mj-ea"/>
                <a:cs typeface="NikoshBAN" pitchFamily="2" charset="0"/>
              </a:rPr>
              <a:t>হলে</a:t>
            </a:r>
            <a:r>
              <a:rPr lang="en-US" dirty="0">
                <a:solidFill>
                  <a:prstClr val="black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j-ea"/>
                <a:cs typeface="NikoshBAN" pitchFamily="2" charset="0"/>
              </a:rPr>
              <a:t>এর</a:t>
            </a:r>
            <a:r>
              <a:rPr lang="en-US" dirty="0">
                <a:solidFill>
                  <a:srgbClr val="FF0000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j-ea"/>
                <a:cs typeface="NikoshBAN" pitchFamily="2" charset="0"/>
              </a:rPr>
              <a:t>ক্ষেত্রফল</a:t>
            </a:r>
            <a:r>
              <a:rPr lang="en-US" dirty="0">
                <a:solidFill>
                  <a:srgbClr val="FF0000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j-ea"/>
                <a:cs typeface="NikoshBAN" pitchFamily="2" charset="0"/>
              </a:rPr>
              <a:t>নির্ণয়</a:t>
            </a:r>
            <a:r>
              <a:rPr lang="en-US" dirty="0">
                <a:solidFill>
                  <a:srgbClr val="FF0000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j-ea"/>
                <a:cs typeface="NikoshBAN" pitchFamily="2" charset="0"/>
              </a:rPr>
              <a:t>কর</a:t>
            </a:r>
            <a:r>
              <a:rPr lang="en-US" dirty="0">
                <a:solidFill>
                  <a:srgbClr val="FF0000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ea typeface="+mj-ea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ea typeface="+mj-ea"/>
                <a:cs typeface="NikoshBAN" pitchFamily="2" charset="0"/>
              </a:rPr>
              <a:t>     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NikoshBAN" pitchFamily="2" charset="0"/>
              </a:rPr>
              <a:t>     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NikoshBAN" pitchFamily="2" charset="0"/>
              </a:rPr>
              <a:t>                                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ea typeface="+mj-ea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NikoshBAN" pitchFamily="2" charset="0"/>
              </a:rPr>
              <a:t>                                           6 </a:t>
            </a:r>
            <a:r>
              <a:rPr lang="en-US" dirty="0" err="1" smtClean="0">
                <a:solidFill>
                  <a:srgbClr val="FF0000"/>
                </a:solidFill>
                <a:ea typeface="+mj-ea"/>
                <a:cs typeface="NikoshBAN" pitchFamily="2" charset="0"/>
              </a:rPr>
              <a:t>সে</a:t>
            </a:r>
            <a:r>
              <a:rPr lang="en-US" sz="4000" dirty="0" err="1" smtClean="0">
                <a:solidFill>
                  <a:srgbClr val="FF0000"/>
                </a:solidFill>
                <a:ea typeface="+mj-ea"/>
                <a:cs typeface="NikoshBAN" pitchFamily="2" charset="0"/>
              </a:rPr>
              <a:t>.</a:t>
            </a:r>
            <a:r>
              <a:rPr lang="en-US" dirty="0" err="1" smtClean="0">
                <a:solidFill>
                  <a:srgbClr val="FF0000"/>
                </a:solidFill>
                <a:ea typeface="+mj-ea"/>
                <a:cs typeface="NikoshBAN" pitchFamily="2" charset="0"/>
              </a:rPr>
              <a:t>মি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NikoshBAN" pitchFamily="2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ea typeface="+mj-ea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ea typeface="+mj-ea"/>
                <a:cs typeface="NikoshBAN" pitchFamily="2" charset="0"/>
              </a:rPr>
              <a:t>                  8 </a:t>
            </a:r>
            <a:r>
              <a:rPr lang="en-US" dirty="0" err="1" smtClean="0">
                <a:solidFill>
                  <a:srgbClr val="FF0000"/>
                </a:solidFill>
                <a:ea typeface="+mj-ea"/>
                <a:cs typeface="NikoshBAN" pitchFamily="2" charset="0"/>
              </a:rPr>
              <a:t>সে.মি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NikoshBAN" pitchFamily="2" charset="0"/>
              </a:rPr>
              <a:t>.</a:t>
            </a:r>
            <a:endParaRPr lang="en-US" dirty="0">
              <a:solidFill>
                <a:srgbClr val="FF0000"/>
              </a:solidFill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371600"/>
                <a:ext cx="4495800" cy="5486400"/>
              </a:xfrm>
              <a:prstGeom prst="flowChartMagneticDisk">
                <a:avLst/>
              </a:prstGeom>
              <a:blipFill>
                <a:blip r:embed="rId4"/>
                <a:tile tx="0" ty="0" sx="100000" sy="100000" flip="none" algn="tl"/>
              </a:blipFill>
              <a:ln w="76200">
                <a:solidFill>
                  <a:srgbClr val="FF0000"/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সমাধানঃ </a:t>
                </a:r>
                <a:r>
                  <a:rPr lang="en-US" dirty="0" err="1" smtClean="0"/>
                  <a:t>মনে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করি</a:t>
                </a:r>
                <a:r>
                  <a:rPr lang="en-US" dirty="0" smtClean="0"/>
                  <a:t> , </a:t>
                </a:r>
                <a:r>
                  <a:rPr lang="en-US" dirty="0" err="1" smtClean="0"/>
                  <a:t>সমকোণী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ত্রিভুজের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সমকোণ</a:t>
                </a:r>
                <a:r>
                  <a:rPr lang="en-US" dirty="0" smtClean="0"/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সংলগ্ন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বাহুদ্বয়ের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দৈঘ্য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যথাক্রমে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a = 6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সে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.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মি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.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এবং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b = 8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সে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.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মি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।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এর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ক্ষেত্রফল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err="1" smtClean="0"/>
                  <a:t>ab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6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×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8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24 </a:t>
                </a:r>
                <a:r>
                  <a:rPr lang="en-US" dirty="0" err="1" smtClean="0"/>
                  <a:t>সে.মি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উত্তরঃ</a:t>
                </a:r>
                <a:r>
                  <a:rPr lang="en-US" dirty="0" smtClean="0"/>
                  <a:t> 24 </a:t>
                </a:r>
                <a:r>
                  <a:rPr lang="en-US" dirty="0" err="1" smtClean="0"/>
                  <a:t>সে.মি</a:t>
                </a:r>
                <a:r>
                  <a:rPr lang="en-US" dirty="0" smtClean="0"/>
                  <a:t> ।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371600"/>
                <a:ext cx="4495800" cy="5486400"/>
              </a:xfrm>
              <a:prstGeom prst="flowChartMagneticDisk">
                <a:avLst/>
              </a:prstGeom>
              <a:blipFill rotWithShape="1">
                <a:blip r:embed="rId5"/>
                <a:stretch>
                  <a:fillRect l="-1600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>
            <a:off x="152400" y="3581400"/>
            <a:ext cx="3005351" cy="1900657"/>
          </a:xfrm>
          <a:prstGeom prst="triangle">
            <a:avLst>
              <a:gd name="adj" fmla="val 9625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leftRightArrow">
            <a:avLst/>
          </a:prstGeom>
          <a:solidFill>
            <a:schemeClr val="accent6"/>
          </a:solid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:2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572000" cy="55626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cs typeface="NikoshBAN" pitchFamily="2" charset="0"/>
              </a:rPr>
              <a:t>প্রশ্ন</a:t>
            </a:r>
            <a:r>
              <a:rPr lang="en-US" dirty="0" smtClean="0">
                <a:cs typeface="NikoshBAN" pitchFamily="2" charset="0"/>
              </a:rPr>
              <a:t> 2। </a:t>
            </a:r>
            <a:r>
              <a:rPr lang="en-US" dirty="0" err="1" smtClean="0">
                <a:cs typeface="NikoshBAN" pitchFamily="2" charset="0"/>
              </a:rPr>
              <a:t>কোন</a:t>
            </a:r>
            <a:r>
              <a:rPr lang="en-US" dirty="0" smtClean="0">
                <a:cs typeface="NikoshBAN" pitchFamily="2" charset="0"/>
              </a:rPr>
              <a:t> </a:t>
            </a:r>
            <a:r>
              <a:rPr lang="en-US" dirty="0" err="1" smtClean="0">
                <a:cs typeface="NikoshBAN" pitchFamily="2" charset="0"/>
              </a:rPr>
              <a:t>ত্রিভুজের</a:t>
            </a:r>
            <a:r>
              <a:rPr lang="en-US" dirty="0" smtClean="0">
                <a:cs typeface="NikoshBAN" pitchFamily="2" charset="0"/>
              </a:rPr>
              <a:t> </a:t>
            </a:r>
            <a:r>
              <a:rPr lang="en-US" dirty="0" err="1" smtClean="0">
                <a:cs typeface="NikoshBAN" pitchFamily="2" charset="0"/>
              </a:rPr>
              <a:t>দুই</a:t>
            </a:r>
            <a:r>
              <a:rPr lang="en-US" dirty="0" smtClean="0">
                <a:cs typeface="NikoshBAN" pitchFamily="2" charset="0"/>
              </a:rPr>
              <a:t> </a:t>
            </a:r>
            <a:r>
              <a:rPr lang="en-US" dirty="0" err="1" smtClean="0">
                <a:cs typeface="NikoshBAN" pitchFamily="2" charset="0"/>
              </a:rPr>
              <a:t>বাহুর</a:t>
            </a:r>
            <a:r>
              <a:rPr lang="en-US" dirty="0" smtClean="0">
                <a:cs typeface="NikoshBAN" pitchFamily="2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NikoshBAN" pitchFamily="2" charset="0"/>
              </a:rPr>
              <a:t>দৈঘ্য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NikoshBAN" pitchFamily="2" charset="0"/>
              </a:rPr>
              <a:t>যথাক্রমে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 6 </a:t>
            </a:r>
            <a:r>
              <a:rPr lang="en-US" sz="2600" dirty="0" err="1" smtClean="0">
                <a:solidFill>
                  <a:prstClr val="black"/>
                </a:solidFill>
                <a:cs typeface="NikoshBAN" pitchFamily="2" charset="0"/>
              </a:rPr>
              <a:t>সে.মি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. 10 </a:t>
            </a:r>
            <a:r>
              <a:rPr lang="en-US" sz="2600" dirty="0" err="1" smtClean="0">
                <a:solidFill>
                  <a:prstClr val="black"/>
                </a:solidFill>
                <a:cs typeface="NikoshBAN" pitchFamily="2" charset="0"/>
              </a:rPr>
              <a:t>সে.মি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. </a:t>
            </a:r>
            <a:r>
              <a:rPr lang="en-US" sz="2600" dirty="0" err="1" smtClean="0">
                <a:solidFill>
                  <a:prstClr val="black"/>
                </a:solidFill>
                <a:cs typeface="NikoshBAN" pitchFamily="2" charset="0"/>
              </a:rPr>
              <a:t>এবং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NikoshBAN" pitchFamily="2" charset="0"/>
              </a:rPr>
              <a:t>এদের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NikoshBAN" pitchFamily="2" charset="0"/>
              </a:rPr>
              <a:t>অন্তর্ভুক্ত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NikoshBAN" pitchFamily="2" charset="0"/>
              </a:rPr>
              <a:t>কোণ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 60 </a:t>
            </a:r>
            <a:r>
              <a:rPr lang="en-US" sz="2600" dirty="0" err="1" smtClean="0">
                <a:solidFill>
                  <a:prstClr val="black"/>
                </a:solidFill>
                <a:cs typeface="NikoshBAN" pitchFamily="2" charset="0"/>
              </a:rPr>
              <a:t>ডিগ্রি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 । </a:t>
            </a:r>
            <a:r>
              <a:rPr lang="en-US" sz="2600" dirty="0" err="1" smtClean="0">
                <a:solidFill>
                  <a:prstClr val="black"/>
                </a:solidFill>
                <a:cs typeface="NikoshBAN" pitchFamily="2" charset="0"/>
              </a:rPr>
              <a:t>ত্রিভুজটির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NikoshBAN" pitchFamily="2" charset="0"/>
              </a:rPr>
              <a:t>খেত্রফল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NikoshBAN" pitchFamily="2" charset="0"/>
              </a:rPr>
              <a:t>নির্ণয়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cs typeface="NikoshBAN" pitchFamily="2" charset="0"/>
              </a:rPr>
              <a:t>কর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 । </a:t>
            </a:r>
          </a:p>
          <a:p>
            <a:pPr marL="0" indent="0">
              <a:buNone/>
            </a:pPr>
            <a:endParaRPr lang="en-US" sz="2600" dirty="0">
              <a:solidFill>
                <a:prstClr val="black"/>
              </a:solidFill>
              <a:cs typeface="NikoshBAN" pitchFamily="2" charset="0"/>
            </a:endParaRPr>
          </a:p>
          <a:p>
            <a:pPr marL="0" indent="0">
              <a:buNone/>
            </a:pPr>
            <a:endParaRPr lang="en-US" sz="2600" dirty="0" smtClean="0">
              <a:solidFill>
                <a:prstClr val="black"/>
              </a:solidFill>
              <a:cs typeface="NikoshBAN" pitchFamily="2" charset="0"/>
            </a:endParaRPr>
          </a:p>
          <a:p>
            <a:pPr marL="0" indent="0">
              <a:buNone/>
            </a:pPr>
            <a:endParaRPr lang="en-US" sz="2600" dirty="0" smtClean="0">
              <a:solidFill>
                <a:prstClr val="black"/>
              </a:solidFill>
              <a:cs typeface="NikoshBAN" pitchFamily="2" charset="0"/>
            </a:endParaRPr>
          </a:p>
          <a:p>
            <a:pPr marL="0" indent="0">
              <a:buNone/>
            </a:pPr>
            <a:endParaRPr lang="en-US" sz="2600" dirty="0">
              <a:solidFill>
                <a:prstClr val="black"/>
              </a:solidFill>
              <a:cs typeface="NikoshBAN" pitchFamily="2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     9 </a:t>
            </a:r>
            <a:r>
              <a:rPr lang="en-US" sz="2600" dirty="0" err="1" smtClean="0">
                <a:solidFill>
                  <a:prstClr val="black"/>
                </a:solidFill>
                <a:cs typeface="NikoshBAN" pitchFamily="2" charset="0"/>
              </a:rPr>
              <a:t>সে.মি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.</a:t>
            </a:r>
          </a:p>
          <a:p>
            <a:pPr marL="0" indent="0">
              <a:buNone/>
            </a:pPr>
            <a:endParaRPr lang="en-US" sz="2600" dirty="0">
              <a:solidFill>
                <a:prstClr val="black"/>
              </a:solidFill>
              <a:cs typeface="NikoshBAN" pitchFamily="2" charset="0"/>
            </a:endParaRPr>
          </a:p>
          <a:p>
            <a:pPr marL="0" indent="0">
              <a:buNone/>
            </a:pPr>
            <a:endParaRPr lang="en-US" sz="2600" dirty="0" smtClean="0">
              <a:solidFill>
                <a:prstClr val="black"/>
              </a:solidFill>
              <a:cs typeface="NikoshBAN" pitchFamily="2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               </a:t>
            </a:r>
          </a:p>
          <a:p>
            <a:pPr marL="0" indent="0">
              <a:buNone/>
            </a:pPr>
            <a:r>
              <a:rPr lang="en-US" sz="2600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               10 </a:t>
            </a:r>
            <a:r>
              <a:rPr lang="en-US" sz="2600" dirty="0" err="1" smtClean="0">
                <a:solidFill>
                  <a:prstClr val="black"/>
                </a:solidFill>
                <a:cs typeface="NikoshBAN" pitchFamily="2" charset="0"/>
              </a:rPr>
              <a:t>সে.মি</a:t>
            </a:r>
            <a:r>
              <a:rPr lang="en-US" sz="2600" dirty="0" smtClean="0">
                <a:solidFill>
                  <a:prstClr val="black"/>
                </a:solidFill>
                <a:cs typeface="NikoshBAN" pitchFamily="2" charset="0"/>
              </a:rPr>
              <a:t>. </a:t>
            </a:r>
            <a:endParaRPr lang="en-US" dirty="0"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95800" y="1600200"/>
                <a:ext cx="4648200" cy="5257800"/>
              </a:xfrm>
              <a:prstGeom prst="flowChartMagneticDisk">
                <a:avLst/>
              </a:prstGeom>
              <a:blipFill>
                <a:blip r:embed="rId3"/>
                <a:tile tx="0" ty="0" sx="100000" sy="100000" flip="none" algn="tl"/>
              </a:blipFill>
              <a:ln w="76200">
                <a:solidFill>
                  <a:srgbClr val="FF00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সমাধানঃ </a:t>
                </a:r>
                <a:r>
                  <a:rPr lang="en-US" sz="2400" dirty="0" err="1" smtClean="0"/>
                  <a:t>মনে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করি</a:t>
                </a:r>
                <a:r>
                  <a:rPr lang="en-US" sz="2400" dirty="0" smtClean="0"/>
                  <a:t> ,</a:t>
                </a:r>
                <a:r>
                  <a:rPr lang="en-US" sz="2400" dirty="0" err="1" smtClean="0"/>
                  <a:t>ত্রিভুজের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বাহুদ্বয়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যথাক্রমে</a:t>
                </a:r>
                <a:r>
                  <a:rPr lang="en-US" sz="2400" dirty="0" smtClean="0"/>
                  <a:t> a</a:t>
                </a:r>
                <a:r>
                  <a:rPr lang="en-US" sz="2400" i="1" dirty="0" smtClean="0"/>
                  <a:t> = 9 </a:t>
                </a:r>
                <a:r>
                  <a:rPr lang="en-US" sz="2400" i="1" dirty="0" err="1" smtClean="0"/>
                  <a:t>সে.মি</a:t>
                </a:r>
                <a:r>
                  <a:rPr lang="en-US" sz="2400" i="1" dirty="0" smtClean="0"/>
                  <a:t>. ও  b = 10  </a:t>
                </a:r>
                <a:r>
                  <a:rPr lang="en-US" sz="2400" i="1" dirty="0" err="1" smtClean="0"/>
                  <a:t>সে</a:t>
                </a:r>
                <a:r>
                  <a:rPr lang="en-US" sz="2400" i="1" dirty="0" smtClean="0"/>
                  <a:t>. </a:t>
                </a:r>
                <a:r>
                  <a:rPr lang="en-US" sz="2400" i="1" dirty="0" err="1" smtClean="0"/>
                  <a:t>মি</a:t>
                </a:r>
                <a:r>
                  <a:rPr lang="en-US" sz="2400" i="1" dirty="0" smtClean="0"/>
                  <a:t>. </a:t>
                </a:r>
                <a:r>
                  <a:rPr lang="en-US" sz="2400" i="1" dirty="0" err="1" smtClean="0"/>
                  <a:t>এবং</a:t>
                </a:r>
                <a:r>
                  <a:rPr lang="en-US" sz="2400" i="1" dirty="0" smtClean="0"/>
                  <a:t> </a:t>
                </a:r>
                <a:r>
                  <a:rPr lang="en-US" sz="2400" i="1" dirty="0" err="1" smtClean="0"/>
                  <a:t>এদের</a:t>
                </a:r>
                <a:r>
                  <a:rPr lang="en-US" sz="2400" i="1" dirty="0" smtClean="0"/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cs typeface="NikoshBAN" pitchFamily="2" charset="0"/>
                  </a:rPr>
                  <a:t>অন্তর্ভুক্ত</a:t>
                </a:r>
                <a:r>
                  <a:rPr lang="en-US" sz="2400" dirty="0">
                    <a:solidFill>
                      <a:prstClr val="black"/>
                    </a:solidFill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cs typeface="NikoshBAN" pitchFamily="2" charset="0"/>
                  </a:rPr>
                  <a:t>কোণ</a:t>
                </a:r>
                <a:r>
                  <a:rPr lang="en-US" sz="2400" dirty="0">
                    <a:solidFill>
                      <a:prstClr val="black"/>
                    </a:solidFill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cs typeface="NikoshBAN" pitchFamily="2" charset="0"/>
                  </a:rPr>
                  <a:t>60 </a:t>
                </a:r>
                <a:r>
                  <a:rPr lang="en-US" sz="2400" dirty="0" err="1">
                    <a:solidFill>
                      <a:prstClr val="black"/>
                    </a:solidFill>
                    <a:cs typeface="NikoshBAN" pitchFamily="2" charset="0"/>
                  </a:rPr>
                  <a:t>ডিগ্রি</a:t>
                </a:r>
                <a:r>
                  <a:rPr lang="en-US" sz="2400" dirty="0">
                    <a:solidFill>
                      <a:prstClr val="black"/>
                    </a:solidFill>
                    <a:cs typeface="NikoshBAN" pitchFamily="2" charset="0"/>
                  </a:rPr>
                  <a:t> । </a:t>
                </a:r>
                <a:endParaRPr lang="en-US" sz="2400" dirty="0" smtClean="0">
                  <a:solidFill>
                    <a:prstClr val="black"/>
                  </a:solidFill>
                  <a:cs typeface="NikoshBAN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ত্রিভুজটির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ক্ষেত্রফল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err="1" smtClean="0"/>
                  <a:t>ab</a:t>
                </a:r>
                <a:r>
                  <a:rPr lang="en-US" sz="2400" dirty="0" smtClean="0"/>
                  <a:t> sin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sz="240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9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×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×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60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ডিগ্রি</m:t>
                    </m:r>
                  </m:oMath>
                </a14:m>
                <a:endParaRPr lang="en-US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9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×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10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×</m:t>
                    </m:r>
                  </m:oMath>
                </a14:m>
                <a:r>
                  <a:rPr lang="en-US" sz="2400" b="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0" dirty="0" smtClean="0">
                    <a:ea typeface="Cambria Math"/>
                  </a:rPr>
                  <a:t> =38.97  </a:t>
                </a:r>
                <a:r>
                  <a:rPr lang="en-US" sz="2400" b="0" dirty="0" err="1" smtClean="0">
                    <a:ea typeface="Cambria Math"/>
                  </a:rPr>
                  <a:t>বর্গ</a:t>
                </a:r>
                <a:r>
                  <a:rPr lang="en-US" sz="2400" b="0" dirty="0" smtClean="0">
                    <a:ea typeface="Cambria Math"/>
                  </a:rPr>
                  <a:t> .</a:t>
                </a:r>
                <a:r>
                  <a:rPr lang="en-US" sz="2400" b="0" dirty="0" err="1" smtClean="0">
                    <a:ea typeface="Cambria Math"/>
                  </a:rPr>
                  <a:t>সে.মি</a:t>
                </a:r>
                <a:r>
                  <a:rPr lang="en-US" sz="2400" b="0" dirty="0" smtClean="0">
                    <a:ea typeface="Cambria Math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=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95800" y="1600200"/>
                <a:ext cx="4648200" cy="5257800"/>
              </a:xfrm>
              <a:prstGeom prst="flowChartMagneticDisk">
                <a:avLst/>
              </a:prstGeom>
              <a:blipFill rotWithShape="1">
                <a:blip r:embed="rId4"/>
                <a:stretch>
                  <a:fillRect l="-1290" r="-1161" b="-2971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38200" y="4343400"/>
            <a:ext cx="2743200" cy="1828800"/>
            <a:chOff x="838200" y="4343400"/>
            <a:chExt cx="2743200" cy="1828800"/>
          </a:xfrm>
        </p:grpSpPr>
        <p:sp>
          <p:nvSpPr>
            <p:cNvPr id="5" name="Isosceles Triangle 4"/>
            <p:cNvSpPr/>
            <p:nvPr/>
          </p:nvSpPr>
          <p:spPr>
            <a:xfrm>
              <a:off x="838200" y="4343400"/>
              <a:ext cx="2743200" cy="1828800"/>
            </a:xfrm>
            <a:prstGeom prst="triangl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219200" y="5486400"/>
              <a:ext cx="304800" cy="685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0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" y="1600200"/>
            <a:ext cx="5034642" cy="510540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428" y="1183294"/>
            <a:ext cx="4822371" cy="5674705"/>
          </a:xfrm>
          <a:prstGeom prst="verticalScroll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cs typeface="NikoshBAN" pitchFamily="2" charset="0"/>
              </a:rPr>
              <a:t>একটি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NikoshBAN" pitchFamily="2" charset="0"/>
              </a:rPr>
              <a:t>সমকোণী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NikoshBAN" pitchFamily="2" charset="0"/>
              </a:rPr>
              <a:t>ত্রিভুজের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NikoshBAN" pitchFamily="2" charset="0"/>
              </a:rPr>
              <a:t>সমকোণ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NikoshBAN" pitchFamily="2" charset="0"/>
              </a:rPr>
              <a:t>সংলগ্ন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NikoshBAN" pitchFamily="2" charset="0"/>
              </a:rPr>
              <a:t>বাহুদ্বয়ের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NikoshBAN" pitchFamily="2" charset="0"/>
              </a:rPr>
              <a:t>দৈঘ্য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NikoshBAN" pitchFamily="2" charset="0"/>
              </a:rPr>
              <a:t>যথাক্রমে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cs typeface="NikoshBAN" pitchFamily="2" charset="0"/>
              </a:rPr>
              <a:t>12 </a:t>
            </a:r>
            <a:r>
              <a:rPr lang="en-US" sz="3200" dirty="0" err="1" smtClean="0">
                <a:solidFill>
                  <a:prstClr val="black"/>
                </a:solidFill>
                <a:cs typeface="NikoshBAN" pitchFamily="2" charset="0"/>
              </a:rPr>
              <a:t>সেন্টিমিটার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rgbClr val="FFFF00"/>
                </a:solidFill>
                <a:cs typeface="NikoshBAN" pitchFamily="2" charset="0"/>
              </a:rPr>
              <a:t>9 </a:t>
            </a:r>
            <a:r>
              <a:rPr lang="en-US" sz="3200" dirty="0" err="1" smtClean="0">
                <a:solidFill>
                  <a:prstClr val="black"/>
                </a:solidFill>
                <a:cs typeface="NikoshBAN" pitchFamily="2" charset="0"/>
              </a:rPr>
              <a:t>সেন্টিমিটার</a:t>
            </a:r>
            <a:r>
              <a:rPr lang="en-US" sz="3200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cs typeface="NikoshBAN" pitchFamily="2" charset="0"/>
              </a:rPr>
              <a:t>হলে</a:t>
            </a:r>
            <a:r>
              <a:rPr lang="en-US" sz="3200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cs typeface="NikoshBAN" pitchFamily="2" charset="0"/>
              </a:rPr>
              <a:t>ক্ষেত্রফল</a:t>
            </a:r>
            <a:r>
              <a:rPr lang="en-US" sz="3200" dirty="0" smtClean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cs typeface="NikoshBAN" pitchFamily="2" charset="0"/>
              </a:rPr>
              <a:t>নির্ণয়</a:t>
            </a:r>
            <a:r>
              <a:rPr lang="en-US" sz="3200" dirty="0" smtClean="0">
                <a:solidFill>
                  <a:srgbClr val="FFFF00"/>
                </a:solidFill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FF00"/>
                </a:solidFill>
                <a:cs typeface="NikoshBAN" pitchFamily="2" charset="0"/>
              </a:rPr>
              <a:t>  । </a:t>
            </a:r>
            <a:endParaRPr lang="en-US" sz="3200" dirty="0">
              <a:solidFill>
                <a:srgbClr val="FFFF00"/>
              </a:solidFill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2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3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95400"/>
                <a:ext cx="9144000" cy="5334000"/>
              </a:xfrm>
              <a:prstGeom prst="verticalScroll">
                <a:avLst/>
              </a:prstGeom>
              <a:blipFill>
                <a:blip r:embed="rId3"/>
                <a:tile tx="0" ty="0" sx="100000" sy="100000" flip="none" algn="tl"/>
              </a:blipFill>
              <a:ln w="76200">
                <a:solidFill>
                  <a:srgbClr val="C00000"/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প্রস্নঃ3 </a:t>
                </a:r>
                <a:r>
                  <a:rPr lang="en-US" sz="2400" dirty="0" err="1" smtClean="0"/>
                  <a:t>একটি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সমবাহু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ত্রিভুজের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প্রত্যেক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বাহুর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দৈঘ্য</a:t>
                </a:r>
                <a:r>
                  <a:rPr lang="en-US" sz="2400" dirty="0" smtClean="0"/>
                  <a:t> 1 </a:t>
                </a:r>
                <a:r>
                  <a:rPr lang="en-US" sz="2400" dirty="0" err="1" smtClean="0"/>
                  <a:t>মিটার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বাড়ালে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ক্ষেত্রফল</a:t>
                </a:r>
                <a:r>
                  <a:rPr lang="en-US" sz="2400" dirty="0" smtClean="0"/>
                  <a:t> 3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√</m:t>
                    </m:r>
                  </m:oMath>
                </a14:m>
                <a:r>
                  <a:rPr lang="en-US" sz="2400" dirty="0" smtClean="0"/>
                  <a:t> 3  </a:t>
                </a:r>
                <a:r>
                  <a:rPr lang="en-US" sz="2400" dirty="0" err="1" smtClean="0"/>
                  <a:t>বর্গমিটার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বেড়ে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যায়</a:t>
                </a:r>
                <a:r>
                  <a:rPr lang="en-US" sz="2400" dirty="0" smtClean="0"/>
                  <a:t> ।</a:t>
                </a:r>
              </a:p>
              <a:p>
                <a:pPr marL="0" indent="0">
                  <a:buNone/>
                </a:pPr>
                <a:r>
                  <a:rPr lang="en-US" sz="2400" dirty="0" err="1" smtClean="0"/>
                  <a:t>ত্রিভুজটির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বাহুর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দৈঘ্য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নির্ণয়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কর</a:t>
                </a:r>
                <a:r>
                  <a:rPr lang="en-US" sz="2400" dirty="0" smtClean="0"/>
                  <a:t> । </a:t>
                </a:r>
              </a:p>
              <a:p>
                <a:pPr marL="0" indent="0">
                  <a:buNone/>
                </a:pPr>
                <a:r>
                  <a:rPr lang="en-US" sz="2400" dirty="0" err="1" smtClean="0"/>
                  <a:t>সমাধানঃ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মনেকরি</a:t>
                </a:r>
                <a:r>
                  <a:rPr lang="en-US" sz="2400" dirty="0" smtClean="0"/>
                  <a:t>, </a:t>
                </a:r>
                <a:r>
                  <a:rPr lang="en-US" sz="2400" dirty="0" err="1" smtClean="0"/>
                  <a:t>সমবাহু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ত্রিভুজের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প্রত্যেক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বাহুর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দৈঘ্য</a:t>
                </a:r>
                <a:r>
                  <a:rPr lang="en-US" sz="2400" dirty="0" smtClean="0"/>
                  <a:t> a </a:t>
                </a:r>
                <a:r>
                  <a:rPr lang="en-US" sz="2400" dirty="0" err="1" smtClean="0"/>
                  <a:t>মিটার</a:t>
                </a:r>
                <a:r>
                  <a:rPr lang="en-US" sz="2400" dirty="0" smtClean="0"/>
                  <a:t> ।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ত্রিভুজটির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ক্ষেত্রফল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000000"/>
                    </a:solidFill>
                    <a:ea typeface="Calibri"/>
                    <a:cs typeface="Arial"/>
                  </a:rPr>
                  <a:t>a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ea typeface="Calibri"/>
                    <a:cs typeface="Arial"/>
                  </a:rPr>
                  <a:t>2</a:t>
                </a:r>
                <a:r>
                  <a:rPr lang="en-US" sz="2400" dirty="0" smtClean="0"/>
                  <a:t>বর্গমিটার ।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 err="1" smtClean="0"/>
                  <a:t>বাহুর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দৈঘ্য</a:t>
                </a:r>
                <a:r>
                  <a:rPr lang="en-US" sz="2400" dirty="0" smtClean="0"/>
                  <a:t>  1 </a:t>
                </a:r>
                <a:r>
                  <a:rPr lang="en-US" sz="2400" dirty="0" err="1" smtClean="0"/>
                  <a:t>মিটার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বাড়ালে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ক্ষেত্রফল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a typeface="Calibri"/>
                    <a:cs typeface="Arial"/>
                  </a:rPr>
                  <a:t>(</a:t>
                </a:r>
                <a:r>
                  <a:rPr lang="en-US" sz="2400" dirty="0" smtClean="0">
                    <a:solidFill>
                      <a:srgbClr val="000000"/>
                    </a:solidFill>
                    <a:ea typeface="Calibri"/>
                    <a:cs typeface="Arial"/>
                  </a:rPr>
                  <a:t>a+1)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ea typeface="Calibri"/>
                    <a:cs typeface="Arial"/>
                  </a:rPr>
                  <a:t>2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বর্গমিটার</a:t>
                </a:r>
                <a:r>
                  <a:rPr lang="en-US" sz="2400" dirty="0" smtClean="0"/>
                  <a:t> ।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2400" dirty="0" err="1" smtClean="0"/>
                  <a:t>প্রস্নমতে</a:t>
                </a:r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a typeface="Calibri"/>
                    <a:cs typeface="Arial"/>
                  </a:rPr>
                  <a:t>(</a:t>
                </a:r>
                <a:r>
                  <a:rPr lang="en-US" sz="2400" dirty="0" smtClean="0">
                    <a:solidFill>
                      <a:srgbClr val="000000"/>
                    </a:solidFill>
                    <a:ea typeface="Calibri"/>
                    <a:cs typeface="Arial"/>
                  </a:rPr>
                  <a:t>a+1)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ea typeface="Calibri"/>
                    <a:cs typeface="Arial"/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ea typeface="Calibri"/>
                    <a:cs typeface="Arial"/>
                  </a:rPr>
                  <a:t>a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ea typeface="Calibri"/>
                    <a:cs typeface="Arial"/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=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/>
                  <a:t>   </a:t>
                </a:r>
                <a:r>
                  <a:rPr lang="en-US" sz="2400" dirty="0">
                    <a:solidFill>
                      <a:prstClr val="black"/>
                    </a:solidFill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(</a:t>
                </a:r>
                <a:r>
                  <a:rPr lang="en-US" sz="2400" dirty="0" smtClean="0">
                    <a:solidFill>
                      <a:srgbClr val="000000"/>
                    </a:solidFill>
                    <a:ea typeface="Calibri"/>
                    <a:cs typeface="Arial"/>
                  </a:rPr>
                  <a:t>a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ea typeface="Calibri"/>
                    <a:cs typeface="Arial"/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</a:t>
                </a:r>
                <a:r>
                  <a:rPr lang="en-US" sz="2400" dirty="0">
                    <a:solidFill>
                      <a:prstClr val="black"/>
                    </a:solidFill>
                  </a:rPr>
                  <a:t>+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2a +1 –</a:t>
                </a:r>
                <a:r>
                  <a:rPr lang="en-US" sz="2400" dirty="0" smtClean="0">
                    <a:solidFill>
                      <a:srgbClr val="000000"/>
                    </a:solidFill>
                    <a:ea typeface="Calibri"/>
                    <a:cs typeface="Arial"/>
                  </a:rPr>
                  <a:t>a</a:t>
                </a:r>
                <a:r>
                  <a:rPr lang="en-US" sz="2400" baseline="30000" dirty="0" smtClean="0">
                    <a:solidFill>
                      <a:srgbClr val="000000"/>
                    </a:solidFill>
                    <a:ea typeface="Calibri"/>
                    <a:cs typeface="Arial"/>
                  </a:rPr>
                  <a:t>2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) 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2400" dirty="0" smtClean="0"/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/>
                  <a:t>( 2a +1 ) =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/>
                  <a:t>  </a:t>
                </a:r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  2a +1 =12  </a:t>
                </a:r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  2a =12-1  </a:t>
                </a:r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, 2a = 11 </a:t>
                </a:r>
              </a:p>
              <a:p>
                <a:pPr marL="0" lvl="0" indent="0">
                  <a:buNone/>
                </a:pPr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 , a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  </a:t>
                </a:r>
                <a:r>
                  <a:rPr lang="en-US" sz="2400" dirty="0" err="1" smtClean="0"/>
                  <a:t>বা</a:t>
                </a:r>
                <a:r>
                  <a:rPr lang="en-US" sz="2400" dirty="0" smtClean="0"/>
                  <a:t>  a= 5.5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নিনেয়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বাহুর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দৈঘ্য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মিটার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95400"/>
                <a:ext cx="9144000" cy="5334000"/>
              </a:xfrm>
              <a:prstGeom prst="vertic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762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6553200" y="4521926"/>
            <a:ext cx="304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51269" y="4489269"/>
            <a:ext cx="304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990600"/>
          </a:xfrm>
          <a:prstGeom prst="leftRightArrow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59031"/>
                <a:ext cx="9144000" cy="5854337"/>
              </a:xfrm>
              <a:prstGeom prst="verticalScroll">
                <a:avLst/>
              </a:prstGeom>
              <a:blipFill>
                <a:blip r:embed="rId5"/>
                <a:tile tx="0" ty="0" sx="100000" sy="100000" flip="none" algn="tl"/>
              </a:blipFill>
              <a:ln w="76200">
                <a:solidFill>
                  <a:srgbClr val="FF00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প্রস্নঃ</a:t>
                </a:r>
                <a:r>
                  <a:rPr lang="en-US" sz="1600" dirty="0" smtClean="0"/>
                  <a:t> ৪  </a:t>
                </a:r>
                <a:r>
                  <a:rPr lang="en-US" sz="1600" dirty="0" err="1" smtClean="0"/>
                  <a:t>একটি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সমদ্বিবাহু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ত্রিভুজের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ভূমির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দৈঘ্য</a:t>
                </a:r>
                <a:r>
                  <a:rPr lang="en-US" sz="1600" dirty="0" smtClean="0"/>
                  <a:t> 60</a:t>
                </a:r>
              </a:p>
              <a:p>
                <a:pPr marL="0" indent="0">
                  <a:buNone/>
                </a:pPr>
                <a:r>
                  <a:rPr lang="en-US" sz="1600" dirty="0" err="1" smtClean="0"/>
                  <a:t>সে.মি</a:t>
                </a:r>
                <a:r>
                  <a:rPr lang="en-US" sz="1600" dirty="0" smtClean="0"/>
                  <a:t>. । </a:t>
                </a:r>
                <a:r>
                  <a:rPr lang="en-US" sz="1600" dirty="0" err="1" smtClean="0"/>
                  <a:t>এর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ক্ষেত্রফল</a:t>
                </a:r>
                <a:r>
                  <a:rPr lang="en-US" sz="1600" dirty="0" smtClean="0"/>
                  <a:t> 1200 </a:t>
                </a:r>
                <a:r>
                  <a:rPr lang="en-US" sz="1600" dirty="0" err="1" smtClean="0"/>
                  <a:t>বর্গ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সে.মি</a:t>
                </a:r>
                <a:r>
                  <a:rPr lang="en-US" sz="1600" dirty="0" smtClean="0"/>
                  <a:t>. </a:t>
                </a:r>
                <a:r>
                  <a:rPr lang="en-US" sz="1600" dirty="0" err="1" smtClean="0"/>
                  <a:t>হলে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সমান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সমান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বাহুর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দৈঘ্য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নির্ণয়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কর</a:t>
                </a:r>
                <a:r>
                  <a:rPr lang="en-US" sz="1600" dirty="0" smtClean="0"/>
                  <a:t> । 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600" dirty="0" err="1" smtClean="0"/>
                  <a:t>সমাধানঃ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মনে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করি,সমদ্বিবাহু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ত্রিভুজের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ভুমির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দৈঘ্য</a:t>
                </a:r>
                <a:r>
                  <a:rPr lang="en-US" sz="1600" dirty="0" smtClean="0"/>
                  <a:t> b = 60 </a:t>
                </a:r>
                <a:r>
                  <a:rPr lang="en-US" sz="1600" dirty="0" err="1" smtClean="0"/>
                  <a:t>সে.মি</a:t>
                </a:r>
                <a:r>
                  <a:rPr lang="en-US" sz="1600" dirty="0" smtClean="0"/>
                  <a:t>. ।  </a:t>
                </a:r>
                <a:r>
                  <a:rPr lang="en-US" sz="1600" dirty="0" err="1" smtClean="0"/>
                  <a:t>সমান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সমান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বাহুর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দৈঘ্য</a:t>
                </a:r>
                <a:r>
                  <a:rPr lang="en-US" sz="1600" dirty="0" smtClean="0"/>
                  <a:t> a । </a:t>
                </a:r>
                <a:r>
                  <a:rPr lang="en-US" sz="1600" dirty="0" err="1" smtClean="0"/>
                  <a:t>ত্রিভুজটির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ক্ষেত্রফল</a:t>
                </a:r>
                <a:r>
                  <a:rPr lang="en-US" sz="1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16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e>
                    </m:rad>
                    <m:r>
                      <m:rPr>
                        <m:nor/>
                      </m:rPr>
                      <a:rPr lang="en-US" sz="1600">
                        <a:ea typeface="Calibri"/>
                        <a:cs typeface="Arial"/>
                      </a:rPr>
                      <m:t>a</m:t>
                    </m:r>
                    <m:r>
                      <m:rPr>
                        <m:nor/>
                      </m:rPr>
                      <a:rPr lang="en-US" sz="1600" baseline="30000">
                        <a:ea typeface="Calibri"/>
                        <a:cs typeface="Arial"/>
                      </a:rPr>
                      <m:t>2</m:t>
                    </m:r>
                  </m:oMath>
                </a14:m>
                <a:r>
                  <a:rPr lang="en-US" sz="1600" dirty="0" smtClean="0">
                    <a:ea typeface="Calibri"/>
                    <a:cs typeface="Arial"/>
                  </a:rPr>
                  <a:t> -  b</a:t>
                </a:r>
                <a:r>
                  <a:rPr lang="en-US" sz="1600" baseline="30000" dirty="0" smtClean="0">
                    <a:ea typeface="Calibri"/>
                    <a:cs typeface="Arial"/>
                  </a:rPr>
                  <a:t>2 </a:t>
                </a:r>
              </a:p>
              <a:p>
                <a:pPr marL="0" lv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600" dirty="0" err="1" smtClean="0">
                    <a:ea typeface="Calibri"/>
                    <a:cs typeface="Arial"/>
                  </a:rPr>
                  <a:t>প্রস্নমতে</a:t>
                </a:r>
                <a:r>
                  <a:rPr lang="en-US" sz="1600" dirty="0" smtClean="0">
                    <a:ea typeface="Calibri"/>
                    <a:cs typeface="Arial"/>
                  </a:rPr>
                  <a:t>, 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1600">
                            <a:ea typeface="Calibri"/>
                            <a:cs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1600" baseline="30000">
                            <a:ea typeface="Calibri"/>
                            <a:cs typeface="Arial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1600">
                            <a:ea typeface="Calibri"/>
                            <a:cs typeface="Arial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– </a:t>
                </a:r>
                <a:r>
                  <a:rPr lang="en-US" sz="1600" dirty="0" smtClean="0">
                    <a:ea typeface="Calibri"/>
                    <a:cs typeface="Arial"/>
                  </a:rPr>
                  <a:t> b</a:t>
                </a:r>
                <a:r>
                  <a:rPr lang="en-US" sz="1600" baseline="30000" dirty="0" smtClean="0">
                    <a:ea typeface="Calibri"/>
                    <a:cs typeface="Arial"/>
                  </a:rPr>
                  <a:t>2 </a:t>
                </a:r>
                <a:r>
                  <a:rPr lang="en-US" sz="1600" dirty="0">
                    <a:ea typeface="Calibri"/>
                    <a:cs typeface="Arial"/>
                  </a:rPr>
                  <a:t> </a:t>
                </a:r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= 1200  </a:t>
                </a:r>
                <a:r>
                  <a:rPr lang="en-US" sz="1600" dirty="0" err="1" smtClean="0">
                    <a:solidFill>
                      <a:prstClr val="black"/>
                    </a:solidFill>
                    <a:ea typeface="Calibri"/>
                    <a:cs typeface="Arial"/>
                  </a:rPr>
                  <a:t>বা</a:t>
                </a:r>
                <a:r>
                  <a:rPr lang="en-US" sz="1600" dirty="0">
                    <a:solidFill>
                      <a:prstClr val="black"/>
                    </a:solidFill>
                    <a:ea typeface="Calibri"/>
                    <a:cs typeface="Arial"/>
                  </a:rPr>
                  <a:t>, </a:t>
                </a:r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 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60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prstClr val="black"/>
                            </a:solidFill>
                            <a:ea typeface="Calibri"/>
                            <a:cs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1600" baseline="30000">
                            <a:solidFill>
                              <a:prstClr val="black"/>
                            </a:solidFill>
                            <a:ea typeface="Calibri"/>
                            <a:cs typeface="Arial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prstClr val="black"/>
                            </a:solidFill>
                            <a:ea typeface="Calibri"/>
                            <a:cs typeface="Arial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1600" dirty="0">
                    <a:solidFill>
                      <a:prstClr val="black"/>
                    </a:solidFill>
                    <a:ea typeface="Calibri"/>
                    <a:cs typeface="Arial"/>
                  </a:rPr>
                  <a:t>–  (60)</a:t>
                </a:r>
                <a:r>
                  <a:rPr lang="en-US" sz="1600" baseline="30000" dirty="0">
                    <a:solidFill>
                      <a:prstClr val="black"/>
                    </a:solidFill>
                    <a:ea typeface="Calibri"/>
                    <a:cs typeface="Arial"/>
                  </a:rPr>
                  <a:t>2</a:t>
                </a:r>
                <a:r>
                  <a:rPr lang="en-US" sz="1600" dirty="0">
                    <a:solidFill>
                      <a:prstClr val="black"/>
                    </a:solidFill>
                    <a:ea typeface="Calibri"/>
                    <a:cs typeface="Arial"/>
                  </a:rPr>
                  <a:t> </a:t>
                </a:r>
                <a:r>
                  <a:rPr lang="en-US" sz="1600" baseline="30000" dirty="0">
                    <a:solidFill>
                      <a:prstClr val="black"/>
                    </a:solidFill>
                    <a:ea typeface="Calibri"/>
                    <a:cs typeface="Arial"/>
                  </a:rPr>
                  <a:t>   </a:t>
                </a:r>
                <a:r>
                  <a:rPr lang="en-US" sz="1600" dirty="0">
                    <a:solidFill>
                      <a:prstClr val="black"/>
                    </a:solidFill>
                    <a:ea typeface="Calibri"/>
                    <a:cs typeface="Arial"/>
                  </a:rPr>
                  <a:t> = 1200</a:t>
                </a:r>
              </a:p>
              <a:p>
                <a:pPr marL="0" lv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600" dirty="0" err="1" smtClean="0">
                    <a:solidFill>
                      <a:prstClr val="black"/>
                    </a:solidFill>
                    <a:ea typeface="Calibri"/>
                    <a:cs typeface="Arial"/>
                  </a:rPr>
                  <a:t>বা</a:t>
                </a:r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, </a:t>
                </a:r>
                <a:r>
                  <a:rPr lang="en-US" sz="1600" dirty="0">
                    <a:solidFill>
                      <a:prstClr val="black"/>
                    </a:solidFill>
                    <a:ea typeface="Calibri"/>
                    <a:cs typeface="Arial"/>
                  </a:rPr>
                  <a:t>, </a:t>
                </a:r>
                <a:r>
                  <a:rPr lang="en-US" sz="1600" dirty="0">
                    <a:solidFill>
                      <a:prstClr val="black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60</m:t>
                        </m:r>
                      </m:num>
                      <m:den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prstClr val="black"/>
                            </a:solidFill>
                            <a:ea typeface="Calibri"/>
                            <a:cs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1600" baseline="30000">
                            <a:solidFill>
                              <a:prstClr val="black"/>
                            </a:solidFill>
                            <a:ea typeface="Calibri"/>
                            <a:cs typeface="Arial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1600">
                            <a:solidFill>
                              <a:prstClr val="black"/>
                            </a:solidFill>
                            <a:ea typeface="Calibri"/>
                            <a:cs typeface="Arial"/>
                          </a:rPr>
                          <m:t> </m:t>
                        </m:r>
                      </m:e>
                    </m:rad>
                  </m:oMath>
                </a14:m>
                <a:r>
                  <a:rPr lang="en-US" sz="1600" dirty="0">
                    <a:solidFill>
                      <a:prstClr val="black"/>
                    </a:solidFill>
                    <a:ea typeface="Calibri"/>
                    <a:cs typeface="Arial"/>
                  </a:rPr>
                  <a:t>–</a:t>
                </a:r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  <a:ea typeface="Calibri"/>
                    <a:cs typeface="Arial"/>
                  </a:rPr>
                  <a:t> </a:t>
                </a:r>
                <a:r>
                  <a:rPr lang="en-US" sz="1600" dirty="0">
                    <a:ea typeface="Calibri"/>
                    <a:cs typeface="Arial"/>
                  </a:rPr>
                  <a:t>(</a:t>
                </a:r>
                <a:r>
                  <a:rPr lang="en-US" sz="1600" dirty="0" smtClean="0">
                    <a:ea typeface="Calibri"/>
                    <a:cs typeface="Arial"/>
                  </a:rPr>
                  <a:t>60)</a:t>
                </a:r>
                <a:r>
                  <a:rPr lang="en-US" sz="1600" baseline="30000" dirty="0" smtClean="0">
                    <a:ea typeface="Calibri"/>
                    <a:cs typeface="Arial"/>
                  </a:rPr>
                  <a:t>2</a:t>
                </a:r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 </a:t>
                </a:r>
                <a:r>
                  <a:rPr lang="en-US" sz="1600" baseline="300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   </a:t>
                </a:r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 = 1200   </a:t>
                </a:r>
                <a:r>
                  <a:rPr lang="en-US" sz="1600" dirty="0" err="1" smtClean="0">
                    <a:solidFill>
                      <a:prstClr val="black"/>
                    </a:solidFill>
                    <a:ea typeface="Calibri"/>
                    <a:cs typeface="Arial"/>
                  </a:rPr>
                  <a:t>বা</a:t>
                </a:r>
                <a:r>
                  <a:rPr lang="en-US" sz="1600" dirty="0">
                    <a:solidFill>
                      <a:prstClr val="black"/>
                    </a:solidFill>
                    <a:ea typeface="Calibri"/>
                    <a:cs typeface="Arial"/>
                  </a:rPr>
                  <a:t>, </a:t>
                </a:r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 15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/>
                      </a:rPr>
                      <m:t>√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m:rPr>
                        <m:nor/>
                      </m:rPr>
                      <a:rPr lang="en-US" sz="1600">
                        <a:solidFill>
                          <a:prstClr val="black"/>
                        </a:solidFill>
                        <a:ea typeface="Calibri"/>
                        <a:cs typeface="Arial"/>
                      </a:rPr>
                      <m:t>a</m:t>
                    </m:r>
                    <m:r>
                      <m:rPr>
                        <m:nor/>
                      </m:rPr>
                      <a:rPr lang="en-US" sz="1600" baseline="30000">
                        <a:solidFill>
                          <a:prstClr val="black"/>
                        </a:solidFill>
                        <a:ea typeface="Calibri"/>
                        <a:cs typeface="Arial"/>
                      </a:rPr>
                      <m:t>2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ea typeface="Calibri"/>
                    <a:cs typeface="Arial"/>
                  </a:rPr>
                  <a:t> – 3600 = </a:t>
                </a:r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1200                 a                               </a:t>
                </a:r>
                <a:r>
                  <a:rPr lang="en-US" sz="1600" dirty="0" err="1" smtClean="0">
                    <a:solidFill>
                      <a:prstClr val="black"/>
                    </a:solidFill>
                    <a:ea typeface="Calibri"/>
                    <a:cs typeface="Arial"/>
                  </a:rPr>
                  <a:t>a</a:t>
                </a:r>
                <a:endParaRPr lang="en-US" sz="1600" dirty="0">
                  <a:solidFill>
                    <a:prstClr val="black"/>
                  </a:solidFill>
                  <a:ea typeface="Calibri"/>
                  <a:cs typeface="Arial"/>
                </a:endParaRPr>
              </a:p>
              <a:p>
                <a:pPr marL="0" lv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ea typeface="Calibri"/>
                    <a:cs typeface="Arial"/>
                  </a:rPr>
                  <a:t>বা</a:t>
                </a:r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/>
                      </a:rPr>
                      <m:t>√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m:rPr>
                        <m:nor/>
                      </m:rPr>
                      <a:rPr lang="en-US" sz="1600">
                        <a:solidFill>
                          <a:prstClr val="black"/>
                        </a:solidFill>
                        <a:ea typeface="Calibri"/>
                        <a:cs typeface="Arial"/>
                      </a:rPr>
                      <m:t>a</m:t>
                    </m:r>
                    <m:r>
                      <m:rPr>
                        <m:nor/>
                      </m:rPr>
                      <a:rPr lang="en-US" sz="1600" baseline="30000">
                        <a:solidFill>
                          <a:prstClr val="black"/>
                        </a:solidFill>
                        <a:ea typeface="Calibri"/>
                        <a:cs typeface="Arial"/>
                      </a:rPr>
                      <m:t>2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ea typeface="Calibri"/>
                    <a:cs typeface="Arial"/>
                  </a:rPr>
                  <a:t> – 3600 </a:t>
                </a:r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 = 80   </a:t>
                </a:r>
                <a:r>
                  <a:rPr lang="en-US" sz="1600" dirty="0" err="1" smtClean="0">
                    <a:solidFill>
                      <a:prstClr val="black"/>
                    </a:solidFill>
                    <a:ea typeface="Calibri"/>
                    <a:cs typeface="Arial"/>
                  </a:rPr>
                  <a:t>বা</a:t>
                </a:r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  <a:ea typeface="Calibri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m:rPr>
                        <m:nor/>
                      </m:rPr>
                      <a:rPr lang="en-US" sz="1600">
                        <a:solidFill>
                          <a:prstClr val="black"/>
                        </a:solidFill>
                        <a:ea typeface="Calibri"/>
                        <a:cs typeface="Arial"/>
                      </a:rPr>
                      <m:t>a</m:t>
                    </m:r>
                    <m:r>
                      <m:rPr>
                        <m:nor/>
                      </m:rPr>
                      <a:rPr lang="en-US" sz="1600" baseline="30000">
                        <a:solidFill>
                          <a:prstClr val="black"/>
                        </a:solidFill>
                        <a:ea typeface="Calibri"/>
                        <a:cs typeface="Arial"/>
                      </a:rPr>
                      <m:t>2</m:t>
                    </m:r>
                  </m:oMath>
                </a14:m>
                <a:r>
                  <a:rPr lang="en-US" sz="1600" dirty="0">
                    <a:solidFill>
                      <a:prstClr val="black"/>
                    </a:solidFill>
                    <a:ea typeface="Calibri"/>
                    <a:cs typeface="Arial"/>
                  </a:rPr>
                  <a:t> – 3600  = 6400            {</a:t>
                </a:r>
                <a:r>
                  <a:rPr lang="en-US" sz="1600" dirty="0" err="1">
                    <a:solidFill>
                      <a:prstClr val="black"/>
                    </a:solidFill>
                    <a:ea typeface="Calibri"/>
                    <a:cs typeface="Arial"/>
                  </a:rPr>
                  <a:t>বর্গ</a:t>
                </a:r>
                <a:r>
                  <a:rPr lang="en-US" sz="1600" dirty="0">
                    <a:solidFill>
                      <a:prstClr val="black"/>
                    </a:solidFill>
                    <a:ea typeface="Calibri"/>
                    <a:cs typeface="Arial"/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  <a:ea typeface="Calibri"/>
                    <a:cs typeface="Arial"/>
                  </a:rPr>
                  <a:t>করে</a:t>
                </a:r>
                <a:r>
                  <a:rPr lang="en-US" sz="1600" dirty="0">
                    <a:solidFill>
                      <a:prstClr val="black"/>
                    </a:solidFill>
                    <a:ea typeface="Calibri"/>
                    <a:cs typeface="Arial"/>
                  </a:rPr>
                  <a:t>  }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 </a:t>
                </a:r>
                <a:r>
                  <a:rPr lang="en-US" sz="1600" dirty="0" err="1" smtClean="0">
                    <a:solidFill>
                      <a:prstClr val="black"/>
                    </a:solidFill>
                    <a:ea typeface="Calibri"/>
                    <a:cs typeface="Arial"/>
                  </a:rPr>
                  <a:t>বা</a:t>
                </a:r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 </a:t>
                </a:r>
                <a:r>
                  <a:rPr lang="en-US" sz="1600" dirty="0">
                    <a:solidFill>
                      <a:prstClr val="black"/>
                    </a:solidFill>
                    <a:ea typeface="Calibri"/>
                    <a:cs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m:rPr>
                        <m:nor/>
                      </m:rPr>
                      <a:rPr lang="en-US" sz="1600">
                        <a:solidFill>
                          <a:prstClr val="black"/>
                        </a:solidFill>
                        <a:ea typeface="Calibri"/>
                        <a:cs typeface="Arial"/>
                      </a:rPr>
                      <m:t>a</m:t>
                    </m:r>
                    <m:r>
                      <m:rPr>
                        <m:nor/>
                      </m:rPr>
                      <a:rPr lang="en-US" sz="1600" baseline="30000">
                        <a:solidFill>
                          <a:prstClr val="black"/>
                        </a:solidFill>
                        <a:ea typeface="Calibri"/>
                        <a:cs typeface="Arial"/>
                      </a:rPr>
                      <m:t>2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,  =  10000                                                                                                  60 </a:t>
                </a:r>
                <a:r>
                  <a:rPr lang="en-US" sz="1600" dirty="0" err="1" smtClean="0">
                    <a:solidFill>
                      <a:prstClr val="black"/>
                    </a:solidFill>
                    <a:ea typeface="Calibri"/>
                    <a:cs typeface="Arial"/>
                  </a:rPr>
                  <a:t>সে.মি</a:t>
                </a:r>
                <a:r>
                  <a:rPr lang="en-US" sz="1600" dirty="0" smtClean="0">
                    <a:solidFill>
                      <a:prstClr val="black"/>
                    </a:solidFill>
                    <a:ea typeface="Calibri"/>
                    <a:cs typeface="Arial"/>
                  </a:rPr>
                  <a:t>.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600" dirty="0" smtClean="0">
                    <a:ea typeface="Calibri"/>
                    <a:cs typeface="Arial"/>
                  </a:rPr>
                  <a:t>a</a:t>
                </a:r>
                <a:r>
                  <a:rPr lang="en-US" sz="1600" baseline="30000" dirty="0" smtClean="0">
                    <a:ea typeface="Calibri"/>
                    <a:cs typeface="Arial"/>
                  </a:rPr>
                  <a:t>2 </a:t>
                </a:r>
                <a:r>
                  <a:rPr lang="en-US" sz="1600" dirty="0" smtClean="0">
                    <a:ea typeface="Calibri"/>
                    <a:cs typeface="Arial"/>
                  </a:rPr>
                  <a:t>  = 2500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600" dirty="0" smtClean="0">
                    <a:ea typeface="Calibri"/>
                    <a:cs typeface="Arial"/>
                  </a:rPr>
                  <a:t>a = 50 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600" dirty="0" err="1" smtClean="0">
                    <a:ea typeface="Calibri"/>
                    <a:cs typeface="Arial"/>
                  </a:rPr>
                  <a:t>ত্রিভুজটির</a:t>
                </a:r>
                <a:r>
                  <a:rPr lang="en-US" sz="1600" dirty="0" smtClean="0">
                    <a:ea typeface="Calibri"/>
                    <a:cs typeface="Arial"/>
                  </a:rPr>
                  <a:t> </a:t>
                </a:r>
                <a:r>
                  <a:rPr lang="en-US" sz="1600" dirty="0" err="1" smtClean="0">
                    <a:ea typeface="Calibri"/>
                    <a:cs typeface="Arial"/>
                  </a:rPr>
                  <a:t>সমান</a:t>
                </a:r>
                <a:r>
                  <a:rPr lang="en-US" sz="1600" dirty="0" smtClean="0">
                    <a:ea typeface="Calibri"/>
                    <a:cs typeface="Arial"/>
                  </a:rPr>
                  <a:t> </a:t>
                </a:r>
                <a:r>
                  <a:rPr lang="en-US" sz="1600" dirty="0" err="1" smtClean="0">
                    <a:ea typeface="Calibri"/>
                    <a:cs typeface="Arial"/>
                  </a:rPr>
                  <a:t>সমান</a:t>
                </a:r>
                <a:r>
                  <a:rPr lang="en-US" sz="1600" dirty="0" smtClean="0">
                    <a:ea typeface="Calibri"/>
                    <a:cs typeface="Arial"/>
                  </a:rPr>
                  <a:t> </a:t>
                </a:r>
                <a:r>
                  <a:rPr lang="en-US" sz="1600" dirty="0" err="1" smtClean="0">
                    <a:ea typeface="Calibri"/>
                    <a:cs typeface="Arial"/>
                  </a:rPr>
                  <a:t>বাহুর</a:t>
                </a:r>
                <a:r>
                  <a:rPr lang="en-US" sz="1600" dirty="0" smtClean="0">
                    <a:ea typeface="Calibri"/>
                    <a:cs typeface="Arial"/>
                  </a:rPr>
                  <a:t> </a:t>
                </a:r>
                <a:r>
                  <a:rPr lang="en-US" sz="1600" dirty="0" err="1" smtClean="0">
                    <a:ea typeface="Calibri"/>
                    <a:cs typeface="Arial"/>
                  </a:rPr>
                  <a:t>দৈঘ্য</a:t>
                </a:r>
                <a:r>
                  <a:rPr lang="en-US" sz="1600" dirty="0" smtClean="0">
                    <a:ea typeface="Calibri"/>
                    <a:cs typeface="Arial"/>
                  </a:rPr>
                  <a:t> 50 </a:t>
                </a:r>
                <a:r>
                  <a:rPr lang="en-US" sz="1600" dirty="0" err="1" smtClean="0">
                    <a:ea typeface="Calibri"/>
                    <a:cs typeface="Arial"/>
                  </a:rPr>
                  <a:t>সে.মি</a:t>
                </a:r>
                <a:r>
                  <a:rPr lang="en-US" sz="1600" dirty="0" smtClean="0">
                    <a:ea typeface="Calibri"/>
                    <a:cs typeface="Arial"/>
                  </a:rPr>
                  <a:t>. । 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1800" dirty="0">
                  <a:ea typeface="Calibri"/>
                  <a:cs typeface="Arial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endParaRPr lang="en-US" sz="1800" dirty="0">
                  <a:ea typeface="Calibri"/>
                  <a:cs typeface="Arial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1800" dirty="0" smtClean="0">
                  <a:solidFill>
                    <a:prstClr val="black"/>
                  </a:solidFill>
                  <a:ea typeface="Calibri"/>
                  <a:cs typeface="Arial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1800" dirty="0" smtClean="0">
                  <a:solidFill>
                    <a:prstClr val="black"/>
                  </a:solidFill>
                  <a:ea typeface="Calibri"/>
                  <a:cs typeface="Arial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1800" dirty="0" smtClean="0">
                  <a:solidFill>
                    <a:prstClr val="black"/>
                  </a:solidFill>
                  <a:ea typeface="Calibri"/>
                  <a:cs typeface="Arial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1800" dirty="0" smtClean="0"/>
                  <a:t>                                                                                      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  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                                                                                                                     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59031"/>
                <a:ext cx="9144000" cy="5854337"/>
              </a:xfrm>
              <a:prstGeom prst="verticalScroll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6019800" y="3048000"/>
            <a:ext cx="2286000" cy="1524000"/>
          </a:xfrm>
          <a:prstGeom prst="triangl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5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prstGeom prst="leftRightArrowCallou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4953000" cy="4267200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72000" y="1066800"/>
                <a:ext cx="4572000" cy="4572000"/>
              </a:xfrm>
              <a:prstGeom prst="verticalScroll">
                <a:avLst/>
              </a:prstGeom>
              <a:blipFill>
                <a:blip r:embed="rId6"/>
                <a:tile tx="0" ty="0" sx="100000" sy="100000" flip="none" algn="tl"/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একটি </a:t>
                </a:r>
                <a:r>
                  <a:rPr lang="en-US" dirty="0" err="1" smtClean="0"/>
                  <a:t>সমবাহু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ত্রিভুজের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প্রত্যেক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বাহুর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দৈঘ্য</a:t>
                </a:r>
                <a:r>
                  <a:rPr lang="en-US" dirty="0" smtClean="0"/>
                  <a:t> 2 </a:t>
                </a:r>
                <a:r>
                  <a:rPr lang="en-US" dirty="0" err="1" smtClean="0"/>
                  <a:t>মিটার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বাড়ালে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ক্ষেত্রফল</a:t>
                </a:r>
                <a:r>
                  <a:rPr lang="en-US" dirty="0" smtClean="0"/>
                  <a:t> </a:t>
                </a:r>
                <a:r>
                  <a:rPr lang="en-US" i="1" dirty="0" smtClean="0"/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মিটার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বেড়ে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যায়</a:t>
                </a:r>
                <a:r>
                  <a:rPr lang="en-US" dirty="0" smtClean="0"/>
                  <a:t> । </a:t>
                </a:r>
                <a:r>
                  <a:rPr lang="en-US" dirty="0" err="1" smtClean="0"/>
                  <a:t>ত্রিভুজটির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বাহুর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দৈঘ্য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নির্ণয়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</a:t>
                </a:r>
                <a:r>
                  <a:rPr lang="en-US" dirty="0" smtClean="0"/>
                  <a:t> ।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72000" y="1066800"/>
                <a:ext cx="4572000" cy="4572000"/>
              </a:xfrm>
              <a:prstGeom prst="verticalScroll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8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star32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914399"/>
            <a:ext cx="4566672" cy="4806529"/>
          </a:xfrm>
          <a:ln w="76200">
            <a:solidFill>
              <a:srgbClr val="FF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724400" y="1394198"/>
            <a:ext cx="4572000" cy="4326731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একটি</a:t>
            </a:r>
            <a:r>
              <a:rPr lang="en-US" sz="3200" dirty="0" smtClean="0"/>
              <a:t>  </a:t>
            </a:r>
            <a:r>
              <a:rPr lang="en-US" sz="3200" dirty="0" err="1" smtClean="0"/>
              <a:t>সমদ্বিবাহু</a:t>
            </a:r>
            <a:r>
              <a:rPr lang="en-US" sz="3200" dirty="0" smtClean="0"/>
              <a:t> </a:t>
            </a:r>
            <a:r>
              <a:rPr lang="en-US" sz="3200" dirty="0" err="1" smtClean="0"/>
              <a:t>ত্রিভুজের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সমান</a:t>
            </a:r>
            <a:r>
              <a:rPr lang="en-US" sz="3200" dirty="0" smtClean="0"/>
              <a:t>  </a:t>
            </a:r>
            <a:r>
              <a:rPr lang="en-US" sz="3200" dirty="0" err="1" smtClean="0"/>
              <a:t>সমান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বাহুর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দৈঘ্য</a:t>
            </a:r>
            <a:r>
              <a:rPr lang="en-US" sz="3200" dirty="0" smtClean="0"/>
              <a:t>  10  </a:t>
            </a:r>
            <a:r>
              <a:rPr lang="en-US" sz="3200" dirty="0" err="1" smtClean="0"/>
              <a:t>মিটার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এবং</a:t>
            </a:r>
            <a:r>
              <a:rPr lang="en-US" sz="3200" dirty="0" smtClean="0"/>
              <a:t> </a:t>
            </a:r>
            <a:r>
              <a:rPr lang="en-US" sz="3200" dirty="0" err="1" smtClean="0"/>
              <a:t>ক্ষেত্রফল</a:t>
            </a:r>
            <a:r>
              <a:rPr lang="en-US" sz="3200" dirty="0" smtClean="0"/>
              <a:t>   48  </a:t>
            </a:r>
            <a:r>
              <a:rPr lang="en-US" sz="3200" dirty="0" err="1" smtClean="0"/>
              <a:t>বর্গমিটার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হলে</a:t>
            </a:r>
            <a:r>
              <a:rPr lang="en-US" sz="3200" dirty="0" smtClean="0"/>
              <a:t> , </a:t>
            </a:r>
            <a:r>
              <a:rPr lang="en-US" sz="3200" dirty="0" err="1" smtClean="0"/>
              <a:t>ভূমির</a:t>
            </a:r>
            <a:r>
              <a:rPr lang="en-US" sz="3200" dirty="0" smtClean="0"/>
              <a:t> </a:t>
            </a:r>
            <a:r>
              <a:rPr lang="en-US" sz="3200" dirty="0" err="1" smtClean="0"/>
              <a:t>দৈঘ্য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</a:t>
            </a:r>
            <a:r>
              <a:rPr lang="en-US" sz="3200" dirty="0" smtClean="0"/>
              <a:t> 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742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-228600"/>
            <a:ext cx="9144000" cy="838200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04800" y="685800"/>
                <a:ext cx="9829800" cy="5486400"/>
              </a:xfrm>
              <a:prstGeom prst="verticalScroll">
                <a:avLst/>
              </a:prstGeom>
              <a:blipFill>
                <a:blip r:embed="rId2"/>
                <a:tile tx="0" ty="0" sx="100000" sy="100000" flip="none" algn="tl"/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900" dirty="0" smtClean="0"/>
                  <a:t>১। </a:t>
                </a:r>
                <a:r>
                  <a:rPr lang="en-US" sz="1900" dirty="0" err="1" smtClean="0"/>
                  <a:t>একটি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সমকোণী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ত্রিভুজের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সমকোণ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সংলগ্ন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বাহুদ্বয়ের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দৈঘ্য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যথাক্রমে</a:t>
                </a:r>
                <a:r>
                  <a:rPr lang="en-US" sz="1900" dirty="0" smtClean="0"/>
                  <a:t> 5 </a:t>
                </a:r>
                <a:r>
                  <a:rPr lang="en-US" sz="1900" dirty="0" err="1" smtClean="0"/>
                  <a:t>সে.মি</a:t>
                </a:r>
                <a:r>
                  <a:rPr lang="en-US" sz="1900" dirty="0" smtClean="0"/>
                  <a:t>. ও 8 </a:t>
                </a:r>
                <a:r>
                  <a:rPr lang="en-US" sz="1900" dirty="0" err="1" smtClean="0"/>
                  <a:t>সে.মি</a:t>
                </a:r>
                <a:r>
                  <a:rPr lang="en-US" sz="1900" dirty="0" smtClean="0"/>
                  <a:t>. </a:t>
                </a:r>
                <a:r>
                  <a:rPr lang="en-US" sz="1900" dirty="0" err="1" smtClean="0"/>
                  <a:t>হলে</a:t>
                </a:r>
                <a:r>
                  <a:rPr lang="en-US" sz="1900" dirty="0" smtClean="0"/>
                  <a:t>, </a:t>
                </a:r>
                <a:r>
                  <a:rPr lang="en-US" sz="1900" dirty="0" err="1" smtClean="0"/>
                  <a:t>এর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ক্ষেত্রফল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নীচের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কোনটি</a:t>
                </a:r>
                <a:r>
                  <a:rPr lang="en-US" sz="1900" dirty="0" smtClean="0"/>
                  <a:t> ? </a:t>
                </a:r>
              </a:p>
              <a:p>
                <a:pPr marL="0" indent="0">
                  <a:buNone/>
                </a:pPr>
                <a:r>
                  <a:rPr lang="en-US" sz="1900" dirty="0" smtClean="0"/>
                  <a:t>ক. 40 </a:t>
                </a:r>
                <a:r>
                  <a:rPr lang="en-US" sz="1900" dirty="0" err="1" smtClean="0"/>
                  <a:t>বর্গ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সে.মি</a:t>
                </a:r>
                <a:r>
                  <a:rPr lang="en-US" sz="1900" dirty="0" smtClean="0"/>
                  <a:t>। খ. </a:t>
                </a:r>
                <a:r>
                  <a:rPr lang="en-US" sz="1900" dirty="0" smtClean="0">
                    <a:solidFill>
                      <a:prstClr val="black"/>
                    </a:solidFill>
                  </a:rPr>
                  <a:t>20 </a:t>
                </a:r>
                <a:r>
                  <a:rPr lang="en-US" sz="1900" dirty="0" err="1">
                    <a:solidFill>
                      <a:prstClr val="black"/>
                    </a:solidFill>
                  </a:rPr>
                  <a:t>বর্গ</a:t>
                </a:r>
                <a:r>
                  <a:rPr lang="en-US" sz="1900" dirty="0">
                    <a:solidFill>
                      <a:prstClr val="black"/>
                    </a:solidFill>
                  </a:rPr>
                  <a:t> </a:t>
                </a:r>
                <a:r>
                  <a:rPr lang="en-US" sz="1900" dirty="0" err="1">
                    <a:solidFill>
                      <a:prstClr val="black"/>
                    </a:solidFill>
                  </a:rPr>
                  <a:t>সে.মি</a:t>
                </a:r>
                <a:r>
                  <a:rPr lang="en-US" sz="1900" dirty="0" smtClean="0"/>
                  <a:t>   গ.</a:t>
                </a:r>
                <a:r>
                  <a:rPr lang="en-US" sz="1900" dirty="0">
                    <a:solidFill>
                      <a:prstClr val="black"/>
                    </a:solidFill>
                  </a:rPr>
                  <a:t> </a:t>
                </a:r>
                <a:r>
                  <a:rPr lang="en-US" sz="1900" dirty="0" smtClean="0">
                    <a:solidFill>
                      <a:prstClr val="black"/>
                    </a:solidFill>
                  </a:rPr>
                  <a:t>60 </a:t>
                </a:r>
                <a:r>
                  <a:rPr lang="en-US" sz="1900" dirty="0" err="1">
                    <a:solidFill>
                      <a:prstClr val="black"/>
                    </a:solidFill>
                  </a:rPr>
                  <a:t>বর্গ</a:t>
                </a:r>
                <a:r>
                  <a:rPr lang="en-US" sz="1900" dirty="0">
                    <a:solidFill>
                      <a:prstClr val="black"/>
                    </a:solidFill>
                  </a:rPr>
                  <a:t> </a:t>
                </a:r>
                <a:r>
                  <a:rPr lang="en-US" sz="1900" dirty="0" err="1">
                    <a:solidFill>
                      <a:prstClr val="black"/>
                    </a:solidFill>
                  </a:rPr>
                  <a:t>সে.মি</a:t>
                </a:r>
                <a:r>
                  <a:rPr lang="en-US" sz="1900" dirty="0" smtClean="0"/>
                  <a:t>      ঘ. </a:t>
                </a:r>
                <a:r>
                  <a:rPr lang="en-US" sz="1900" dirty="0" smtClean="0">
                    <a:solidFill>
                      <a:prstClr val="black"/>
                    </a:solidFill>
                  </a:rPr>
                  <a:t>13  </a:t>
                </a:r>
                <a:r>
                  <a:rPr lang="en-US" sz="1900" dirty="0" err="1">
                    <a:solidFill>
                      <a:prstClr val="black"/>
                    </a:solidFill>
                  </a:rPr>
                  <a:t>বর্গ</a:t>
                </a:r>
                <a:r>
                  <a:rPr lang="en-US" sz="1900" dirty="0">
                    <a:solidFill>
                      <a:prstClr val="black"/>
                    </a:solidFill>
                  </a:rPr>
                  <a:t> </a:t>
                </a:r>
                <a:r>
                  <a:rPr lang="en-US" sz="1900" dirty="0" err="1">
                    <a:solidFill>
                      <a:prstClr val="black"/>
                    </a:solidFill>
                  </a:rPr>
                  <a:t>সে.মি</a:t>
                </a:r>
                <a:r>
                  <a:rPr lang="en-US" sz="1900" dirty="0" smtClean="0"/>
                  <a:t>                ২। </a:t>
                </a:r>
                <a:r>
                  <a:rPr lang="en-US" sz="1900" dirty="0" err="1" smtClean="0"/>
                  <a:t>সমবাহু</a:t>
                </a:r>
                <a:r>
                  <a:rPr lang="en-US" sz="1900" dirty="0" smtClean="0"/>
                  <a:t>  </a:t>
                </a:r>
                <a:r>
                  <a:rPr lang="en-US" sz="1900" dirty="0" err="1" smtClean="0"/>
                  <a:t>ত্রিভুজের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ক্ষেত্রফল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নির্ণয়ের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সূত্র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নিচের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কোনটি</a:t>
                </a:r>
                <a:r>
                  <a:rPr lang="en-US" sz="1900" dirty="0" smtClean="0"/>
                  <a:t> ?</a:t>
                </a:r>
                <a:endParaRPr lang="en-US" sz="1900" dirty="0"/>
              </a:p>
              <a:p>
                <a:pPr marL="0" indent="0">
                  <a:buNone/>
                </a:pPr>
                <a:r>
                  <a:rPr lang="en-US" sz="1900" dirty="0" smtClean="0"/>
                  <a:t>ক.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9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9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1900" b="0" i="1" dirty="0" smtClean="0">
                        <a:latin typeface="Cambria Math"/>
                        <a:ea typeface="Cambria Math"/>
                      </a:rPr>
                      <m:t>ভূমি</m:t>
                    </m:r>
                    <m:r>
                      <a:rPr lang="en-US" sz="1900" b="0" i="1" dirty="0" smtClean="0">
                        <a:latin typeface="Cambria Math"/>
                        <a:ea typeface="Cambria Math"/>
                      </a:rPr>
                      <m:t> ×</m:t>
                    </m:r>
                    <m:r>
                      <a:rPr lang="en-US" sz="1900" b="0" i="1" dirty="0" smtClean="0">
                        <a:latin typeface="Cambria Math"/>
                        <a:ea typeface="Cambria Math"/>
                      </a:rPr>
                      <m:t>উচ্চতা</m:t>
                    </m:r>
                    <m:r>
                      <a:rPr lang="en-US" sz="1900" b="0" i="1" dirty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1900" b="0" i="1" dirty="0" smtClean="0">
                        <a:latin typeface="Cambria Math"/>
                        <a:ea typeface="Cambria Math"/>
                      </a:rPr>
                      <m:t>খ</m:t>
                    </m:r>
                    <m:r>
                      <a:rPr lang="en-US" sz="1900" b="0" i="1" dirty="0" smtClean="0">
                        <a:latin typeface="Cambria Math"/>
                        <a:ea typeface="Cambria Math"/>
                      </a:rPr>
                      <m:t>.  </m:t>
                    </m:r>
                    <m:f>
                      <m:fPr>
                        <m:ctrlPr>
                          <a:rPr lang="en-US" sz="19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9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19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900" b="1" dirty="0" smtClean="0"/>
                  <a:t> </a:t>
                </a:r>
                <a:r>
                  <a:rPr lang="en-US" sz="1900" dirty="0" smtClean="0"/>
                  <a:t>absin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dirty="0" smtClean="0"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1900" b="0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900" b="0" i="0" dirty="0" smtClean="0">
                        <a:latin typeface="Cambria Math"/>
                        <a:ea typeface="Cambria Math"/>
                      </a:rPr>
                      <m:t>গ</m:t>
                    </m:r>
                    <m:r>
                      <a:rPr lang="en-US" sz="1900" b="0" i="0" dirty="0" smtClean="0">
                        <a:latin typeface="Cambria Math"/>
                        <a:ea typeface="Cambria Math"/>
                      </a:rPr>
                      <m:t>.  </m:t>
                    </m:r>
                    <m:f>
                      <m:fPr>
                        <m:ctrlPr>
                          <a:rPr lang="en-US" sz="190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900" b="0" i="0" dirty="0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1900" b="0" i="0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1900" b="0" i="0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900" dirty="0" smtClean="0"/>
                  <a:t> a2  </a:t>
                </a:r>
                <a:r>
                  <a:rPr lang="en-US" sz="1900" dirty="0" err="1" smtClean="0"/>
                  <a:t>বর্গ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মিটার</a:t>
                </a:r>
                <a:r>
                  <a:rPr lang="en-US" sz="1900" dirty="0" smtClean="0"/>
                  <a:t>  ঘ.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</a:rPr>
                          <m:t>b</m:t>
                        </m:r>
                      </m:num>
                      <m:den>
                        <m:r>
                          <a:rPr lang="en-US" sz="1900" b="0" i="0" smtClean="0">
                            <a:latin typeface="Cambria Math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190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1900" b="0" i="0" smtClean="0"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/>
                            <a:ea typeface="Cambria Math"/>
                          </a:rPr>
                          <m:t>a</m:t>
                        </m:r>
                        <m:r>
                          <a:rPr lang="en-US" sz="1900" b="0" i="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  <m:r>
                      <a:rPr lang="en-US" sz="19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n-US" sz="1900" b="0" i="0" smtClean="0">
                        <a:latin typeface="Cambria Math"/>
                        <a:ea typeface="Cambria Math"/>
                      </a:rPr>
                      <m:t>b</m:t>
                    </m:r>
                    <m:r>
                      <a:rPr lang="en-US" sz="1900" b="0" i="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dirty="0" smtClean="0"/>
                  <a:t>৩। </a:t>
                </a:r>
                <a:r>
                  <a:rPr lang="en-US" sz="1900" dirty="0" err="1" smtClean="0"/>
                  <a:t>একটি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সমবাহু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ত্রিভুজের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বাহুর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দৈঘ্য</a:t>
                </a:r>
                <a:r>
                  <a:rPr lang="en-US" sz="1900" dirty="0" smtClean="0"/>
                  <a:t> 8 </a:t>
                </a:r>
                <a:r>
                  <a:rPr lang="en-US" sz="1900" dirty="0" err="1" smtClean="0"/>
                  <a:t>সে.মি</a:t>
                </a:r>
                <a:r>
                  <a:rPr lang="en-US" sz="1900" dirty="0" smtClean="0"/>
                  <a:t>. </a:t>
                </a:r>
                <a:r>
                  <a:rPr lang="en-US" sz="1900" dirty="0" err="1" smtClean="0"/>
                  <a:t>হলে</a:t>
                </a:r>
                <a:r>
                  <a:rPr lang="en-US" sz="1900" dirty="0" smtClean="0"/>
                  <a:t>, </a:t>
                </a:r>
                <a:r>
                  <a:rPr lang="en-US" sz="1900" dirty="0" err="1" smtClean="0"/>
                  <a:t>এর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ক্ষেত্রফল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কত</a:t>
                </a:r>
                <a:r>
                  <a:rPr lang="en-US" sz="19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1900" dirty="0" smtClean="0"/>
                  <a:t>ক. 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9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19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19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খ</m:t>
                    </m:r>
                    <m:r>
                      <a:rPr lang="en-US" sz="19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sz="1900" b="0" i="0" smtClean="0">
                        <a:latin typeface="Cambria Math"/>
                        <a:ea typeface="Cambria Math"/>
                      </a:rPr>
                      <m:t>4</m:t>
                    </m:r>
                    <m:rad>
                      <m:radPr>
                        <m:degHide m:val="on"/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n-US" sz="19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1900" b="0" i="0" smtClean="0">
                        <a:latin typeface="Cambria Math"/>
                        <a:ea typeface="Cambria Math"/>
                      </a:rPr>
                      <m:t>গ</m:t>
                    </m:r>
                    <m:r>
                      <a:rPr lang="en-US" sz="1900" b="0" i="0" smtClean="0"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nor/>
                      </m:rPr>
                      <a:rPr lang="en-US" sz="19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900" b="0" i="0" smtClean="0">
                        <a:latin typeface="Cambria Math"/>
                        <a:ea typeface="Cambria Math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19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</m:e>
                    </m:rad>
                    <m:r>
                      <a:rPr lang="en-US" sz="1900" b="0" i="0" smtClean="0">
                        <a:latin typeface="Cambria Math"/>
                        <a:ea typeface="Cambria Math"/>
                      </a:rPr>
                      <m:t>ঘ</m:t>
                    </m:r>
                    <m:r>
                      <a:rPr lang="en-US" sz="19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1900" dirty="0">
                    <a:solidFill>
                      <a:prstClr val="black"/>
                    </a:solidFill>
                  </a:rPr>
                  <a:t> </a:t>
                </a:r>
                <a:r>
                  <a:rPr lang="en-US" sz="1900" dirty="0" smtClean="0">
                    <a:solidFill>
                      <a:prstClr val="black"/>
                    </a:solidFill>
                  </a:rPr>
                  <a:t>16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19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dirty="0" smtClean="0"/>
                  <a:t>৪ । </a:t>
                </a:r>
                <a:r>
                  <a:rPr lang="en-US" sz="1900" dirty="0" err="1" smtClean="0"/>
                  <a:t>একটি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সমদ্বিবাহু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ত্রিভুজের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ভূমির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দৈঘ্য</a:t>
                </a:r>
                <a:r>
                  <a:rPr lang="en-US" sz="1900" dirty="0" smtClean="0"/>
                  <a:t> 6 </a:t>
                </a:r>
                <a:r>
                  <a:rPr lang="en-US" sz="1900" dirty="0" err="1" smtClean="0"/>
                  <a:t>মিটার</a:t>
                </a:r>
                <a:r>
                  <a:rPr lang="en-US" sz="1900" dirty="0" smtClean="0"/>
                  <a:t> । </a:t>
                </a:r>
                <a:r>
                  <a:rPr lang="en-US" sz="1900" dirty="0" err="1" smtClean="0"/>
                  <a:t>সমান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সমান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বাহুর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দৈঘ্য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ভূমির</a:t>
                </a:r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9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19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en-US" sz="1900" dirty="0" smtClean="0"/>
              </a:p>
              <a:p>
                <a:pPr marL="0" indent="0">
                  <a:buNone/>
                </a:pPr>
                <a:r>
                  <a:rPr lang="en-US" sz="1900" dirty="0" err="1" smtClean="0"/>
                  <a:t>অংশ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হলে</a:t>
                </a:r>
                <a:r>
                  <a:rPr lang="en-US" sz="1900" dirty="0" smtClean="0"/>
                  <a:t>, </a:t>
                </a:r>
                <a:r>
                  <a:rPr lang="en-US" sz="1900" dirty="0" err="1" smtClean="0"/>
                  <a:t>ক্ষেত্রফল</a:t>
                </a:r>
                <a:r>
                  <a:rPr lang="en-US" sz="1900" dirty="0" smtClean="0"/>
                  <a:t> </a:t>
                </a:r>
                <a:r>
                  <a:rPr lang="en-US" sz="1900" dirty="0" err="1" smtClean="0"/>
                  <a:t>কত</a:t>
                </a:r>
                <a:r>
                  <a:rPr lang="en-US" sz="1900" dirty="0" smtClean="0"/>
                  <a:t> ?</a:t>
                </a:r>
              </a:p>
              <a:p>
                <a:pPr marL="0" indent="0">
                  <a:buNone/>
                </a:pPr>
                <a:r>
                  <a:rPr lang="en-US" sz="1900" dirty="0" smtClean="0"/>
                  <a:t>ক. 10  </a:t>
                </a:r>
                <a:r>
                  <a:rPr lang="en-US" sz="1900" dirty="0" err="1" smtClean="0"/>
                  <a:t>বর্গমিটার</a:t>
                </a:r>
                <a:r>
                  <a:rPr lang="en-US" sz="1900" dirty="0" smtClean="0"/>
                  <a:t>  খ।</a:t>
                </a:r>
                <a:r>
                  <a:rPr lang="en-US" sz="1900" dirty="0">
                    <a:solidFill>
                      <a:prstClr val="black"/>
                    </a:solidFill>
                  </a:rPr>
                  <a:t> </a:t>
                </a:r>
                <a:r>
                  <a:rPr lang="en-US" sz="1900" dirty="0" smtClean="0">
                    <a:solidFill>
                      <a:prstClr val="black"/>
                    </a:solidFill>
                  </a:rPr>
                  <a:t>12 </a:t>
                </a:r>
                <a:r>
                  <a:rPr lang="en-US" sz="1900" dirty="0" err="1">
                    <a:solidFill>
                      <a:prstClr val="black"/>
                    </a:solidFill>
                  </a:rPr>
                  <a:t>বর্গমিটার</a:t>
                </a:r>
                <a:r>
                  <a:rPr lang="en-US" sz="1900" dirty="0" smtClean="0"/>
                  <a:t>              গ।</a:t>
                </a:r>
                <a:r>
                  <a:rPr lang="en-US" sz="1900" dirty="0">
                    <a:solidFill>
                      <a:prstClr val="black"/>
                    </a:solidFill>
                  </a:rPr>
                  <a:t> </a:t>
                </a:r>
                <a:r>
                  <a:rPr lang="en-US" sz="1900" dirty="0" smtClean="0">
                    <a:solidFill>
                      <a:prstClr val="black"/>
                    </a:solidFill>
                  </a:rPr>
                  <a:t>14  </a:t>
                </a:r>
                <a:r>
                  <a:rPr lang="en-US" sz="1900" dirty="0" err="1">
                    <a:solidFill>
                      <a:prstClr val="black"/>
                    </a:solidFill>
                  </a:rPr>
                  <a:t>বর্গমিটার</a:t>
                </a:r>
                <a:r>
                  <a:rPr lang="en-US" sz="1900" dirty="0" smtClean="0"/>
                  <a:t>        ঘ।</a:t>
                </a:r>
                <a:r>
                  <a:rPr lang="en-US" sz="1900" dirty="0">
                    <a:solidFill>
                      <a:prstClr val="black"/>
                    </a:solidFill>
                  </a:rPr>
                  <a:t> </a:t>
                </a:r>
                <a:r>
                  <a:rPr lang="en-US" sz="1900" dirty="0" smtClean="0">
                    <a:solidFill>
                      <a:prstClr val="black"/>
                    </a:solidFill>
                  </a:rPr>
                  <a:t>16  </a:t>
                </a:r>
                <a:r>
                  <a:rPr lang="en-US" sz="1900" dirty="0" err="1">
                    <a:solidFill>
                      <a:prstClr val="black"/>
                    </a:solidFill>
                  </a:rPr>
                  <a:t>বর্গমিটার</a:t>
                </a:r>
                <a:r>
                  <a:rPr lang="en-US" sz="1900" dirty="0" smtClean="0"/>
                  <a:t>     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04800" y="685800"/>
                <a:ext cx="9829800" cy="5486400"/>
              </a:xfrm>
              <a:prstGeom prst="verticalScroll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39140" y="5495544"/>
                <a:ext cx="685800" cy="381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" y="5495544"/>
                <a:ext cx="685800" cy="381000"/>
              </a:xfrm>
              <a:prstGeom prst="rect">
                <a:avLst/>
              </a:prstGeom>
              <a:blipFill rotWithShape="1"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95600" y="5503164"/>
                <a:ext cx="685800" cy="381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503164"/>
                <a:ext cx="685800" cy="38100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76800" y="5495544"/>
                <a:ext cx="685800" cy="381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495544"/>
                <a:ext cx="685800" cy="381000"/>
              </a:xfrm>
              <a:prstGeom prst="rect">
                <a:avLst/>
              </a:prstGeom>
              <a:blipFill rotWithShape="1"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553200" y="5448300"/>
                <a:ext cx="685800" cy="3810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448300"/>
                <a:ext cx="685800" cy="38100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26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028E-7 L 0.07413 3.70028E-7 C 0.10712 3.70028E-7 0.14827 -0.14292 0.14827 -0.25925 L 0.14827 -0.5175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-25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333E-6 L 0.06458 4.0333E-6 C 0.0934 4.0333E-6 0.12916 -0.10939 0.12916 -0.19866 L 0.12916 -0.39663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-19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028E-7 L -0.09375 3.70028E-7 C -0.13593 3.70028E-7 -0.1875 -0.07539 -0.1875 -0.13691 L -0.1875 -0.27336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136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-0.22709 -1.60962E-6 C -0.329 -1.60962E-6 -0.45417 -0.02775 -0.45417 -0.05018 L -0.45417 -0.09991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-4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99"/>
            <a:ext cx="9144000" cy="632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362200" y="11430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70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720" y="330815"/>
            <a:ext cx="201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1080" y="3507763"/>
            <a:ext cx="4522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6368" y="3477283"/>
            <a:ext cx="3820137" cy="3198019"/>
          </a:xfrm>
          <a:prstGeom prst="verticalScroll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 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০8 -০7 ২০২০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5095263" y="1946148"/>
            <a:ext cx="238298" cy="4805396"/>
          </a:xfrm>
          <a:prstGeom prst="upDownArrow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4800600" y="2239324"/>
            <a:ext cx="210589" cy="4161979"/>
          </a:xfrm>
          <a:prstGeom prst="upDownArrow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55" y="-170201"/>
            <a:ext cx="3291337" cy="344680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963480" y="3660163"/>
            <a:ext cx="4522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3" name="Up-Down Arrow 12"/>
          <p:cNvSpPr/>
          <p:nvPr/>
        </p:nvSpPr>
        <p:spPr>
          <a:xfrm>
            <a:off x="4480560" y="1917616"/>
            <a:ext cx="238298" cy="4805396"/>
          </a:xfrm>
          <a:prstGeom prst="upDownArrow">
            <a:avLst/>
          </a:prstGeom>
          <a:solidFill>
            <a:srgbClr val="00B05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09451" y="3665401"/>
            <a:ext cx="4709160" cy="2821781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খাজানিজাম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উদ্দিন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(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বি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এস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সি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বি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এড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সহকারী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শিক্ষক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গণিত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বাউরবাগ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হাওর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আলিম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মাদ্রাসা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গোয়াইন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ঘাট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সিলেট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" y="261113"/>
            <a:ext cx="2490216" cy="332028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1417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96734" y="86910"/>
            <a:ext cx="3495368" cy="2057400"/>
          </a:xfrm>
          <a:prstGeom prst="triangle">
            <a:avLst>
              <a:gd name="adj" fmla="val 1"/>
            </a:avLst>
          </a:prstGeom>
          <a:solidFill>
            <a:srgbClr val="FF0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81272" y="1414452"/>
                <a:ext cx="4800600" cy="76129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ত্রিভুজের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খেত্রফল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ভুমি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×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উচ্চতা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272" y="1414452"/>
                <a:ext cx="4800600" cy="761299"/>
              </a:xfrm>
              <a:prstGeom prst="rect">
                <a:avLst/>
              </a:prstGeom>
              <a:blipFill rotWithShape="1">
                <a:blip r:embed="rId2"/>
                <a:stretch>
                  <a:fillRect l="-2402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69080" y="3448854"/>
                <a:ext cx="4800600" cy="78329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সমবাহু 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ত্রিভুজের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a2 </a:t>
                </a:r>
                <a:endPara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80" y="3448854"/>
                <a:ext cx="4800600" cy="783291"/>
              </a:xfrm>
              <a:prstGeom prst="rect">
                <a:avLst/>
              </a:prstGeom>
              <a:blipFill rotWithShape="1">
                <a:blip r:embed="rId3"/>
                <a:stretch>
                  <a:fillRect l="-759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8316" y="5199094"/>
                <a:ext cx="4800600" cy="761299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ত্রিভুজের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খেত্রফল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𝑎𝑏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×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𝑠𝑖𝑛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𝜃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316" y="5199094"/>
                <a:ext cx="4800600" cy="761299"/>
              </a:xfrm>
              <a:prstGeom prst="rect">
                <a:avLst/>
              </a:prstGeom>
              <a:blipFill rotWithShape="1">
                <a:blip r:embed="rId5"/>
                <a:stretch>
                  <a:fillRect l="-2273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-92610" y="4312851"/>
            <a:ext cx="4440446" cy="1701009"/>
            <a:chOff x="-39651" y="4940695"/>
            <a:chExt cx="4440446" cy="1701009"/>
          </a:xfrm>
        </p:grpSpPr>
        <p:sp>
          <p:nvSpPr>
            <p:cNvPr id="4" name="Isosceles Triangle 3"/>
            <p:cNvSpPr/>
            <p:nvPr/>
          </p:nvSpPr>
          <p:spPr>
            <a:xfrm>
              <a:off x="-39651" y="4940695"/>
              <a:ext cx="4440446" cy="1701009"/>
            </a:xfrm>
            <a:prstGeom prst="triangle">
              <a:avLst>
                <a:gd name="adj" fmla="val 26306"/>
              </a:avLst>
            </a:prstGeom>
            <a:solidFill>
              <a:schemeClr val="accent6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81000" y="6013860"/>
              <a:ext cx="304800" cy="627844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-3048" y="2226606"/>
            <a:ext cx="3657600" cy="1981200"/>
            <a:chOff x="20514" y="2170436"/>
            <a:chExt cx="3657600" cy="1981200"/>
          </a:xfrm>
        </p:grpSpPr>
        <p:sp>
          <p:nvSpPr>
            <p:cNvPr id="8" name="Isosceles Triangle 7"/>
            <p:cNvSpPr/>
            <p:nvPr/>
          </p:nvSpPr>
          <p:spPr>
            <a:xfrm>
              <a:off x="20514" y="2170436"/>
              <a:ext cx="3657600" cy="1981200"/>
            </a:xfrm>
            <a:prstGeom prst="triangle">
              <a:avLst>
                <a:gd name="adj" fmla="val 46371"/>
              </a:avLst>
            </a:prstGeom>
            <a:solidFill>
              <a:srgbClr val="FFFF00"/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" idx="0"/>
              <a:endCxn id="8" idx="3"/>
            </p:cNvCxnSpPr>
            <p:nvPr/>
          </p:nvCxnSpPr>
          <p:spPr>
            <a:xfrm>
              <a:off x="1716580" y="2170436"/>
              <a:ext cx="0" cy="19812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148949" y="131206"/>
            <a:ext cx="4151582" cy="1200329"/>
          </a:xfrm>
          <a:prstGeom prst="leftRightArrowCallou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</a:rPr>
              <a:t>নিচের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চিত্র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গুলোর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দিকে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লক্ষ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করি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4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left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ত্রিভুজক্ষেত্রের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62400" y="990600"/>
            <a:ext cx="1219200" cy="19812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;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</a:rPr>
              <a:t> ।</a:t>
            </a:r>
          </a:p>
          <a:p>
            <a:pPr>
              <a:buFont typeface="Wingdings" pitchFamily="2" charset="2"/>
              <a:buChar char="v"/>
            </a:pPr>
            <a:endParaRPr lang="en-US" sz="36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600200"/>
          </a:xfrm>
          <a:prstGeom prst="left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91000" y="1143000"/>
            <a:ext cx="1143000" cy="1676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6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72000" cy="5257800"/>
          </a:xfr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   A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   b</a:t>
            </a: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C                                            B</a:t>
            </a: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a                             </a:t>
            </a: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600200"/>
                <a:ext cx="4495800" cy="5257800"/>
              </a:xfrm>
              <a:blipFill>
                <a:blip r:embed="rId4"/>
                <a:tile tx="0" ty="0" sx="100000" sy="100000" flip="none" algn="tl"/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 dirty="0" smtClean="0"/>
                  <a:t>যে </a:t>
                </a:r>
                <a:r>
                  <a:rPr lang="en-US" dirty="0" err="1" smtClean="0"/>
                  <a:t>ত্রিভুজের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একটি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কোণ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সমকোণ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তাকে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সমকোণী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ত্রিভুজ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বলে</a:t>
                </a:r>
                <a:r>
                  <a:rPr lang="en-US" dirty="0" smtClean="0"/>
                  <a:t> ।</a:t>
                </a:r>
              </a:p>
              <a:p>
                <a:r>
                  <a:rPr lang="en-US" dirty="0" err="1" smtClean="0"/>
                  <a:t>মনে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করি</a:t>
                </a:r>
                <a:r>
                  <a:rPr lang="en-US" dirty="0" smtClean="0"/>
                  <a:t>, ABC </a:t>
                </a:r>
                <a:r>
                  <a:rPr lang="en-US" dirty="0" err="1" smtClean="0"/>
                  <a:t>সমকোণী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ত্রিভুজের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সমকোণ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সংলগ্ন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বাহুদ্বয়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যথাক্রমে</a:t>
                </a:r>
                <a:r>
                  <a:rPr lang="en-US" dirty="0" smtClean="0"/>
                  <a:t> BC = a </a:t>
                </a:r>
                <a:r>
                  <a:rPr lang="en-US" dirty="0" err="1" smtClean="0"/>
                  <a:t>এবং</a:t>
                </a:r>
                <a:r>
                  <a:rPr lang="en-US" dirty="0" smtClean="0"/>
                  <a:t> AB= b । BC </a:t>
                </a:r>
                <a:r>
                  <a:rPr lang="en-US" dirty="0" err="1" smtClean="0"/>
                  <a:t>কে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ভুমি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এবং</a:t>
                </a:r>
                <a:r>
                  <a:rPr lang="en-US" dirty="0" smtClean="0"/>
                  <a:t> AB </a:t>
                </a:r>
              </a:p>
              <a:p>
                <a:pPr marL="0" indent="0">
                  <a:buNone/>
                </a:pPr>
                <a:r>
                  <a:rPr lang="en-US" dirty="0" err="1" smtClean="0"/>
                  <a:t>কে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উচ্চতা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বিবেচনা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করলে</a:t>
                </a:r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এর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ক্ষেত্রফল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ভূমী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×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উচ্চতা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ab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600200"/>
                <a:ext cx="4495800" cy="5257800"/>
              </a:xfrm>
              <a:blipFill rotWithShape="1">
                <a:blip r:embed="rId5"/>
                <a:stretch>
                  <a:fillRect l="-2000" t="-457" r="-1333"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152400" y="4953000"/>
            <a:ext cx="39624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14800" y="1604723"/>
            <a:ext cx="0" cy="3276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7484" y="1708355"/>
            <a:ext cx="3962400" cy="327660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1447800"/>
            <a:ext cx="9144000" cy="5410200"/>
          </a:xfrm>
          <a:prstGeom prst="horizontalScroll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ellipseRibbon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বিভিন্ন</a:t>
            </a:r>
            <a:r>
              <a:rPr lang="en-US" dirty="0" smtClean="0"/>
              <a:t>  </a:t>
            </a:r>
            <a:r>
              <a:rPr lang="en-US" dirty="0" err="1" smtClean="0"/>
              <a:t>ত্রিভুজের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ক্ষেত্রফল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10" y="1600200"/>
            <a:ext cx="6051380" cy="4525963"/>
          </a:xfrm>
        </p:spPr>
      </p:pic>
    </p:spTree>
    <p:extLst>
      <p:ext uri="{BB962C8B-B14F-4D97-AF65-F5344CB8AC3E}">
        <p14:creationId xmlns:p14="http://schemas.microsoft.com/office/powerpoint/2010/main" val="23469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0"/>
            <a:ext cx="8991598" cy="1447800"/>
          </a:xfrm>
          <a:prstGeom prst="flowChartMagneticDrum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524000"/>
                <a:ext cx="4495800" cy="5334000"/>
              </a:xfrm>
              <a:prstGeom prst="verticalScroll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A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 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B                                               C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                                        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524000"/>
                <a:ext cx="4495800" cy="5334000"/>
              </a:xfrm>
              <a:prstGeom prst="vertic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95801" y="1447800"/>
                <a:ext cx="4648199" cy="5410200"/>
              </a:xfrm>
              <a:prstGeom prst="verticalScroll">
                <a:avLst/>
              </a:prstGeom>
              <a:blipFill>
                <a:blip r:embed="rId5"/>
                <a:tile tx="0" ty="0" sx="100000" sy="100000" flip="none" algn="tl"/>
              </a:blipFill>
              <a:ln w="76200">
                <a:solidFill>
                  <a:srgbClr val="FF0000"/>
                </a:solidFill>
              </a:ln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মনে </a:t>
                </a:r>
                <a:r>
                  <a:rPr lang="en-US" sz="2400" dirty="0" err="1" smtClean="0"/>
                  <a:t>করি</a:t>
                </a:r>
                <a:r>
                  <a:rPr lang="en-US" sz="2400" dirty="0" smtClean="0"/>
                  <a:t> , ABC </a:t>
                </a:r>
                <a:r>
                  <a:rPr lang="en-US" sz="2400" dirty="0" err="1" smtClean="0"/>
                  <a:t>সমবাহু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ত্রিভুজের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প্রত্যেক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বাহুর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দৈঘ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a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AD</a:t>
                </a:r>
                <a:r>
                  <a:rPr lang="en-US" sz="2400" dirty="0" smtClean="0">
                    <a:ea typeface="Cambria Math"/>
                  </a:rPr>
                  <a:t>⏊BC </a:t>
                </a:r>
                <a:r>
                  <a:rPr lang="en-US" sz="2400" dirty="0" err="1" smtClean="0">
                    <a:ea typeface="Cambria Math"/>
                  </a:rPr>
                  <a:t>আঁকি</a:t>
                </a:r>
                <a:r>
                  <a:rPr lang="en-US" sz="2400" dirty="0" smtClean="0">
                    <a:ea typeface="Cambria Math"/>
                  </a:rPr>
                  <a:t> । ∴ BD = CD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400" b="0" i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𝐴𝐵𝐷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সমকোণী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।</m:t>
                      </m:r>
                    </m:oMath>
                  </m:oMathPara>
                </a14:m>
                <a:endParaRPr lang="en-US" sz="2400" b="0" i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b="0" i="0" dirty="0" smtClean="0">
                    <a:ea typeface="Cambria Math"/>
                  </a:rPr>
                  <a:t>∴BD2 +AD2 =AB2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ea typeface="Cambria Math"/>
                  </a:rPr>
                  <a:t>AD2 = AB2 – BD2 = a2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0" i="0" dirty="0" smtClean="0">
                    <a:ea typeface="Cambria Math"/>
                  </a:rPr>
                  <a:t>)2 = a2 -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0" i="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400" b="0" i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ea typeface="Cambria Math"/>
                  </a:rPr>
                  <a:t>∴ AD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i="0" dirty="0" smtClean="0">
                    <a:ea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ea typeface="Cambria Math"/>
                  </a:rPr>
                  <a:t>∴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b="0" i="0" dirty="0" smtClean="0">
                    <a:ea typeface="Cambria Math"/>
                  </a:rPr>
                  <a:t>ABC </a:t>
                </a:r>
                <a:r>
                  <a:rPr lang="en-US" b="0" i="0" dirty="0" err="1" smtClean="0">
                    <a:ea typeface="Cambria Math"/>
                  </a:rPr>
                  <a:t>এর</a:t>
                </a:r>
                <a:r>
                  <a:rPr lang="en-US" b="0" i="0" dirty="0" smtClean="0">
                    <a:ea typeface="Cambria Math"/>
                  </a:rPr>
                  <a:t> </a:t>
                </a:r>
                <a:r>
                  <a:rPr lang="en-US" b="0" i="0" dirty="0" err="1" smtClean="0">
                    <a:ea typeface="Cambria Math"/>
                  </a:rPr>
                  <a:t>ক্ষেত্রফল</a:t>
                </a:r>
                <a:r>
                  <a:rPr lang="en-US" b="0" i="0" dirty="0" smtClean="0">
                    <a:ea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i="0" dirty="0" smtClean="0">
                    <a:ea typeface="Cambria Math"/>
                  </a:rPr>
                  <a:t> . BC . AD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i="0" dirty="0" smtClean="0">
                    <a:ea typeface="Cambria Math"/>
                  </a:rPr>
                  <a:t> . </a:t>
                </a:r>
                <a:r>
                  <a:rPr lang="en-US" dirty="0" smtClean="0">
                    <a:ea typeface="Cambria Math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i="0" dirty="0" smtClean="0">
                    <a:ea typeface="Cambria Math"/>
                  </a:rPr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b="0" i="0" dirty="0" smtClean="0">
                    <a:ea typeface="Cambria Math"/>
                  </a:rPr>
                  <a:t>a2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95801" y="1447800"/>
                <a:ext cx="4648199" cy="5410200"/>
              </a:xfrm>
              <a:prstGeom prst="verticalScroll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>
            <a:off x="303571" y="2514600"/>
            <a:ext cx="3733800" cy="228600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3"/>
          </p:cNvCxnSpPr>
          <p:nvPr/>
        </p:nvCxnSpPr>
        <p:spPr>
          <a:xfrm>
            <a:off x="2170471" y="2514600"/>
            <a:ext cx="0" cy="228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1447799" y="5410200"/>
            <a:ext cx="72267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1" y="5410200"/>
            <a:ext cx="838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1" y="1524000"/>
                <a:ext cx="4495800" cy="5334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                          A</a:t>
                </a:r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               </a:t>
                </a:r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B                                               C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                                             </a:t>
                </a:r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524000"/>
                <a:ext cx="4495800" cy="5334000"/>
              </a:xfrm>
              <a:prstGeom prst="rect">
                <a:avLst/>
              </a:prstGeom>
              <a:blipFill rotWithShape="1">
                <a:blip r:embed="rId7"/>
                <a:stretch>
                  <a:fillRect l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Isosceles Triangle 10"/>
          <p:cNvSpPr/>
          <p:nvPr/>
        </p:nvSpPr>
        <p:spPr>
          <a:xfrm>
            <a:off x="303572" y="2514600"/>
            <a:ext cx="3733800" cy="228600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1" idx="0"/>
            <a:endCxn id="11" idx="3"/>
          </p:cNvCxnSpPr>
          <p:nvPr/>
        </p:nvCxnSpPr>
        <p:spPr>
          <a:xfrm>
            <a:off x="2170472" y="2514600"/>
            <a:ext cx="0" cy="228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>
            <a:off x="1447800" y="5410200"/>
            <a:ext cx="722671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2" y="5410200"/>
            <a:ext cx="838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" y="1528916"/>
                <a:ext cx="4495800" cy="5334000"/>
              </a:xfrm>
              <a:prstGeom prst="doubleWave">
                <a:avLst/>
              </a:prstGeom>
              <a:blipFill>
                <a:blip r:embed="rId3"/>
                <a:tile tx="0" ty="0" sx="100000" sy="100000" flip="none" algn="tl"/>
              </a:blipFill>
              <a:ln w="76200">
                <a:solidFill>
                  <a:srgbClr val="FFFF00"/>
                </a:solidFill>
              </a:ln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                          A</a:t>
                </a:r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               </a:t>
                </a:r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B                                               C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                                             </a:t>
                </a:r>
                <a:endParaRPr lang="en-US" dirty="0"/>
              </a:p>
              <a:p>
                <a:pPr marL="0" indent="0">
                  <a:buFont typeface="Arial" pitchFamily="34" charset="0"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1528916"/>
                <a:ext cx="4495800" cy="5334000"/>
              </a:xfrm>
              <a:prstGeom prst="doubleWave">
                <a:avLst/>
              </a:prstGeom>
              <a:blipFill rotWithShape="1">
                <a:blip r:embed="rId8"/>
                <a:stretch>
                  <a:fillRect l="-1465"/>
                </a:stretch>
              </a:blipFill>
              <a:ln w="7620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Isosceles Triangle 15"/>
          <p:cNvSpPr/>
          <p:nvPr/>
        </p:nvSpPr>
        <p:spPr>
          <a:xfrm>
            <a:off x="303573" y="2519516"/>
            <a:ext cx="3733800" cy="228600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0"/>
            <a:endCxn id="16" idx="3"/>
          </p:cNvCxnSpPr>
          <p:nvPr/>
        </p:nvCxnSpPr>
        <p:spPr>
          <a:xfrm>
            <a:off x="2170473" y="2519516"/>
            <a:ext cx="0" cy="2286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সমদ্বিবাহু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609600" y="1371600"/>
            <a:ext cx="5410200" cy="5486400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                            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B                        D                   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038600" y="1371600"/>
                <a:ext cx="5638800" cy="5486400"/>
              </a:xfrm>
              <a:prstGeom prst="verticalScroll">
                <a:avLst/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rgbClr val="FFFF00"/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মনে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করি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 ABC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সমদ্বিবাহু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ত্রিভুজের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AB = AC = a 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BC  = b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AD</a:t>
                </a:r>
                <a:r>
                  <a:rPr lang="en-US" sz="2400" dirty="0" smtClean="0">
                    <a:latin typeface="Cambria Math"/>
                    <a:ea typeface="Cambria Math"/>
                    <a:cs typeface="NikoshBAN" pitchFamily="2" charset="0"/>
                  </a:rPr>
                  <a:t>⏊ BC </a:t>
                </a:r>
                <a:r>
                  <a:rPr lang="en-US" sz="2400" dirty="0" err="1" smtClean="0">
                    <a:latin typeface="Cambria Math"/>
                    <a:ea typeface="Cambria Math"/>
                    <a:cs typeface="NikoshBAN" pitchFamily="2" charset="0"/>
                  </a:rPr>
                  <a:t>আঁকি</a:t>
                </a:r>
                <a:r>
                  <a:rPr lang="en-US" sz="2400" dirty="0" smtClean="0">
                    <a:latin typeface="Cambria Math"/>
                    <a:ea typeface="Cambria Math"/>
                    <a:cs typeface="NikoshBAN" pitchFamily="2" charset="0"/>
                  </a:rPr>
                  <a:t> । ∴ BD =CD=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𝐴𝐵𝐷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সমকোণী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।</m:t>
                      </m:r>
                    </m:oMath>
                  </m:oMathPara>
                </a14:m>
                <a:endParaRPr lang="en-US" sz="24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 smtClean="0">
                    <a:latin typeface="Cambria Math"/>
                    <a:ea typeface="Cambria Math"/>
                    <a:cs typeface="NikoshBAN" pitchFamily="2" charset="0"/>
                  </a:rPr>
                  <a:t>∴  </a:t>
                </a:r>
                <a:r>
                  <a:rPr lang="en-US" sz="2400" dirty="0" smtClean="0">
                    <a:ea typeface="Calibri"/>
                    <a:cs typeface="Arial"/>
                  </a:rPr>
                  <a:t>AD</a:t>
                </a:r>
                <a:r>
                  <a:rPr lang="en-US" sz="2400" baseline="30000" dirty="0" smtClean="0">
                    <a:ea typeface="Calibri"/>
                    <a:cs typeface="Arial"/>
                  </a:rPr>
                  <a:t>2</a:t>
                </a:r>
                <a:r>
                  <a:rPr lang="en-US" sz="2400" dirty="0" smtClean="0">
                    <a:ea typeface="Calibri"/>
                    <a:cs typeface="Arial"/>
                  </a:rPr>
                  <a:t>=AB</a:t>
                </a:r>
                <a:r>
                  <a:rPr lang="en-US" sz="2400" baseline="30000" dirty="0" smtClean="0">
                    <a:ea typeface="Calibri"/>
                    <a:cs typeface="Arial"/>
                  </a:rPr>
                  <a:t>2</a:t>
                </a:r>
                <a:r>
                  <a:rPr lang="en-US" sz="2400" dirty="0" smtClean="0">
                    <a:ea typeface="Calibri"/>
                    <a:cs typeface="Arial"/>
                  </a:rPr>
                  <a:t>- BD</a:t>
                </a:r>
                <a:r>
                  <a:rPr lang="en-US" sz="2400" baseline="30000" dirty="0" smtClean="0">
                    <a:ea typeface="Calibri"/>
                    <a:cs typeface="Arial"/>
                  </a:rPr>
                  <a:t>2</a:t>
                </a:r>
                <a:endParaRPr lang="en-US" sz="2400" dirty="0" smtClean="0">
                  <a:latin typeface="Cambria Math"/>
                  <a:ea typeface="Cambria Math"/>
                  <a:cs typeface="NikoshBAN" pitchFamily="2" charset="0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 smtClean="0">
                    <a:ea typeface="Calibri"/>
                    <a:cs typeface="Arial"/>
                  </a:rPr>
                  <a:t>a</a:t>
                </a:r>
                <a:r>
                  <a:rPr lang="en-US" sz="2400" baseline="30000" dirty="0" smtClean="0">
                    <a:ea typeface="Calibri"/>
                    <a:cs typeface="Arial"/>
                  </a:rPr>
                  <a:t>2</a:t>
                </a:r>
                <a:r>
                  <a:rPr lang="en-US" sz="2400" dirty="0" smtClean="0">
                    <a:latin typeface="Cambria Math"/>
                    <a:ea typeface="Cambria Math"/>
                    <a:cs typeface="NikoshBAN" pitchFamily="2" charset="0"/>
                  </a:rPr>
                  <a:t>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>
                        <a:ea typeface="Calibri"/>
                        <a:cs typeface="Arial"/>
                      </a:rPr>
                      <m:t>a</m:t>
                    </m:r>
                    <m:r>
                      <m:rPr>
                        <m:nor/>
                      </m:rPr>
                      <a:rPr lang="en-US" sz="2000" baseline="30000">
                        <a:ea typeface="Calibri"/>
                        <a:cs typeface="Arial"/>
                      </a:rPr>
                      <m:t>2</m:t>
                    </m:r>
                    <m:r>
                      <a:rPr lang="en-US" sz="20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ea typeface="Calibri"/>
                            <a:cs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baseline="30000">
                            <a:ea typeface="Calibri"/>
                            <a:cs typeface="Arial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1200">
                            <a:ea typeface="Calibri"/>
                            <a:cs typeface="Arial"/>
                          </a:rPr>
                          <m:t> 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2000">
                            <a:ea typeface="Calibri"/>
                            <a:cs typeface="Arial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 baseline="30000">
                            <a:ea typeface="Calibri"/>
                            <a:cs typeface="Arial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1400">
                            <a:ea typeface="Calibri"/>
                            <a:cs typeface="Arial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>
                            <a:ea typeface="Calibri"/>
                            <a:cs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baseline="30000">
                            <a:ea typeface="Calibri"/>
                            <a:cs typeface="Arial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1200">
                            <a:ea typeface="Calibri"/>
                            <a:cs typeface="Arial"/>
                          </a:rPr>
                          <m:t> 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AD=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000">
                                <a:ea typeface="Calibri"/>
                                <a:cs typeface="Arial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000" baseline="30000">
                                <a:ea typeface="Calibri"/>
                                <a:cs typeface="Arial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400">
                                <a:ea typeface="Calibri"/>
                                <a:cs typeface="Arial"/>
                              </a:rPr>
                              <m:t> </m:t>
                            </m:r>
                          </m:e>
                        </m:rad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>
                            <a:ea typeface="Calibri"/>
                            <a:cs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baseline="30000">
                            <a:ea typeface="Calibri"/>
                            <a:cs typeface="Arial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1200">
                            <a:ea typeface="Calibri"/>
                            <a:cs typeface="Arial"/>
                          </a:rPr>
                          <m:t> 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সমদ্বিবাহু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∆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𝐴𝐵𝐶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. BC. AD </a:t>
                </a: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.b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ea typeface="Calibri"/>
                                <a:cs typeface="Arial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sz="2400" baseline="30000">
                                <a:ea typeface="Calibri"/>
                                <a:cs typeface="Arial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400">
                                <a:ea typeface="Calibri"/>
                                <a:cs typeface="Arial"/>
                              </a:rPr>
                              <m:t> </m:t>
                            </m:r>
                          </m:e>
                        </m:rad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400">
                            <a:ea typeface="Calibri"/>
                            <a:cs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400" baseline="30000">
                            <a:ea typeface="Calibri"/>
                            <a:cs typeface="Arial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1200">
                            <a:ea typeface="Calibri"/>
                            <a:cs typeface="Arial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4</m:t>
                        </m:r>
                      </m:e>
                    </m:rad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ea typeface="Calibri"/>
                        <a:cs typeface="Arial"/>
                      </a:rPr>
                      <m:t>a</m:t>
                    </m:r>
                    <m:r>
                      <m:rPr>
                        <m:nor/>
                      </m:rPr>
                      <a:rPr lang="en-US" sz="2400" baseline="30000">
                        <a:solidFill>
                          <a:srgbClr val="FF0000"/>
                        </a:solidFill>
                        <a:ea typeface="Calibri"/>
                        <a:cs typeface="Arial"/>
                      </a:rPr>
                      <m:t>2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a typeface="Calibri"/>
                    <a:cs typeface="Arial"/>
                  </a:rPr>
                  <a:t>b</a:t>
                </a:r>
                <a:r>
                  <a:rPr lang="en-US" sz="2400" baseline="30000" dirty="0">
                    <a:solidFill>
                      <a:srgbClr val="FF0000"/>
                    </a:solidFill>
                    <a:ea typeface="Calibri"/>
                    <a:cs typeface="Arial"/>
                  </a:rPr>
                  <a:t>2</a:t>
                </a:r>
                <a:endParaRPr lang="en-US" sz="1200" dirty="0">
                  <a:solidFill>
                    <a:srgbClr val="FF0000"/>
                  </a:solidFill>
                  <a:ea typeface="Calibri"/>
                  <a:cs typeface="Arial"/>
                </a:endParaRPr>
              </a:p>
              <a:p>
                <a:pPr marL="0" marR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None/>
                </a:pPr>
                <a:endParaRPr lang="en-US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0" indent="0">
                  <a:buNone/>
                </a:pP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38600" y="1371600"/>
                <a:ext cx="5638800" cy="5486400"/>
              </a:xfrm>
              <a:prstGeom prst="verticalScroll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7620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Isosceles Triangle 4"/>
          <p:cNvSpPr/>
          <p:nvPr/>
        </p:nvSpPr>
        <p:spPr>
          <a:xfrm>
            <a:off x="609600" y="2362200"/>
            <a:ext cx="3429000" cy="3048000"/>
          </a:xfrm>
          <a:prstGeom prst="triangl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3"/>
          </p:cNvCxnSpPr>
          <p:nvPr/>
        </p:nvCxnSpPr>
        <p:spPr>
          <a:xfrm>
            <a:off x="2324100" y="2362200"/>
            <a:ext cx="0" cy="304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3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5647</TotalTime>
  <Words>1263</Words>
  <Application>Microsoft Office PowerPoint</Application>
  <PresentationFormat>On-screen Show (4:3)</PresentationFormat>
  <Paragraphs>182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আজকের পাঠ </vt:lpstr>
      <vt:lpstr>PowerPoint Presentation</vt:lpstr>
      <vt:lpstr>সমকোণী ত্রিভুজ </vt:lpstr>
      <vt:lpstr>বিভিন্ন  ত্রিভুজের ক্ষেত্রফল</vt:lpstr>
      <vt:lpstr>সমবাহু ত্রিভুজ</vt:lpstr>
      <vt:lpstr>সমদ্বিবাহু ত্রিভুজ </vt:lpstr>
      <vt:lpstr> পাঠ উপস্থাপনঃ ১</vt:lpstr>
      <vt:lpstr>পাঠ উপস্থাপন :2 </vt:lpstr>
      <vt:lpstr>একক কাজ </vt:lpstr>
      <vt:lpstr>পাঠ  উপস্থাপন: 3 </vt:lpstr>
      <vt:lpstr>পাঠ  উপস্থাপন: ৪</vt:lpstr>
      <vt:lpstr>দলীয় কাজ </vt:lpstr>
      <vt:lpstr>বাড়ির কাজ </vt:lpstr>
      <vt:lpstr>মূল্যায়ন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BHAM</dc:creator>
  <cp:lastModifiedBy>BHAM</cp:lastModifiedBy>
  <cp:revision>168</cp:revision>
  <dcterms:created xsi:type="dcterms:W3CDTF">2020-07-22T13:55:17Z</dcterms:created>
  <dcterms:modified xsi:type="dcterms:W3CDTF">2020-08-16T03:03:35Z</dcterms:modified>
</cp:coreProperties>
</file>