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2"/>
  </p:handoutMasterIdLst>
  <p:sldIdLst>
    <p:sldId id="256" r:id="rId2"/>
    <p:sldId id="312" r:id="rId3"/>
    <p:sldId id="277" r:id="rId4"/>
    <p:sldId id="260" r:id="rId5"/>
    <p:sldId id="257" r:id="rId6"/>
    <p:sldId id="313" r:id="rId7"/>
    <p:sldId id="315" r:id="rId8"/>
    <p:sldId id="322" r:id="rId9"/>
    <p:sldId id="317" r:id="rId10"/>
    <p:sldId id="295" r:id="rId11"/>
    <p:sldId id="318" r:id="rId12"/>
    <p:sldId id="301" r:id="rId13"/>
    <p:sldId id="323" r:id="rId14"/>
    <p:sldId id="324" r:id="rId15"/>
    <p:sldId id="319" r:id="rId16"/>
    <p:sldId id="320" r:id="rId17"/>
    <p:sldId id="306" r:id="rId18"/>
    <p:sldId id="307" r:id="rId19"/>
    <p:sldId id="309" r:id="rId20"/>
    <p:sldId id="311" r:id="rId21"/>
  </p:sldIdLst>
  <p:sldSz cx="12801600" cy="73152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2" y="-67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68" y="-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E98-5C2E-4333-A46E-1C83089667B4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D5EA-71D1-403C-A2CF-640DABDF1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637454"/>
            <a:ext cx="565626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319867"/>
            <a:ext cx="565626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637454"/>
            <a:ext cx="5658485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319867"/>
            <a:ext cx="5658485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291255"/>
            <a:ext cx="715645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5"/>
            <a:ext cx="4211638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0584" tIns="50292" rIns="100584" bIns="502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265" y="690880"/>
            <a:ext cx="8495070" cy="58521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560320" y="1788160"/>
            <a:ext cx="8449056" cy="2132892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ক্লা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3733800"/>
            <a:ext cx="4800600" cy="19608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bn-IN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2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উল্লিখিত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আয়াতে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কারীমার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শানে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নুযুলঃ</a:t>
            </a:r>
            <a:endParaRPr lang="en-US" sz="4000" b="1" u="sng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12801600" cy="5518434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marL="514350" indent="-514350"/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আল্লামা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ইমাম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বাগভী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রাহ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জাহিলী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যুগে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মানুষ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নগ্ন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কা’বা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শরীফ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তাওয়াফ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করত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নগ্ন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তাওয়াফের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বক্তব্য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ছিল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পরিহিত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পাপাচারে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লিপ্ত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পরিধান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কা’বা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শরীফ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তাওয়াফ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করবনা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এ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মহান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আলোচ্য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আয়াত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নাযিল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মানব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জাতি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করেছি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অতএব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পোশাকের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নিজেদেরকে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আবৃত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রাখ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ভূষনও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বটে</a:t>
            </a:r>
            <a:r>
              <a:rPr lang="en-US" sz="44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تقوى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পরিচয়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ar-SA" sz="4000" b="1" dirty="0" smtClean="0">
                <a:solidFill>
                  <a:schemeClr val="bg1"/>
                </a:solidFill>
              </a:rPr>
              <a:t>لِبَاسُ التَّقْوَىٰ 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উদ্দেশ্যঃ</a:t>
            </a:r>
            <a:endParaRPr lang="en-US" sz="4000" b="1" u="sng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12801600" cy="6872651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r>
              <a:rPr lang="ar-SA" sz="4000" b="1" u="sng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تقوى</a:t>
            </a: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আভিধানিক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বিরত থাকা, ভয় করা ইত্যাদি।</a:t>
            </a:r>
          </a:p>
          <a:p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পরিভাষায়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 </a:t>
            </a:r>
            <a:r>
              <a:rPr lang="en-US" sz="4000" b="1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আল্লামা</a:t>
            </a: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মাহমুদ আলূসী 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.) বলেন,</a:t>
            </a:r>
            <a:r>
              <a:rPr lang="ar-SA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التقوى هو صيانة المرأ مما يضره فو الاخرة</a:t>
            </a: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অর্থাৎ, পরকালে ক্ষতি করবে এ জাতীয়বিষয় থেকে ব্যক্তি নিজেকে দূরে রাখাই হলো তাক্বওয়া।</a:t>
            </a:r>
          </a:p>
          <a:p>
            <a:r>
              <a:rPr lang="ar-SA" sz="4000" b="1" smtClean="0">
                <a:solidFill>
                  <a:schemeClr val="bg1"/>
                </a:solidFill>
              </a:rPr>
              <a:t>لِبَاسُ التَّقْوَىٰ</a:t>
            </a:r>
            <a:r>
              <a:rPr lang="en-US" sz="4000" b="1" u="sng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দ্বারা উদ্দেশ্যঃ</a:t>
            </a:r>
          </a:p>
          <a:p>
            <a:pPr>
              <a:buFont typeface="Wingdings" pitchFamily="2" charset="2"/>
              <a:buChar char="§"/>
            </a:pP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ইবনে আব্বাস (রা.) বলেন, এর দ্বারা সৎ কর্ম ও আল্লাহভীতি বোঝানো হয়েছে।</a:t>
            </a:r>
          </a:p>
          <a:p>
            <a:pPr>
              <a:buFont typeface="Wingdings" pitchFamily="2" charset="2"/>
              <a:buChar char="§"/>
            </a:pP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প্রাচীণ তাফসীরকারকগণের একদলের মতে, এর দ্বারা লজ্জাস্তান আবৃত করা ও মূল পোশাক ব্যবহারের কথা বোঝানো হয়েছে।</a:t>
            </a:r>
          </a:p>
          <a:p>
            <a:pPr>
              <a:buFont typeface="Wingdings" pitchFamily="2" charset="2"/>
              <a:buChar char="§"/>
            </a:pPr>
            <a:r>
              <a:rPr lang="en-US" sz="4000" b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কোন কোন মুফাসসির বলেন, এমনভাবে কাপড় পরিধান করা,যাতে সতর আবৃত থাকে এবং দম্ভ-অহংকার প্রকাশ না পায়।</a:t>
            </a:r>
          </a:p>
          <a:p>
            <a:endParaRPr lang="en-US" sz="40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 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الانزال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افعال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ن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_ز_ل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অবতীর্ণ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করেছি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انزلنا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مضارع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المفاعلة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المواراة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و_ر_ى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لفيف مفروق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আচ্ছাদিত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يوارى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مضارع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التذكر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تفعل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ذ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_ك_ر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স্মরণ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يذكرون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88" y="0"/>
            <a:ext cx="12460224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1376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408" y="15443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3" y="2357120"/>
            <a:ext cx="90618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مضارع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896112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النزع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ضرب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ن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_ز_ع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16249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" y="6177280"/>
            <a:ext cx="916249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পুরুষ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) 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খুলে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ফেলবে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44" y="731520"/>
            <a:ext cx="1254556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ينزع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76200"/>
            <a:ext cx="10155936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6033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377" y="15443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جمع مذكر حاضر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33" y="2357120"/>
            <a:ext cx="92946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نفى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فعل مضارع 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377" y="3169920"/>
            <a:ext cx="919133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الرؤية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377" y="39827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فتح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377" y="471424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ر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_ء_ى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032" y="5445760"/>
            <a:ext cx="9397881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032" y="6177280"/>
            <a:ext cx="9397881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পুরুষ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) 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দেখছনা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لا ترون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48256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381000" y="2667000"/>
            <a:ext cx="12039600" cy="2133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اكتب شان نزول الايات الكريمة</a:t>
            </a:r>
            <a:r>
              <a:rPr lang="ar-SA" sz="7200" dirty="0" smtClean="0"/>
              <a:t>.</a:t>
            </a:r>
            <a:endParaRPr lang="en-US" sz="7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12801600" cy="25196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7900" dirty="0" smtClean="0"/>
              <a:t>ما </a:t>
            </a:r>
            <a:r>
              <a:rPr lang="ar-SA" sz="7900" dirty="0" smtClean="0"/>
              <a:t>معنى التقوى؟ وما المراد بلباس التقوى؟ </a:t>
            </a:r>
            <a:endParaRPr lang="en-US" sz="7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11887200" cy="449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7200" b="1" dirty="0" smtClean="0">
                <a:solidFill>
                  <a:schemeClr val="bg1"/>
                </a:solidFill>
              </a:rPr>
              <a:t>قَدْ </a:t>
            </a:r>
            <a:r>
              <a:rPr lang="ar-SA" sz="7200" b="1" dirty="0" smtClean="0">
                <a:solidFill>
                  <a:schemeClr val="bg1"/>
                </a:solidFill>
              </a:rPr>
              <a:t>أَنزَلْنَا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يُوَارِي </a:t>
            </a:r>
            <a:r>
              <a:rPr lang="ar-SA" sz="7200" b="1" dirty="0" smtClean="0">
                <a:solidFill>
                  <a:schemeClr val="bg1"/>
                </a:solidFill>
              </a:rPr>
              <a:t>- خَيْرٌ - </a:t>
            </a:r>
            <a:r>
              <a:rPr lang="ar-SA" sz="7200" b="1" dirty="0" smtClean="0">
                <a:solidFill>
                  <a:schemeClr val="bg1"/>
                </a:solidFill>
              </a:rPr>
              <a:t>يَذَّكَّرُونَ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لَا يَفْتِنَنَّكُمُ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أَخْرَجَ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يَنزِعُ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يَرَاكُمْ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لَا تَرَوْنَهُمْ </a:t>
            </a:r>
            <a:r>
              <a:rPr lang="ar-SA" sz="7200" b="1" dirty="0" smtClean="0">
                <a:solidFill>
                  <a:schemeClr val="bg1"/>
                </a:solidFill>
              </a:rPr>
              <a:t>- جَعَلْنَا - </a:t>
            </a:r>
            <a:r>
              <a:rPr lang="ar-SA" sz="7200" b="1" dirty="0" smtClean="0">
                <a:solidFill>
                  <a:schemeClr val="bg1"/>
                </a:solidFill>
              </a:rPr>
              <a:t>أَوْلِيَاءَ </a:t>
            </a:r>
            <a:r>
              <a:rPr lang="ar-SA" sz="7200" b="1" dirty="0" smtClean="0">
                <a:solidFill>
                  <a:schemeClr val="bg1"/>
                </a:solidFill>
              </a:rPr>
              <a:t>- </a:t>
            </a:r>
            <a:r>
              <a:rPr lang="ar-SA" sz="7200" b="1" dirty="0" smtClean="0">
                <a:solidFill>
                  <a:schemeClr val="bg1"/>
                </a:solidFill>
              </a:rPr>
              <a:t>لَا </a:t>
            </a:r>
            <a:r>
              <a:rPr lang="ar-SA" sz="7200" b="1" dirty="0" smtClean="0">
                <a:solidFill>
                  <a:schemeClr val="bg1"/>
                </a:solidFill>
              </a:rPr>
              <a:t>يُؤْمِنُونَ.</a:t>
            </a:r>
            <a:endParaRPr lang="ar-SA" sz="7200" b="1" dirty="0" smtClean="0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0" y="1371600"/>
            <a:ext cx="1280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FFFF00"/>
                </a:solidFill>
              </a:rPr>
              <a:t>حقق الالفاظ التالية: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57293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SC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21536" y="1381760"/>
            <a:ext cx="7361197" cy="39434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4693920" y="1219200"/>
            <a:ext cx="8107680" cy="4205767"/>
          </a:xfrm>
          <a:prstGeom prst="rect">
            <a:avLst/>
          </a:prstGeom>
          <a:noFill/>
        </p:spPr>
        <p:txBody>
          <a:bodyPr wrap="square" lIns="100584" tIns="0" rIns="100584" bIns="50292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জমির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হোসাইন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ক্বাদেরী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):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বুড়িশ্চর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জিয়াউল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উলূম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মাদরাসা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হাটহাজারী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bn-IN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মোবাইল 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নং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</a:t>
            </a:r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০১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৮১২৩৭৪৩৪৯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স্বাস্থ্য করোনা সতর্কতা ১ আজাদী ২০২০-০৪-১১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1852026"/>
            <a:ext cx="12886944" cy="5075168"/>
          </a:xfrm>
        </p:spPr>
      </p:pic>
      <p:sp>
        <p:nvSpPr>
          <p:cNvPr id="4" name="Oval 3"/>
          <p:cNvSpPr/>
          <p:nvPr/>
        </p:nvSpPr>
        <p:spPr>
          <a:xfrm>
            <a:off x="2304288" y="81280"/>
            <a:ext cx="8107680" cy="9753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সমাপ্তি</a:t>
            </a:r>
            <a:endParaRPr lang="en-US" sz="6600" b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632" y="1219200"/>
            <a:ext cx="8193024" cy="568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হাফেজ</a:t>
            </a:r>
            <a:endParaRPr lang="en-US" sz="48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1856" y="514493"/>
            <a:ext cx="4437888" cy="10095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762000" y="1828800"/>
            <a:ext cx="4724400" cy="449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</a:p>
          <a:p>
            <a:pPr lvl="1"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বর্ষ</a:t>
            </a:r>
            <a:endParaRPr lang="bn-IN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6096000" y="1828800"/>
            <a:ext cx="6096000" cy="449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endParaRPr lang="ar-SA" sz="6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en-US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কুরআন</a:t>
            </a:r>
            <a:r>
              <a:rPr 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মাজীদ</a:t>
            </a:r>
            <a:endParaRPr lang="bn-IN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আ’রাফ</a:t>
            </a:r>
            <a:endParaRPr lang="bn-IN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৩০</a:t>
            </a:r>
            <a:r>
              <a:rPr lang="bn-IN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মিনিট </a:t>
            </a:r>
          </a:p>
          <a:p>
            <a:pPr lvl="1" algn="ctr"/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১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৭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আগস্ট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২০২০খ্রি: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4350" y="81280"/>
            <a:ext cx="6063916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algn="ctr"/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 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85952"/>
            <a:ext cx="12801600" cy="467204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পর্দার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পরিচয়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endParaRPr lang="bn-IN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উত্তম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1143000" indent="-11430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শব্দার্থ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1597" y="1137921"/>
            <a:ext cx="8451060" cy="8402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...</a:t>
            </a:r>
            <a:endParaRPr lang="b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15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003" y="762000"/>
            <a:ext cx="8805593" cy="5865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2384" y="0"/>
            <a:ext cx="5462016" cy="71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আছে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3352800"/>
            <a:ext cx="2743200" cy="111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পর্দা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317" y="894080"/>
            <a:ext cx="4272964" cy="6421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দে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যাচ্ছে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70904"/>
            <a:ext cx="4267200" cy="1024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পর্দানশীন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নারী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কুরআনের</a:t>
            </a:r>
            <a:r>
              <a:rPr lang="en-US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নস</a:t>
            </a:r>
            <a:endParaRPr lang="en-US" sz="5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 يَا بَنِي آدَمَ قَدْ أَنزَلْنَا عَلَيْكُمْ لِبَاسًا يُوَارِي سَوْآتِكُمْ وَرِيشًا ۖ وَلِبَاسُ التَّقْوَىٰ ذَٰلِكَ خَيْرٌ ۚ ذَٰلِكَ مِنْ آيَاتِ اللَّهِ لَعَلَّهُمْ يَذَّكَّرُونَ (26) يَا بَنِي آدَمَ لَا يَفْتِنَنَّكُمُ الشَّيْطَانُ كَمَا أَخْرَجَ أَبَوَيْكُم مِّنَ الْجَنَّةِ يَنزِعُ عَنْهُمَا لِبَاسَهُمَا لِيُرِيَهُمَا سَوْآتِهِمَا ۗ إِنَّهُ يَرَاكُمْ هُوَ وَقَبِيلُهُ مِنْ حَيْثُ لَا تَرَوْنَهُمْ ۗ إِنَّا جَعَلْنَا الشَّيَاطِينَ أَوْلِيَاءَ لِلَّذِينَ لَا يُؤْمِنُونَ (27)</a:t>
            </a:r>
            <a:endParaRPr lang="ar-SA" sz="5400" b="1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আয়াতসমূহের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অনুবাদ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২৬.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আদম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সন্তানগণ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!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করেছি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লজ্জাস্থান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আবৃত্ত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করেছি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সাজসজ্জার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বস্ত্র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তবে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তাক্বওয়ার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পরিচ্ছদই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সর্বোত্তম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এটি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অন্যতম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নিদর্শন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হয়ত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উপদেশ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২৭.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আদম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সন্তানগণ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!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শয়তান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বিভ্রান্ত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পিতা-মাতাকে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জান্নাত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দিয়েছিল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;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এমতাবস্থায়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লজ্জাস্থান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দেখাবার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দেহ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বস্ত্র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খুলে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ফেলেছিল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নিজে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দলবল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এমনভাবে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যেভাবে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দেখনা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ঈমান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আনেনা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শয়তানদেরকে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বন্ধু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দিয়েছি</a:t>
            </a:r>
            <a:r>
              <a:rPr lang="en-US" sz="40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ar-SA" sz="4000" b="1" dirty="0" smtClean="0">
              <a:solidFill>
                <a:srgbClr val="FFFF00"/>
              </a:solidFill>
              <a:latin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8570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4500" b="1" dirty="0" smtClean="0"/>
              <a:t>معانى المفردات</a:t>
            </a:r>
            <a:r>
              <a:rPr lang="en-US" sz="4500" b="1" dirty="0" smtClean="0"/>
              <a:t>/</a:t>
            </a:r>
            <a:r>
              <a:rPr lang="en-US" sz="51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শব্দার্থ</a:t>
            </a:r>
            <a:endParaRPr lang="en-US" sz="51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لباس</a:t>
            </a:r>
            <a:endParaRPr lang="en-US" sz="6800" dirty="0"/>
          </a:p>
        </p:txBody>
      </p:sp>
      <p:sp>
        <p:nvSpPr>
          <p:cNvPr id="8" name="Rectangle 7"/>
          <p:cNvSpPr/>
          <p:nvPr/>
        </p:nvSpPr>
        <p:spPr>
          <a:xfrm>
            <a:off x="618744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পোশাক</a:t>
            </a:r>
            <a:endParaRPr lang="en-US" sz="6800" dirty="0"/>
          </a:p>
        </p:txBody>
      </p:sp>
      <p:sp>
        <p:nvSpPr>
          <p:cNvPr id="9" name="Rectangle 8"/>
          <p:cNvSpPr/>
          <p:nvPr/>
        </p:nvSpPr>
        <p:spPr>
          <a:xfrm>
            <a:off x="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سوأتكم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618744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লজ্জাস্থান</a:t>
            </a:r>
            <a:endParaRPr lang="en-US" sz="6800" dirty="0"/>
          </a:p>
        </p:txBody>
      </p:sp>
      <p:sp>
        <p:nvSpPr>
          <p:cNvPr id="11" name="Rectangle 10"/>
          <p:cNvSpPr/>
          <p:nvPr/>
        </p:nvSpPr>
        <p:spPr>
          <a:xfrm>
            <a:off x="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ريش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618744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সাজসজ্জা</a:t>
            </a:r>
            <a:endParaRPr lang="en-US" sz="6800" dirty="0"/>
          </a:p>
        </p:txBody>
      </p:sp>
      <p:sp>
        <p:nvSpPr>
          <p:cNvPr id="13" name="Rectangle 12"/>
          <p:cNvSpPr/>
          <p:nvPr/>
        </p:nvSpPr>
        <p:spPr>
          <a:xfrm>
            <a:off x="6187440" y="438912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দল</a:t>
            </a:r>
            <a:endParaRPr lang="en-US" sz="6800" dirty="0"/>
          </a:p>
        </p:txBody>
      </p:sp>
      <p:sp>
        <p:nvSpPr>
          <p:cNvPr id="14" name="Rectangle 13"/>
          <p:cNvSpPr/>
          <p:nvPr/>
        </p:nvSpPr>
        <p:spPr>
          <a:xfrm>
            <a:off x="0" y="4389121"/>
            <a:ext cx="6144768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قبيل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حيث</a:t>
            </a:r>
            <a:endParaRPr lang="en-US" sz="6000" dirty="0"/>
          </a:p>
        </p:txBody>
      </p:sp>
      <p:sp>
        <p:nvSpPr>
          <p:cNvPr id="16" name="Rectangle 15"/>
          <p:cNvSpPr/>
          <p:nvPr/>
        </p:nvSpPr>
        <p:spPr>
          <a:xfrm>
            <a:off x="618744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যাতে</a:t>
            </a:r>
            <a:endParaRPr lang="en-US" sz="6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639</Words>
  <Application>Microsoft Office PowerPoint</Application>
  <PresentationFormat>Custom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nazim sir</dc:creator>
  <cp:lastModifiedBy>User</cp:lastModifiedBy>
  <cp:revision>276</cp:revision>
  <dcterms:created xsi:type="dcterms:W3CDTF">2006-08-16T00:00:00Z</dcterms:created>
  <dcterms:modified xsi:type="dcterms:W3CDTF">2020-08-17T11:16:46Z</dcterms:modified>
</cp:coreProperties>
</file>