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18" r:id="rId2"/>
    <p:sldId id="517" r:id="rId3"/>
    <p:sldId id="513" r:id="rId4"/>
    <p:sldId id="515" r:id="rId5"/>
    <p:sldId id="260" r:id="rId6"/>
    <p:sldId id="514" r:id="rId7"/>
    <p:sldId id="528" r:id="rId8"/>
    <p:sldId id="516" r:id="rId9"/>
    <p:sldId id="532" r:id="rId10"/>
    <p:sldId id="530" r:id="rId11"/>
    <p:sldId id="531" r:id="rId12"/>
    <p:sldId id="533" r:id="rId13"/>
    <p:sldId id="534" r:id="rId14"/>
    <p:sldId id="535" r:id="rId15"/>
    <p:sldId id="538" r:id="rId16"/>
    <p:sldId id="53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9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95E65-4B9C-495B-9F5D-1A8E99CCA508}" type="datetimeFigureOut">
              <a:rPr lang="en-US" smtClean="0"/>
              <a:t>8/17/2020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35BD1-D52F-40A8-BF98-A1A9511B5781}" type="slidenum">
              <a:rPr lang="en-US" smtClean="0"/>
              <a:t>‹#›</a:t>
            </a:fld>
            <a:endParaRPr lang="en-US"/>
          </a:p>
        </p:txBody>
      </p:sp>
    </p:spTree>
    <p:extLst>
      <p:ext uri="{BB962C8B-B14F-4D97-AF65-F5344CB8AC3E}">
        <p14:creationId xmlns:p14="http://schemas.microsoft.com/office/powerpoint/2010/main" val="171444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0A504E-2FEC-48A6-B0FF-49C77778E021}" type="slidenum">
              <a:rPr lang="en-US" smtClean="0"/>
              <a:t>1</a:t>
            </a:fld>
            <a:endParaRPr lang="en-US"/>
          </a:p>
        </p:txBody>
      </p:sp>
    </p:spTree>
    <p:extLst>
      <p:ext uri="{BB962C8B-B14F-4D97-AF65-F5344CB8AC3E}">
        <p14:creationId xmlns:p14="http://schemas.microsoft.com/office/powerpoint/2010/main" val="16077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752CC4-FDD9-45C0-8936-29E1E303C9A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399032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752CC4-FDD9-45C0-8936-29E1E303C9A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215910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752CC4-FDD9-45C0-8936-29E1E303C9A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406851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752CC4-FDD9-45C0-8936-29E1E303C9A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40401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752CC4-FDD9-45C0-8936-29E1E303C9A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381509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752CC4-FDD9-45C0-8936-29E1E303C9A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33338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752CC4-FDD9-45C0-8936-29E1E303C9AA}"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241049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752CC4-FDD9-45C0-8936-29E1E303C9AA}"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202737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52CC4-FDD9-45C0-8936-29E1E303C9AA}" type="datetimeFigureOut">
              <a:rPr lang="en-US" smtClean="0"/>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326000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752CC4-FDD9-45C0-8936-29E1E303C9A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68270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752CC4-FDD9-45C0-8936-29E1E303C9A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1A99C-271C-42DF-B14E-2EC7A622269C}" type="slidenum">
              <a:rPr lang="en-US" smtClean="0"/>
              <a:t>‹#›</a:t>
            </a:fld>
            <a:endParaRPr lang="en-US"/>
          </a:p>
        </p:txBody>
      </p:sp>
    </p:spTree>
    <p:extLst>
      <p:ext uri="{BB962C8B-B14F-4D97-AF65-F5344CB8AC3E}">
        <p14:creationId xmlns:p14="http://schemas.microsoft.com/office/powerpoint/2010/main" val="201941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100000">
              <a:schemeClr val="bg2"/>
            </a:gs>
            <a:gs pos="94000">
              <a:srgbClr val="FF0000"/>
            </a:gs>
            <a:gs pos="46000">
              <a:schemeClr val="bg1"/>
            </a:gs>
          </a:gsLst>
          <a:lin ang="5400000" scaled="1"/>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52CC4-FDD9-45C0-8936-29E1E303C9AA}" type="datetimeFigureOut">
              <a:rPr lang="en-US" smtClean="0"/>
              <a:t>8/17/2020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1A99C-271C-42DF-B14E-2EC7A622269C}" type="slidenum">
              <a:rPr lang="en-US" smtClean="0"/>
              <a:t>‹#›</a:t>
            </a:fld>
            <a:endParaRPr lang="en-US"/>
          </a:p>
        </p:txBody>
      </p:sp>
      <p:sp>
        <p:nvSpPr>
          <p:cNvPr id="8" name="Frame 7">
            <a:extLst>
              <a:ext uri="{FF2B5EF4-FFF2-40B4-BE49-F238E27FC236}">
                <a16:creationId xmlns:a16="http://schemas.microsoft.com/office/drawing/2014/main" id="{6BC90E22-870D-4AFD-9D7B-A4901B2647BF}"/>
              </a:ext>
            </a:extLst>
          </p:cNvPr>
          <p:cNvSpPr/>
          <p:nvPr userDrawn="1"/>
        </p:nvSpPr>
        <p:spPr>
          <a:xfrm>
            <a:off x="0" y="0"/>
            <a:ext cx="9144000" cy="6999111"/>
          </a:xfrm>
          <a:prstGeom prst="frame">
            <a:avLst>
              <a:gd name="adj1" fmla="val 2822"/>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BCF94151-DCBA-43A4-97CA-F77872E142D2}"/>
              </a:ext>
            </a:extLst>
          </p:cNvPr>
          <p:cNvSpPr/>
          <p:nvPr userDrawn="1"/>
        </p:nvSpPr>
        <p:spPr>
          <a:xfrm>
            <a:off x="180623" y="214489"/>
            <a:ext cx="8771465" cy="6643511"/>
          </a:xfrm>
          <a:prstGeom prst="frame">
            <a:avLst>
              <a:gd name="adj1" fmla="val 39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6218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microsoft.com/office/2007/relationships/hdphoto" Target="../media/hdphoto4.wdp"/><Relationship Id="rId7"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jp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EFE8CA6-709C-4885-A4CC-61B3C17C113B}"/>
              </a:ext>
            </a:extLst>
          </p:cNvPr>
          <p:cNvGrpSpPr/>
          <p:nvPr/>
        </p:nvGrpSpPr>
        <p:grpSpPr>
          <a:xfrm>
            <a:off x="514396" y="833669"/>
            <a:ext cx="7787112" cy="5578995"/>
            <a:chOff x="514396" y="833669"/>
            <a:chExt cx="7787112" cy="5578995"/>
          </a:xfrm>
        </p:grpSpPr>
        <p:grpSp>
          <p:nvGrpSpPr>
            <p:cNvPr id="2" name="Group 1">
              <a:extLst>
                <a:ext uri="{FF2B5EF4-FFF2-40B4-BE49-F238E27FC236}">
                  <a16:creationId xmlns:a16="http://schemas.microsoft.com/office/drawing/2014/main" id="{DAEBFCDE-25F5-4266-BB1B-E87C8E71AA46}"/>
                </a:ext>
              </a:extLst>
            </p:cNvPr>
            <p:cNvGrpSpPr/>
            <p:nvPr/>
          </p:nvGrpSpPr>
          <p:grpSpPr>
            <a:xfrm>
              <a:off x="514396" y="833669"/>
              <a:ext cx="7787112" cy="5578995"/>
              <a:chOff x="434386" y="879389"/>
              <a:chExt cx="7787112" cy="5578995"/>
            </a:xfrm>
          </p:grpSpPr>
          <p:sp>
            <p:nvSpPr>
              <p:cNvPr id="9" name="TextBox 8">
                <a:extLst>
                  <a:ext uri="{FF2B5EF4-FFF2-40B4-BE49-F238E27FC236}">
                    <a16:creationId xmlns:a16="http://schemas.microsoft.com/office/drawing/2014/main" id="{BF8DDEFA-D746-4024-9FC8-940A49CC9480}"/>
                  </a:ext>
                </a:extLst>
              </p:cNvPr>
              <p:cNvSpPr txBox="1"/>
              <p:nvPr/>
            </p:nvSpPr>
            <p:spPr>
              <a:xfrm>
                <a:off x="913707" y="879389"/>
                <a:ext cx="6767946" cy="982952"/>
              </a:xfrm>
              <a:prstGeom prst="rect">
                <a:avLst/>
              </a:prstGeom>
              <a:noFill/>
            </p:spPr>
            <p:txBody>
              <a:bodyPr wrap="square" rtlCol="0">
                <a:prstTxWarp prst="textPlain">
                  <a:avLst/>
                </a:prstTxWarp>
                <a:spAutoFit/>
              </a:bodyPr>
              <a:lstStyle/>
              <a:p>
                <a:r>
                  <a:rPr lang="bn-BD" dirty="0"/>
                  <a:t> </a:t>
                </a:r>
                <a:r>
                  <a:rPr lang="bn-BD" sz="60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র</a:t>
                </a:r>
                <a:r>
                  <a:rPr lang="bn-BD" sz="60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ক্তি</a:t>
                </a:r>
                <a:r>
                  <a:rPr lang="bn-BD" sz="60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ম</a:t>
                </a:r>
                <a:r>
                  <a:rPr lang="bn-BD" sz="60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bn-BD" sz="60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শু</a:t>
                </a:r>
                <a:r>
                  <a:rPr lang="bn-BD" sz="60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ভে</a:t>
                </a:r>
                <a:r>
                  <a:rPr lang="bn-BD" sz="60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চ্ছা</a:t>
                </a:r>
                <a:r>
                  <a:rPr lang="en-US" sz="60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60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সই</a:t>
                </a:r>
                <a:r>
                  <a:rPr lang="en-US" sz="60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বাকে</a:t>
                </a:r>
                <a:r>
                  <a:rPr lang="en-US" sz="60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bn-BD" sz="60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 </a:t>
                </a:r>
                <a:endParaRPr lang="en-US" sz="6000" b="1"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9">
                <a:extLst>
                  <a:ext uri="{FF2B5EF4-FFF2-40B4-BE49-F238E27FC236}">
                    <a16:creationId xmlns:a16="http://schemas.microsoft.com/office/drawing/2014/main" id="{4090A61D-B8CD-48E6-A5E6-D090E266A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334" y="2249901"/>
                <a:ext cx="4234164" cy="4208483"/>
              </a:xfrm>
              <a:prstGeom prst="rect">
                <a:avLst/>
              </a:prstGeom>
            </p:spPr>
          </p:pic>
          <p:pic>
            <p:nvPicPr>
              <p:cNvPr id="12" name="Picture 11">
                <a:extLst>
                  <a:ext uri="{FF2B5EF4-FFF2-40B4-BE49-F238E27FC236}">
                    <a16:creationId xmlns:a16="http://schemas.microsoft.com/office/drawing/2014/main" id="{7DD02A91-EE63-43F4-B91B-E4EDBDE3D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0004" y="2791380"/>
                <a:ext cx="1066800" cy="1714500"/>
              </a:xfrm>
              <a:prstGeom prst="rect">
                <a:avLst/>
              </a:prstGeom>
            </p:spPr>
          </p:pic>
          <p:pic>
            <p:nvPicPr>
              <p:cNvPr id="14" name="Picture 13">
                <a:extLst>
                  <a:ext uri="{FF2B5EF4-FFF2-40B4-BE49-F238E27FC236}">
                    <a16:creationId xmlns:a16="http://schemas.microsoft.com/office/drawing/2014/main" id="{EA344D41-79C2-40D6-9E49-A3D170D12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86" y="2249901"/>
                <a:ext cx="3437683" cy="4208483"/>
              </a:xfrm>
              <a:prstGeom prst="rect">
                <a:avLst/>
              </a:prstGeom>
            </p:spPr>
          </p:pic>
        </p:grpSp>
        <p:pic>
          <p:nvPicPr>
            <p:cNvPr id="3" name="Picture 2">
              <a:extLst>
                <a:ext uri="{FF2B5EF4-FFF2-40B4-BE49-F238E27FC236}">
                  <a16:creationId xmlns:a16="http://schemas.microsoft.com/office/drawing/2014/main" id="{06EE15CA-7663-4968-81B9-5573D6F864AB}"/>
                </a:ext>
              </a:extLst>
            </p:cNvPr>
            <p:cNvPicPr>
              <a:picLocks noChangeAspect="1"/>
            </p:cNvPicPr>
            <p:nvPr/>
          </p:nvPicPr>
          <p:blipFill rotWithShape="1">
            <a:blip r:embed="rId6">
              <a:extLst>
                <a:ext uri="{28A0092B-C50C-407E-A947-70E740481C1C}">
                  <a14:useLocalDpi xmlns:a14="http://schemas.microsoft.com/office/drawing/2010/main" val="0"/>
                </a:ext>
              </a:extLst>
            </a:blip>
            <a:srcRect l="6709" t="20253" r="5949"/>
            <a:stretch/>
          </p:blipFill>
          <p:spPr>
            <a:xfrm>
              <a:off x="514396" y="5335097"/>
              <a:ext cx="1054595" cy="1077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84668795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50D308-E2E9-4D87-980C-D2B0B82CDF24}"/>
              </a:ext>
            </a:extLst>
          </p:cNvPr>
          <p:cNvGrpSpPr/>
          <p:nvPr/>
        </p:nvGrpSpPr>
        <p:grpSpPr>
          <a:xfrm>
            <a:off x="586511" y="516266"/>
            <a:ext cx="7970978" cy="5964544"/>
            <a:chOff x="586511" y="516266"/>
            <a:chExt cx="7970978" cy="5964544"/>
          </a:xfrm>
        </p:grpSpPr>
        <p:sp>
          <p:nvSpPr>
            <p:cNvPr id="3" name="Content Placeholder 2">
              <a:extLst>
                <a:ext uri="{FF2B5EF4-FFF2-40B4-BE49-F238E27FC236}">
                  <a16:creationId xmlns:a16="http://schemas.microsoft.com/office/drawing/2014/main" id="{075A8D79-B9A6-45E5-B037-D964EA50A5AE}"/>
                </a:ext>
              </a:extLst>
            </p:cNvPr>
            <p:cNvSpPr txBox="1">
              <a:spLocks/>
            </p:cNvSpPr>
            <p:nvPr/>
          </p:nvSpPr>
          <p:spPr>
            <a:xfrm>
              <a:off x="612952" y="4609183"/>
              <a:ext cx="7918096" cy="1871627"/>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bn-BD" sz="2000" dirty="0">
                  <a:ln w="28575">
                    <a:noFill/>
                  </a:ln>
                  <a:latin typeface="NikoshBAN" pitchFamily="2" charset="0"/>
                  <a:cs typeface="NikoshBAN" pitchFamily="2" charset="0"/>
                </a:rPr>
                <a:t>ঢাকা</a:t>
              </a:r>
              <a:r>
                <a:rPr lang="bn-BD" sz="1800" dirty="0">
                  <a:ln w="28575">
                    <a:noFill/>
                  </a:ln>
                  <a:latin typeface="NikoshBAN" pitchFamily="2" charset="0"/>
                  <a:cs typeface="NikoshBAN" pitchFamily="2" charset="0"/>
                </a:rPr>
                <a:t> </a:t>
              </a:r>
              <a:r>
                <a:rPr lang="bn-BD" sz="2000" dirty="0">
                  <a:ln w="28575">
                    <a:noFill/>
                  </a:ln>
                  <a:latin typeface="NikoshBAN" pitchFamily="2" charset="0"/>
                  <a:cs typeface="NikoshBAN" pitchFamily="2" charset="0"/>
                </a:rPr>
                <a:t>বিশ্ববিদ্যালয়ের হলগুলোতে আক্রমন পরিচালিত হয় গভীত রাতে। ইকবাল হল ( বর্তমানে জহুরুল হক হল) ও জগন্নাথ হলে ঢুকে পাকিস্তানি সেনারা গুলি করে ঘুমন্ত অনেক ছাত্রকে হত্যা করে। ঢাকা হলসহ (বর্তমান শহীদুল্লাহ হল) বিশ্ববিদ্যালয় আবাসিক এলাকা এবং রোকেয়া হলে ও তারা ব্যাপক হত্যাযজ্ঞ চালায় । মার্চের  এই গণহত্যায় ঢাকা বিশ্ববিদ্যালয়ের ১০ জন শিক্ষকসহ ৩০০ ছাত্র-ছাত্রী ও কর্মচারী নিহত হন। জহুরুল হক হল সংলগ্ন রেলওয়ে বস্তিতে সেনাবাহিনী আগুন দিলে ব্যাপক ধবংসযজ্ঞ সংগঠিত হয়। শুধু ২৫ শে মার্চ রাতেই ঢাকায় ৭ থেকে ৮ হাজার নিরীহ মানুষকে হত্যা করা হয়।   </a:t>
              </a:r>
            </a:p>
          </p:txBody>
        </p:sp>
        <p:pic>
          <p:nvPicPr>
            <p:cNvPr id="5" name="Picture 4">
              <a:extLst>
                <a:ext uri="{FF2B5EF4-FFF2-40B4-BE49-F238E27FC236}">
                  <a16:creationId xmlns:a16="http://schemas.microsoft.com/office/drawing/2014/main" id="{5B49BFDE-E6D0-4F5A-AA33-785D63770A0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626893" y="527852"/>
              <a:ext cx="2347417" cy="2079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https://i.ytimg.com/vi/AsFk9axiVvQ/hqdefault.jpg">
              <a:extLst>
                <a:ext uri="{FF2B5EF4-FFF2-40B4-BE49-F238E27FC236}">
                  <a16:creationId xmlns:a16="http://schemas.microsoft.com/office/drawing/2014/main" id="{4E0B7494-FE57-4949-B3DC-EA1AA4DA5480}"/>
                </a:ext>
              </a:extLst>
            </p:cNvPr>
            <p:cNvPicPr>
              <a:picLocks noChangeAspect="1" noChangeArrowheads="1"/>
            </p:cNvPicPr>
            <p:nvPr/>
          </p:nvPicPr>
          <p:blipFill rotWithShape="1">
            <a:blip r:embed="rId4" cstate="print"/>
            <a:srcRect t="15422"/>
            <a:stretch/>
          </p:blipFill>
          <p:spPr bwMode="auto">
            <a:xfrm>
              <a:off x="5974310" y="2867927"/>
              <a:ext cx="2583179" cy="160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hqdefault.jpg">
              <a:extLst>
                <a:ext uri="{FF2B5EF4-FFF2-40B4-BE49-F238E27FC236}">
                  <a16:creationId xmlns:a16="http://schemas.microsoft.com/office/drawing/2014/main" id="{0AD8E043-BECA-4D86-84A2-2A64E8F8CEC0}"/>
                </a:ext>
              </a:extLst>
            </p:cNvPr>
            <p:cNvPicPr>
              <a:picLocks noChangeAspect="1"/>
            </p:cNvPicPr>
            <p:nvPr/>
          </p:nvPicPr>
          <p:blipFill>
            <a:blip r:embed="rId5" cstate="print"/>
            <a:stretch>
              <a:fillRect/>
            </a:stretch>
          </p:blipFill>
          <p:spPr>
            <a:xfrm>
              <a:off x="586511" y="2801252"/>
              <a:ext cx="2400299" cy="1676400"/>
            </a:xfrm>
            <a:prstGeom prst="rect">
              <a:avLst/>
            </a:prstGeom>
          </p:spPr>
        </p:pic>
        <p:pic>
          <p:nvPicPr>
            <p:cNvPr id="8" name="Picture 4" descr="https://ecdn.banglatribune.com/contents/cache/images/825x0x1/uploads/media/2020/01/22/68309a256c6ef8eb71570895eb372af0-5e284fc0953e0.jpg">
              <a:extLst>
                <a:ext uri="{FF2B5EF4-FFF2-40B4-BE49-F238E27FC236}">
                  <a16:creationId xmlns:a16="http://schemas.microsoft.com/office/drawing/2014/main" id="{D8C114D3-E203-4AFA-83B0-79A106412960}"/>
                </a:ext>
              </a:extLst>
            </p:cNvPr>
            <p:cNvPicPr>
              <a:picLocks noChangeAspect="1" noChangeArrowheads="1"/>
            </p:cNvPicPr>
            <p:nvPr/>
          </p:nvPicPr>
          <p:blipFill>
            <a:blip r:embed="rId6" cstate="print"/>
            <a:srcRect/>
            <a:stretch>
              <a:fillRect/>
            </a:stretch>
          </p:blipFill>
          <p:spPr bwMode="auto">
            <a:xfrm>
              <a:off x="6183631" y="583243"/>
              <a:ext cx="2373858" cy="2086478"/>
            </a:xfrm>
            <a:prstGeom prst="rect">
              <a:avLst/>
            </a:prstGeom>
            <a:ln w="88900" cap="sq" cmpd="thickThin">
              <a:solidFill>
                <a:srgbClr val="000000"/>
              </a:solidFill>
              <a:prstDash val="solid"/>
              <a:miter lim="800000"/>
            </a:ln>
            <a:effectLst>
              <a:innerShdw blurRad="76200">
                <a:srgbClr val="000000"/>
              </a:innerShdw>
            </a:effectLst>
          </p:spPr>
        </p:pic>
        <p:pic>
          <p:nvPicPr>
            <p:cNvPr id="2050" name="Picture 2" descr="রোকেয়া হলে নিয়োগ বাণিজ্যের অভিযোগ ...">
              <a:extLst>
                <a:ext uri="{FF2B5EF4-FFF2-40B4-BE49-F238E27FC236}">
                  <a16:creationId xmlns:a16="http://schemas.microsoft.com/office/drawing/2014/main" id="{825F27F6-F251-4F9A-88E8-A443E92A86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8970" y="2867927"/>
              <a:ext cx="2583180" cy="154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আমাদের প্রতিদিন | রংপুর | A well known rangpur ...">
              <a:extLst>
                <a:ext uri="{FF2B5EF4-FFF2-40B4-BE49-F238E27FC236}">
                  <a16:creationId xmlns:a16="http://schemas.microsoft.com/office/drawing/2014/main" id="{1AC6FADD-17EF-4E8C-8BE7-6E3CD81BAD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511" y="516266"/>
              <a:ext cx="2857500" cy="2079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707267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8135F2-B188-4D5B-9BA4-2C5A8D6F65F4}"/>
              </a:ext>
            </a:extLst>
          </p:cNvPr>
          <p:cNvGrpSpPr/>
          <p:nvPr/>
        </p:nvGrpSpPr>
        <p:grpSpPr>
          <a:xfrm>
            <a:off x="527515" y="634305"/>
            <a:ext cx="7770665" cy="5892035"/>
            <a:chOff x="527515" y="634305"/>
            <a:chExt cx="7770665" cy="5892035"/>
          </a:xfrm>
        </p:grpSpPr>
        <p:sp>
          <p:nvSpPr>
            <p:cNvPr id="3" name="TextBox 2">
              <a:extLst>
                <a:ext uri="{FF2B5EF4-FFF2-40B4-BE49-F238E27FC236}">
                  <a16:creationId xmlns:a16="http://schemas.microsoft.com/office/drawing/2014/main" id="{BDDC2753-E8F5-4DBD-831A-7C5D11BC5503}"/>
                </a:ext>
              </a:extLst>
            </p:cNvPr>
            <p:cNvSpPr txBox="1"/>
            <p:nvPr/>
          </p:nvSpPr>
          <p:spPr>
            <a:xfrm>
              <a:off x="668850" y="5603010"/>
              <a:ext cx="728662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1800" b="1" dirty="0"/>
                <a:t>২৫শে মার্চ রাত দেড়টায়(২৬শে মার্চের প্রথম প্রহরে) বঙ্গবন্ধুকে তাঁর ৩২ নম্বর ধান মন্ডির বাসা থেকে গ্রেপ্তারের  আগেই </a:t>
              </a:r>
              <a:r>
                <a:rPr lang="bn-IN" sz="1600" b="1" dirty="0"/>
                <a:t>স্বাধীনতার  ঘোষনা</a:t>
              </a:r>
              <a:r>
                <a:rPr lang="en-US" sz="1600" b="1" dirty="0"/>
                <a:t>র</a:t>
              </a:r>
              <a:r>
                <a:rPr lang="bn-IN" sz="1600" b="1" dirty="0"/>
                <a:t> </a:t>
              </a:r>
              <a:r>
                <a:rPr lang="en-US" sz="1600" b="1" dirty="0" err="1"/>
                <a:t>ম্যাধ্যমে</a:t>
              </a:r>
              <a:r>
                <a:rPr lang="en-US" sz="1600" b="1" dirty="0"/>
                <a:t> </a:t>
              </a:r>
              <a:r>
                <a:rPr lang="en-US" sz="1600" b="1" dirty="0" err="1"/>
                <a:t>দেশবাসীকে</a:t>
              </a:r>
              <a:r>
                <a:rPr lang="en-US" sz="1600" b="1" dirty="0"/>
                <a:t>  </a:t>
              </a:r>
              <a:r>
                <a:rPr lang="en-US" sz="1600" b="1" dirty="0" err="1"/>
                <a:t>যুদ্ধে</a:t>
              </a:r>
              <a:r>
                <a:rPr lang="en-US" sz="1600" b="1" dirty="0"/>
                <a:t> </a:t>
              </a:r>
              <a:r>
                <a:rPr lang="en-US" sz="1600" b="1" dirty="0" err="1"/>
                <a:t>ঝাঁপিয়ে</a:t>
              </a:r>
              <a:r>
                <a:rPr lang="en-US" sz="1600" b="1" dirty="0"/>
                <a:t> </a:t>
              </a:r>
              <a:r>
                <a:rPr lang="en-US" sz="1600" b="1" dirty="0" err="1"/>
                <a:t>পড়ার</a:t>
              </a:r>
              <a:r>
                <a:rPr lang="en-US" sz="1600" b="1" dirty="0"/>
                <a:t> </a:t>
              </a:r>
              <a:r>
                <a:rPr lang="en-US" sz="1600" b="1" dirty="0" err="1"/>
                <a:t>আহ্বান</a:t>
              </a:r>
              <a:r>
                <a:rPr lang="en-US" sz="1600" b="1" dirty="0"/>
                <a:t> </a:t>
              </a:r>
              <a:r>
                <a:rPr lang="en-US" sz="1600" b="1" dirty="0" err="1"/>
                <a:t>জানান</a:t>
              </a:r>
              <a:r>
                <a:rPr lang="en-US" sz="1600" b="1" dirty="0"/>
                <a:t>।</a:t>
              </a:r>
              <a:endParaRPr lang="en-US" sz="1800" b="1" dirty="0"/>
            </a:p>
          </p:txBody>
        </p:sp>
        <p:sp>
          <p:nvSpPr>
            <p:cNvPr id="5" name="TextBox 4">
              <a:extLst>
                <a:ext uri="{FF2B5EF4-FFF2-40B4-BE49-F238E27FC236}">
                  <a16:creationId xmlns:a16="http://schemas.microsoft.com/office/drawing/2014/main" id="{4C968CCA-9002-4304-9FC1-AC39110049F1}"/>
                </a:ext>
              </a:extLst>
            </p:cNvPr>
            <p:cNvSpPr txBox="1"/>
            <p:nvPr/>
          </p:nvSpPr>
          <p:spPr>
            <a:xfrm>
              <a:off x="1574314" y="634305"/>
              <a:ext cx="5716682"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r>
                <a:rPr lang="bn-BD" sz="40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বঙ্গবন্ধুর স্বধীনতা ঘোষণা</a:t>
              </a:r>
              <a:endParaRPr lang="en-US" sz="40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endParaRPr>
            </a:p>
          </p:txBody>
        </p:sp>
        <p:pic>
          <p:nvPicPr>
            <p:cNvPr id="3076" name="Picture 4" descr="বঙ্গবন্ধুর শততম জন্মদিন আজ">
              <a:extLst>
                <a:ext uri="{FF2B5EF4-FFF2-40B4-BE49-F238E27FC236}">
                  <a16:creationId xmlns:a16="http://schemas.microsoft.com/office/drawing/2014/main" id="{1092CA07-733F-46FA-B9A6-203F30C51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15" y="1499578"/>
              <a:ext cx="2318555" cy="2557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বঙ্গবন্ধুর কারাজীবন">
              <a:extLst>
                <a:ext uri="{FF2B5EF4-FFF2-40B4-BE49-F238E27FC236}">
                  <a16:creationId xmlns:a16="http://schemas.microsoft.com/office/drawing/2014/main" id="{7230D35E-2E6C-4207-8AC9-D5AE60943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201" y="2065697"/>
              <a:ext cx="2519924" cy="2344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0" name="Picture 8" descr="বঙ্গবন্ধুর মুক্তি চেয়েছিলেন ৪২ ...">
              <a:extLst>
                <a:ext uri="{FF2B5EF4-FFF2-40B4-BE49-F238E27FC236}">
                  <a16:creationId xmlns:a16="http://schemas.microsoft.com/office/drawing/2014/main" id="{7D6A47EF-05DB-4E44-A801-1D0A5B18B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256" y="3080399"/>
              <a:ext cx="2519924" cy="2307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557219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A7909C5-C799-4734-A7A1-79B198502B99}"/>
              </a:ext>
            </a:extLst>
          </p:cNvPr>
          <p:cNvGrpSpPr/>
          <p:nvPr/>
        </p:nvGrpSpPr>
        <p:grpSpPr>
          <a:xfrm>
            <a:off x="589804" y="741813"/>
            <a:ext cx="7964391" cy="5620708"/>
            <a:chOff x="587833" y="527324"/>
            <a:chExt cx="7964391" cy="5620708"/>
          </a:xfrm>
        </p:grpSpPr>
        <p:sp>
          <p:nvSpPr>
            <p:cNvPr id="3" name="Rectangle 2">
              <a:extLst>
                <a:ext uri="{FF2B5EF4-FFF2-40B4-BE49-F238E27FC236}">
                  <a16:creationId xmlns:a16="http://schemas.microsoft.com/office/drawing/2014/main" id="{4BCA89D1-E146-4598-9880-8783382C8937}"/>
                </a:ext>
              </a:extLst>
            </p:cNvPr>
            <p:cNvSpPr/>
            <p:nvPr/>
          </p:nvSpPr>
          <p:spPr>
            <a:xfrm>
              <a:off x="878146" y="5317035"/>
              <a:ext cx="611776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BD" sz="4800" dirty="0">
                  <a:latin typeface="NikoshBAN" panose="02000000000000000000" pitchFamily="2" charset="0"/>
                  <a:cs typeface="NikoshBAN" panose="02000000000000000000" pitchFamily="2" charset="0"/>
                </a:rPr>
                <a:t>১। অপারেশন সার্চলাইট কী? </a:t>
              </a:r>
              <a:endParaRPr lang="en-AU" sz="4800" dirty="0">
                <a:latin typeface="NikoshBAN" panose="02000000000000000000" pitchFamily="2" charset="0"/>
                <a:cs typeface="NikoshBAN" panose="02000000000000000000" pitchFamily="2" charset="0"/>
              </a:endParaRPr>
            </a:p>
          </p:txBody>
        </p:sp>
        <p:sp>
          <p:nvSpPr>
            <p:cNvPr id="5" name="Oval 4">
              <a:extLst>
                <a:ext uri="{FF2B5EF4-FFF2-40B4-BE49-F238E27FC236}">
                  <a16:creationId xmlns:a16="http://schemas.microsoft.com/office/drawing/2014/main" id="{747D25A9-7252-403B-A390-3B5823CBD14E}"/>
                </a:ext>
              </a:extLst>
            </p:cNvPr>
            <p:cNvSpPr/>
            <p:nvPr/>
          </p:nvSpPr>
          <p:spPr>
            <a:xfrm>
              <a:off x="587833" y="527324"/>
              <a:ext cx="4695368" cy="1208171"/>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bn-BD" sz="7200" b="1" dirty="0">
                  <a:solidFill>
                    <a:schemeClr val="tx1"/>
                  </a:solidFill>
                  <a:latin typeface="NikoshBAN" pitchFamily="2" charset="0"/>
                  <a:cs typeface="NikoshBAN" pitchFamily="2" charset="0"/>
                </a:rPr>
                <a:t>একক কাজ </a:t>
              </a:r>
              <a:endParaRPr lang="en-US" sz="7200" b="1" dirty="0">
                <a:solidFill>
                  <a:schemeClr val="tx1"/>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id="{EE984AF4-D224-423A-9239-A6C0E46F3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9543" y="527324"/>
              <a:ext cx="1842681" cy="2305998"/>
            </a:xfrm>
            <a:prstGeom prst="rect">
              <a:avLst/>
            </a:prstGeom>
          </p:spPr>
        </p:pic>
        <p:pic>
          <p:nvPicPr>
            <p:cNvPr id="13" name="Picture 4" descr="Image result for ২৫ শে মার্চের কালো রাত">
              <a:extLst>
                <a:ext uri="{FF2B5EF4-FFF2-40B4-BE49-F238E27FC236}">
                  <a16:creationId xmlns:a16="http://schemas.microsoft.com/office/drawing/2014/main" id="{39C290B9-9F97-4D00-AFB4-0BE93E4BB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146" y="2355379"/>
              <a:ext cx="4695368" cy="23417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313231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8FFE942-EEA7-4B0A-A8AC-FA48262F7CC7}"/>
              </a:ext>
            </a:extLst>
          </p:cNvPr>
          <p:cNvGrpSpPr/>
          <p:nvPr/>
        </p:nvGrpSpPr>
        <p:grpSpPr>
          <a:xfrm>
            <a:off x="618067" y="553262"/>
            <a:ext cx="7907866" cy="5587711"/>
            <a:chOff x="618067" y="553262"/>
            <a:chExt cx="7907866" cy="5587711"/>
          </a:xfrm>
        </p:grpSpPr>
        <p:sp>
          <p:nvSpPr>
            <p:cNvPr id="3" name="TextBox 2">
              <a:extLst>
                <a:ext uri="{FF2B5EF4-FFF2-40B4-BE49-F238E27FC236}">
                  <a16:creationId xmlns:a16="http://schemas.microsoft.com/office/drawing/2014/main" id="{BE1B47FC-74A9-4A2F-BEEF-11E76C37141E}"/>
                </a:ext>
              </a:extLst>
            </p:cNvPr>
            <p:cNvSpPr txBox="1"/>
            <p:nvPr/>
          </p:nvSpPr>
          <p:spPr>
            <a:xfrm>
              <a:off x="618067" y="4817534"/>
              <a:ext cx="790786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অপারেশন সার্চ লাইট এর পরিকল্পনা পরিচালনা</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কারীদের তালিকা লিখ</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000" dirty="0">
                <a:ln w="0"/>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80D76174-5866-424C-943B-6DF635255EEB}"/>
                </a:ext>
              </a:extLst>
            </p:cNvPr>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18067" y="1568008"/>
              <a:ext cx="3342021" cy="2283097"/>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hqdefault.jpg">
              <a:extLst>
                <a:ext uri="{FF2B5EF4-FFF2-40B4-BE49-F238E27FC236}">
                  <a16:creationId xmlns:a16="http://schemas.microsoft.com/office/drawing/2014/main" id="{2B0F0337-F599-4069-AEBD-32BEAE1AB014}"/>
                </a:ext>
              </a:extLst>
            </p:cNvPr>
            <p:cNvPicPr>
              <a:picLocks noChangeAspect="1"/>
            </p:cNvPicPr>
            <p:nvPr/>
          </p:nvPicPr>
          <p:blipFill>
            <a:blip r:embed="rId4" cstate="print"/>
            <a:stretch>
              <a:fillRect/>
            </a:stretch>
          </p:blipFill>
          <p:spPr>
            <a:xfrm>
              <a:off x="4391376" y="2427558"/>
              <a:ext cx="3567289" cy="2179903"/>
            </a:xfrm>
            <a:prstGeom prst="rect">
              <a:avLst/>
            </a:prstGeom>
            <a:ln w="889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3D9C797E-5144-4F32-A327-7804FEF7BCA6}"/>
                </a:ext>
              </a:extLst>
            </p:cNvPr>
            <p:cNvSpPr txBox="1"/>
            <p:nvPr/>
          </p:nvSpPr>
          <p:spPr>
            <a:xfrm>
              <a:off x="618067" y="579515"/>
              <a:ext cx="2525050" cy="83099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dirty="0">
                  <a:ln w="1905"/>
                  <a:effectLst>
                    <a:innerShdw blurRad="69850" dist="43180" dir="5400000">
                      <a:srgbClr val="000000">
                        <a:alpha val="65000"/>
                      </a:srgbClr>
                    </a:innerShdw>
                  </a:effectLst>
                  <a:latin typeface="NikoshBAN" pitchFamily="2" charset="0"/>
                  <a:cs typeface="NikoshBAN" pitchFamily="2" charset="0"/>
                </a:rPr>
                <a:t> </a:t>
              </a:r>
              <a:r>
                <a:rPr lang="bn-BD" sz="4800" b="1" dirty="0">
                  <a:ln w="1905"/>
                  <a:effectLst>
                    <a:innerShdw blurRad="69850" dist="43180" dir="5400000">
                      <a:srgbClr val="000000">
                        <a:alpha val="65000"/>
                      </a:srgbClr>
                    </a:innerShdw>
                  </a:effectLst>
                  <a:latin typeface="NikoshBAN" pitchFamily="2" charset="0"/>
                  <a:cs typeface="NikoshBAN" pitchFamily="2" charset="0"/>
                </a:rPr>
                <a:t>দলীয় কাজ </a:t>
              </a:r>
              <a:endParaRPr lang="en-US" sz="4800" b="1" dirty="0">
                <a:ln w="1905"/>
                <a:effectLst>
                  <a:innerShdw blurRad="69850" dist="43180" dir="5400000">
                    <a:srgbClr val="000000">
                      <a:alpha val="65000"/>
                    </a:srgbClr>
                  </a:innerShdw>
                </a:effectLst>
                <a:latin typeface="NikoshBAN" pitchFamily="2" charset="0"/>
                <a:cs typeface="NikoshBAN" pitchFamily="2" charset="0"/>
              </a:endParaRPr>
            </a:p>
          </p:txBody>
        </p:sp>
        <p:pic>
          <p:nvPicPr>
            <p:cNvPr id="10" name="Picture 9">
              <a:extLst>
                <a:ext uri="{FF2B5EF4-FFF2-40B4-BE49-F238E27FC236}">
                  <a16:creationId xmlns:a16="http://schemas.microsoft.com/office/drawing/2014/main" id="{5F8BCD7D-AB0D-488C-B113-90C3A9870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0908" y="553262"/>
              <a:ext cx="2105025" cy="16642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139998210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D8146F7-DD9B-4BAB-8389-026B52056C31}"/>
              </a:ext>
            </a:extLst>
          </p:cNvPr>
          <p:cNvGrpSpPr/>
          <p:nvPr/>
        </p:nvGrpSpPr>
        <p:grpSpPr>
          <a:xfrm>
            <a:off x="438487" y="496711"/>
            <a:ext cx="7902556" cy="5864578"/>
            <a:chOff x="438487" y="496711"/>
            <a:chExt cx="7902556" cy="5864578"/>
          </a:xfrm>
        </p:grpSpPr>
        <p:sp>
          <p:nvSpPr>
            <p:cNvPr id="2" name="TextBox 1">
              <a:extLst>
                <a:ext uri="{FF2B5EF4-FFF2-40B4-BE49-F238E27FC236}">
                  <a16:creationId xmlns:a16="http://schemas.microsoft.com/office/drawing/2014/main" id="{AFD2E48F-3BBB-479C-BF7E-4878CF08EE49}"/>
                </a:ext>
              </a:extLst>
            </p:cNvPr>
            <p:cNvSpPr txBox="1"/>
            <p:nvPr/>
          </p:nvSpPr>
          <p:spPr>
            <a:xfrm>
              <a:off x="1542786" y="496711"/>
              <a:ext cx="5264414" cy="132343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8000" dirty="0" err="1">
                  <a:solidFill>
                    <a:schemeClr val="tx1"/>
                  </a:solidFill>
                </a:rPr>
                <a:t>মূ</a:t>
              </a:r>
              <a:r>
                <a:rPr lang="en-US" sz="6600" dirty="0" err="1">
                  <a:solidFill>
                    <a:schemeClr val="tx1"/>
                  </a:solidFill>
                </a:rPr>
                <a:t>ল্যায়ন</a:t>
              </a:r>
              <a:endParaRPr lang="en-US" sz="6600" dirty="0">
                <a:solidFill>
                  <a:schemeClr val="tx1"/>
                </a:solidFill>
              </a:endParaRPr>
            </a:p>
          </p:txBody>
        </p:sp>
        <p:sp>
          <p:nvSpPr>
            <p:cNvPr id="4" name="TextBox 3">
              <a:extLst>
                <a:ext uri="{FF2B5EF4-FFF2-40B4-BE49-F238E27FC236}">
                  <a16:creationId xmlns:a16="http://schemas.microsoft.com/office/drawing/2014/main" id="{72D9352B-4AD5-4157-BC31-BBCF4B0A4D22}"/>
                </a:ext>
              </a:extLst>
            </p:cNvPr>
            <p:cNvSpPr txBox="1"/>
            <p:nvPr/>
          </p:nvSpPr>
          <p:spPr>
            <a:xfrm>
              <a:off x="802957" y="4360741"/>
              <a:ext cx="7538086" cy="20005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a:t>১।</a:t>
              </a:r>
              <a:r>
                <a:rPr lang="bn-IN" sz="2400" b="1" dirty="0"/>
                <a:t>অপারেশন সার্চ লাইটের মূল  উদ্দেশ্য কী  ছিল?</a:t>
              </a:r>
              <a:endParaRPr lang="en-US" sz="2400" b="1" dirty="0"/>
            </a:p>
            <a:p>
              <a:r>
                <a:rPr lang="en-US" sz="2400" b="1" dirty="0"/>
                <a:t>২</a:t>
              </a:r>
              <a:r>
                <a:rPr lang="en-US" sz="2000" b="1" dirty="0"/>
                <a:t>। ২৫ </a:t>
              </a:r>
              <a:r>
                <a:rPr lang="en-US" sz="2000" b="1" dirty="0" err="1"/>
                <a:t>শে</a:t>
              </a:r>
              <a:r>
                <a:rPr lang="en-US" sz="2000" b="1" dirty="0"/>
                <a:t> </a:t>
              </a:r>
              <a:r>
                <a:rPr lang="en-US" sz="2000" b="1" dirty="0" err="1"/>
                <a:t>মার্চের</a:t>
              </a:r>
              <a:r>
                <a:rPr lang="en-US" sz="2000" b="1" dirty="0"/>
                <a:t> </a:t>
              </a:r>
              <a:r>
                <a:rPr lang="en-US" sz="2000" b="1" dirty="0" err="1"/>
                <a:t>গণহত্যা</a:t>
              </a:r>
              <a:r>
                <a:rPr lang="en-US" sz="2000" b="1" dirty="0"/>
                <a:t> </a:t>
              </a:r>
              <a:r>
                <a:rPr lang="en-US" sz="2000" b="1" dirty="0" err="1"/>
                <a:t>সম্পর্কে</a:t>
              </a:r>
              <a:r>
                <a:rPr lang="en-US" sz="2000" b="1" dirty="0"/>
                <a:t> </a:t>
              </a:r>
              <a:r>
                <a:rPr lang="en-US" sz="2000" b="1" dirty="0" err="1"/>
                <a:t>তোমাদের</a:t>
              </a:r>
              <a:r>
                <a:rPr lang="en-US" sz="2000" b="1" dirty="0"/>
                <a:t> </a:t>
              </a:r>
              <a:r>
                <a:rPr lang="en-US" sz="2000" b="1" dirty="0" err="1"/>
                <a:t>অনুভূতি</a:t>
              </a:r>
              <a:r>
                <a:rPr lang="en-US" sz="2000" b="1" dirty="0"/>
                <a:t> </a:t>
              </a:r>
              <a:r>
                <a:rPr lang="en-US" sz="2000" b="1" dirty="0" err="1"/>
                <a:t>কি</a:t>
              </a:r>
              <a:r>
                <a:rPr lang="en-US" sz="2000" b="1" dirty="0"/>
                <a:t>? </a:t>
              </a:r>
            </a:p>
            <a:p>
              <a:r>
                <a:rPr lang="en-US" sz="2400" b="1" dirty="0"/>
                <a:t>৩।</a:t>
              </a:r>
              <a:r>
                <a:rPr lang="bn-IN" sz="2400" b="1" dirty="0"/>
                <a:t>পাকিস্তানী  সৈন্যরা  বঙ্গবন্ধুকে কত নম্বর বাসা থেকে গ্রেপ্তার করে।</a:t>
              </a:r>
            </a:p>
            <a:p>
              <a:r>
                <a:rPr lang="en-US" sz="2800" b="1" dirty="0"/>
                <a:t>৪।</a:t>
              </a:r>
              <a:r>
                <a:rPr lang="bn-BD" sz="2800" b="1" dirty="0">
                  <a:latin typeface="NikoshBAN" panose="02000000000000000000" pitchFamily="2" charset="0"/>
                  <a:cs typeface="NikoshBAN" panose="02000000000000000000" pitchFamily="2" charset="0"/>
                </a:rPr>
                <a:t>‘ অপারেশন সার্চলাইটের’ সার্বিক  তত্তবাধাব করেন কে?</a:t>
              </a:r>
              <a:endParaRPr lang="en-US" sz="2800" b="1" dirty="0"/>
            </a:p>
          </p:txBody>
        </p:sp>
        <p:pic>
          <p:nvPicPr>
            <p:cNvPr id="6" name="Picture 5" descr="hjyur.jpg">
              <a:extLst>
                <a:ext uri="{FF2B5EF4-FFF2-40B4-BE49-F238E27FC236}">
                  <a16:creationId xmlns:a16="http://schemas.microsoft.com/office/drawing/2014/main" id="{C13CF06B-DC9B-4268-9E88-15D34A81ACAE}"/>
                </a:ext>
              </a:extLst>
            </p:cNvPr>
            <p:cNvPicPr>
              <a:picLocks noChangeAspect="1"/>
            </p:cNvPicPr>
            <p:nvPr/>
          </p:nvPicPr>
          <p:blipFill>
            <a:blip r:embed="rId2">
              <a:duotone>
                <a:prstClr val="black"/>
                <a:schemeClr val="accent2">
                  <a:tint val="45000"/>
                  <a:satMod val="400000"/>
                </a:schemeClr>
              </a:duotone>
            </a:blip>
            <a:stretch>
              <a:fillRect/>
            </a:stretch>
          </p:blipFill>
          <p:spPr>
            <a:xfrm>
              <a:off x="438487" y="2075420"/>
              <a:ext cx="2773343" cy="1890789"/>
            </a:xfrm>
            <a:prstGeom prst="rect">
              <a:avLst/>
            </a:prstGeom>
            <a:solidFill>
              <a:srgbClr val="FFFFFF">
                <a:shade val="85000"/>
              </a:srgbClr>
            </a:solidFill>
            <a:ln w="190500" cap="sq">
              <a:noFill/>
              <a:miter lim="800000"/>
            </a:ln>
            <a:effectLst/>
            <a:scene3d>
              <a:camera prst="orthographicFront">
                <a:rot lat="0" lon="0" rev="0"/>
              </a:camera>
              <a:lightRig rig="contrasting" dir="t">
                <a:rot lat="0" lon="0" rev="7800000"/>
              </a:lightRig>
            </a:scene3d>
            <a:sp3d>
              <a:bevelT w="139700" h="139700"/>
            </a:sp3d>
          </p:spPr>
        </p:pic>
        <p:pic>
          <p:nvPicPr>
            <p:cNvPr id="8" name="Picture 7">
              <a:extLst>
                <a:ext uri="{FF2B5EF4-FFF2-40B4-BE49-F238E27FC236}">
                  <a16:creationId xmlns:a16="http://schemas.microsoft.com/office/drawing/2014/main" id="{720C86DE-4EDB-429A-BFD7-D8AD3A35D7A9}"/>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559430" y="2124439"/>
              <a:ext cx="3412869" cy="1792750"/>
            </a:xfrm>
            <a:prstGeom prst="rect">
              <a:avLst/>
            </a:prstGeom>
          </p:spPr>
        </p:pic>
      </p:grpSp>
    </p:spTree>
    <p:extLst>
      <p:ext uri="{BB962C8B-B14F-4D97-AF65-F5344CB8AC3E}">
        <p14:creationId xmlns:p14="http://schemas.microsoft.com/office/powerpoint/2010/main" val="18156494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78BB51-D067-482E-8EE8-E56320DED033}"/>
              </a:ext>
            </a:extLst>
          </p:cNvPr>
          <p:cNvGrpSpPr/>
          <p:nvPr/>
        </p:nvGrpSpPr>
        <p:grpSpPr>
          <a:xfrm>
            <a:off x="808966" y="574887"/>
            <a:ext cx="7329194" cy="5811090"/>
            <a:chOff x="808966" y="574887"/>
            <a:chExt cx="7329194" cy="5811090"/>
          </a:xfrm>
        </p:grpSpPr>
        <p:sp>
          <p:nvSpPr>
            <p:cNvPr id="2" name="TextBox 1">
              <a:extLst>
                <a:ext uri="{FF2B5EF4-FFF2-40B4-BE49-F238E27FC236}">
                  <a16:creationId xmlns:a16="http://schemas.microsoft.com/office/drawing/2014/main" id="{C8226F1F-6BEC-4A93-9D5B-B71E1C245B3E}"/>
                </a:ext>
              </a:extLst>
            </p:cNvPr>
            <p:cNvSpPr txBox="1"/>
            <p:nvPr/>
          </p:nvSpPr>
          <p:spPr>
            <a:xfrm>
              <a:off x="808966" y="5554980"/>
              <a:ext cx="732919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400" dirty="0"/>
                <a:t>“অপারেশন সার্চ লাইটের আওতায় নারকীয় হত্যাযজ্ঞ” এর উপর </a:t>
              </a:r>
              <a:r>
                <a:rPr lang="en-US" sz="2400" dirty="0"/>
                <a:t>১৫</a:t>
              </a:r>
              <a:r>
                <a:rPr lang="bn-IN" sz="2400" dirty="0"/>
                <a:t>টি বাক্য লিখে আনবে।</a:t>
              </a:r>
              <a:endParaRPr lang="en-US" sz="2400" dirty="0"/>
            </a:p>
          </p:txBody>
        </p:sp>
        <p:sp>
          <p:nvSpPr>
            <p:cNvPr id="4" name="Rounded Rectangle 1">
              <a:extLst>
                <a:ext uri="{FF2B5EF4-FFF2-40B4-BE49-F238E27FC236}">
                  <a16:creationId xmlns:a16="http://schemas.microsoft.com/office/drawing/2014/main" id="{2A254839-635C-46FC-9E1E-CCDAC4FB2061}"/>
                </a:ext>
              </a:extLst>
            </p:cNvPr>
            <p:cNvSpPr/>
            <p:nvPr/>
          </p:nvSpPr>
          <p:spPr>
            <a:xfrm>
              <a:off x="1151286" y="574887"/>
              <a:ext cx="5734594" cy="969778"/>
            </a:xfrm>
            <a:prstGeom prst="roundRect">
              <a:avLst>
                <a:gd name="adj" fmla="val 33975"/>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8000" b="1" dirty="0">
                  <a:solidFill>
                    <a:schemeClr val="tx1"/>
                  </a:solidFill>
                  <a:latin typeface="NikoshBAN" pitchFamily="2" charset="0"/>
                  <a:cs typeface="NikoshBAN" pitchFamily="2" charset="0"/>
                </a:rPr>
                <a:t>বাড়ীর কাজ</a:t>
              </a:r>
              <a:endParaRPr lang="en-US" sz="8000" b="1" dirty="0">
                <a:solidFill>
                  <a:schemeClr val="tx1"/>
                </a:solidFill>
                <a:latin typeface="NikoshBAN" pitchFamily="2" charset="0"/>
                <a:cs typeface="NikoshBAN" pitchFamily="2" charset="0"/>
              </a:endParaRPr>
            </a:p>
          </p:txBody>
        </p:sp>
        <p:pic>
          <p:nvPicPr>
            <p:cNvPr id="1026" name="Picture 2" descr="প্রিয় | ইন্টারনেট লাইফ">
              <a:extLst>
                <a:ext uri="{FF2B5EF4-FFF2-40B4-BE49-F238E27FC236}">
                  <a16:creationId xmlns:a16="http://schemas.microsoft.com/office/drawing/2014/main" id="{2E30E54C-5378-42BA-8C3F-9ECB8AB46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 y="1943100"/>
              <a:ext cx="6617969" cy="3314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37336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C77CF74-9A64-4BB1-A901-FFAD1F4E906B}"/>
              </a:ext>
            </a:extLst>
          </p:cNvPr>
          <p:cNvGrpSpPr/>
          <p:nvPr/>
        </p:nvGrpSpPr>
        <p:grpSpPr>
          <a:xfrm>
            <a:off x="152779" y="368421"/>
            <a:ext cx="8680083" cy="6353849"/>
            <a:chOff x="152779" y="368421"/>
            <a:chExt cx="8680083" cy="6353849"/>
          </a:xfrm>
        </p:grpSpPr>
        <p:sp>
          <p:nvSpPr>
            <p:cNvPr id="3" name="Rectangle 2">
              <a:extLst>
                <a:ext uri="{FF2B5EF4-FFF2-40B4-BE49-F238E27FC236}">
                  <a16:creationId xmlns:a16="http://schemas.microsoft.com/office/drawing/2014/main" id="{891ECB52-D5C8-4EA7-9E68-25E70A050715}"/>
                </a:ext>
              </a:extLst>
            </p:cNvPr>
            <p:cNvSpPr/>
            <p:nvPr/>
          </p:nvSpPr>
          <p:spPr>
            <a:xfrm>
              <a:off x="878149" y="694600"/>
              <a:ext cx="4804520" cy="1015663"/>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000" b="1" dirty="0">
                  <a:ln w="11430"/>
                  <a:effectLst>
                    <a:outerShdw blurRad="50800" dist="39000" dir="5460000" algn="tl">
                      <a:srgbClr val="000000">
                        <a:alpha val="38000"/>
                      </a:srgbClr>
                    </a:outerShdw>
                  </a:effectLst>
                  <a:latin typeface="NikoshBAN" pitchFamily="2" charset="0"/>
                  <a:cs typeface="NikoshBAN" pitchFamily="2" charset="0"/>
                </a:rPr>
                <a:t>সবাই ভালো থেকো </a:t>
              </a:r>
              <a:endParaRPr lang="en-US" sz="60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Rectangle 4">
              <a:extLst>
                <a:ext uri="{FF2B5EF4-FFF2-40B4-BE49-F238E27FC236}">
                  <a16:creationId xmlns:a16="http://schemas.microsoft.com/office/drawing/2014/main" id="{351ACDB8-4631-4D33-A172-AAAFE9614F03}"/>
                </a:ext>
              </a:extLst>
            </p:cNvPr>
            <p:cNvSpPr txBox="1">
              <a:spLocks noChangeArrowheads="1"/>
            </p:cNvSpPr>
            <p:nvPr/>
          </p:nvSpPr>
          <p:spPr>
            <a:xfrm>
              <a:off x="1011600" y="5195784"/>
              <a:ext cx="7025217" cy="1015663"/>
            </a:xfrm>
            <a:prstGeom prst="rect">
              <a:avLst/>
            </a:prstGeom>
          </p:spPr>
          <p:style>
            <a:lnRef idx="1">
              <a:schemeClr val="accent4"/>
            </a:lnRef>
            <a:fillRef idx="2">
              <a:schemeClr val="accent4"/>
            </a:fillRef>
            <a:effectRef idx="1">
              <a:schemeClr val="accent4"/>
            </a:effectRef>
            <a:fontRef idx="minor">
              <a:schemeClr val="dk1"/>
            </a:fontRef>
          </p:style>
          <p:txBody>
            <a:bodyPr>
              <a:noAutofit/>
              <a:scene3d>
                <a:camera prst="orthographicFront"/>
                <a:lightRig rig="harsh" dir="t"/>
              </a:scene3d>
              <a:sp3d extrusionH="57150" prstMaterial="matte">
                <a:bevelT w="63500" h="12700" prst="angle"/>
                <a:contourClr>
                  <a:schemeClr val="bg1">
                    <a:lumMod val="6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err="1">
                  <a:ln/>
                  <a:latin typeface="NikoshBAN" pitchFamily="2" charset="0"/>
                  <a:cs typeface="NikoshBAN" pitchFamily="2" charset="0"/>
                </a:rPr>
                <a:t>আমরা</a:t>
              </a:r>
              <a:r>
                <a:rPr lang="en-US" sz="3600" b="1" dirty="0">
                  <a:ln/>
                  <a:latin typeface="NikoshBAN" pitchFamily="2" charset="0"/>
                  <a:cs typeface="NikoshBAN" pitchFamily="2" charset="0"/>
                </a:rPr>
                <a:t> </a:t>
              </a:r>
              <a:r>
                <a:rPr lang="en-US" sz="3600" b="1" dirty="0" err="1">
                  <a:ln/>
                  <a:latin typeface="NikoshBAN" pitchFamily="2" charset="0"/>
                  <a:cs typeface="NikoshBAN" pitchFamily="2" charset="0"/>
                </a:rPr>
                <a:t>আমাদের</a:t>
              </a:r>
              <a:r>
                <a:rPr lang="en-US" sz="3600" b="1" dirty="0">
                  <a:ln/>
                  <a:latin typeface="NikoshBAN" pitchFamily="2" charset="0"/>
                  <a:cs typeface="NikoshBAN" pitchFamily="2" charset="0"/>
                </a:rPr>
                <a:t> </a:t>
              </a:r>
              <a:r>
                <a:rPr lang="bn-BD" sz="3600" b="1" dirty="0">
                  <a:ln/>
                  <a:latin typeface="NikoshBAN" pitchFamily="2" charset="0"/>
                  <a:cs typeface="NikoshBAN" pitchFamily="2" charset="0"/>
                </a:rPr>
                <a:t>দেশকে ভালবা</a:t>
              </a:r>
              <a:r>
                <a:rPr lang="en-US" sz="3600" b="1" dirty="0" err="1">
                  <a:ln/>
                  <a:latin typeface="NikoshBAN" pitchFamily="2" charset="0"/>
                  <a:cs typeface="NikoshBAN" pitchFamily="2" charset="0"/>
                </a:rPr>
                <a:t>সি</a:t>
              </a:r>
              <a:r>
                <a:rPr lang="en-US" sz="3600" b="1" dirty="0">
                  <a:ln/>
                  <a:latin typeface="NikoshBAN" pitchFamily="2" charset="0"/>
                  <a:cs typeface="NikoshBAN" pitchFamily="2" charset="0"/>
                </a:rPr>
                <a:t> </a:t>
              </a:r>
              <a:r>
                <a:rPr lang="bn-BD" sz="3600" b="1" dirty="0">
                  <a:ln/>
                  <a:latin typeface="NikoshBAN" pitchFamily="2" charset="0"/>
                  <a:cs typeface="NikoshBAN" pitchFamily="2" charset="0"/>
                </a:rPr>
                <a:t> মাতৃভাষাকে শ্রদ্ধা ক</a:t>
              </a:r>
              <a:r>
                <a:rPr lang="en-US" sz="3600" b="1" dirty="0" err="1">
                  <a:ln/>
                  <a:latin typeface="NikoshBAN" pitchFamily="2" charset="0"/>
                  <a:cs typeface="NikoshBAN" pitchFamily="2" charset="0"/>
                </a:rPr>
                <a:t>রি</a:t>
              </a:r>
              <a:r>
                <a:rPr lang="en-US" sz="3600" b="1" dirty="0">
                  <a:ln/>
                  <a:latin typeface="NikoshBAN" pitchFamily="2" charset="0"/>
                  <a:cs typeface="NikoshBAN" pitchFamily="2" charset="0"/>
                </a:rPr>
                <a:t>।</a:t>
              </a:r>
              <a:r>
                <a:rPr lang="bn-BD" sz="3600" b="1" dirty="0">
                  <a:ln/>
                  <a:latin typeface="NikoshBAN" pitchFamily="2" charset="0"/>
                  <a:cs typeface="NikoshBAN" pitchFamily="2" charset="0"/>
                </a:rPr>
                <a:t> </a:t>
              </a:r>
              <a:endParaRPr lang="en-US" sz="3600" b="1" dirty="0">
                <a:ln/>
              </a:endParaRPr>
            </a:p>
          </p:txBody>
        </p:sp>
        <p:pic>
          <p:nvPicPr>
            <p:cNvPr id="8" name="Picture 7">
              <a:extLst>
                <a:ext uri="{FF2B5EF4-FFF2-40B4-BE49-F238E27FC236}">
                  <a16:creationId xmlns:a16="http://schemas.microsoft.com/office/drawing/2014/main" id="{A38FCC0E-3F32-40F0-A8E5-C5548EE2B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370" y="1794508"/>
              <a:ext cx="4663357" cy="34374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F111C788-518C-4AAD-99C6-F9E821F3E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002" y="368421"/>
              <a:ext cx="672860" cy="922643"/>
            </a:xfrm>
            <a:prstGeom prst="ellipse">
              <a:avLst/>
            </a:prstGeom>
            <a:ln>
              <a:noFill/>
            </a:ln>
            <a:effectLst>
              <a:softEdge rad="112500"/>
            </a:effectLst>
          </p:spPr>
        </p:pic>
        <p:pic>
          <p:nvPicPr>
            <p:cNvPr id="13" name="Picture 12">
              <a:extLst>
                <a:ext uri="{FF2B5EF4-FFF2-40B4-BE49-F238E27FC236}">
                  <a16:creationId xmlns:a16="http://schemas.microsoft.com/office/drawing/2014/main" id="{0E51A066-37F5-4A5E-A86D-9304AEADC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79" y="1794508"/>
              <a:ext cx="4118280" cy="3171825"/>
            </a:xfrm>
            <a:prstGeom prst="rect">
              <a:avLst/>
            </a:prstGeom>
          </p:spPr>
        </p:pic>
        <p:pic>
          <p:nvPicPr>
            <p:cNvPr id="16" name="Picture 15">
              <a:extLst>
                <a:ext uri="{FF2B5EF4-FFF2-40B4-BE49-F238E27FC236}">
                  <a16:creationId xmlns:a16="http://schemas.microsoft.com/office/drawing/2014/main" id="{F6B183E9-911E-4F4A-9A7D-4628C3CDB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535" y="5561412"/>
              <a:ext cx="634327" cy="1093392"/>
            </a:xfrm>
            <a:prstGeom prst="ellipse">
              <a:avLst/>
            </a:prstGeom>
            <a:ln>
              <a:noFill/>
            </a:ln>
            <a:effectLst>
              <a:softEdge rad="112500"/>
            </a:effectLst>
          </p:spPr>
        </p:pic>
        <p:pic>
          <p:nvPicPr>
            <p:cNvPr id="17" name="Picture 16">
              <a:extLst>
                <a:ext uri="{FF2B5EF4-FFF2-40B4-BE49-F238E27FC236}">
                  <a16:creationId xmlns:a16="http://schemas.microsoft.com/office/drawing/2014/main" id="{A90EB488-F38C-411F-9957-B266C5CB0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5331">
              <a:off x="345948" y="5799627"/>
              <a:ext cx="742526" cy="922643"/>
            </a:xfrm>
            <a:prstGeom prst="ellipse">
              <a:avLst/>
            </a:prstGeom>
            <a:ln>
              <a:noFill/>
            </a:ln>
            <a:effectLst>
              <a:softEdge rad="112500"/>
            </a:effectLst>
          </p:spPr>
        </p:pic>
        <p:pic>
          <p:nvPicPr>
            <p:cNvPr id="18" name="Picture 17">
              <a:extLst>
                <a:ext uri="{FF2B5EF4-FFF2-40B4-BE49-F238E27FC236}">
                  <a16:creationId xmlns:a16="http://schemas.microsoft.com/office/drawing/2014/main" id="{B7BA2A1B-4B8B-4E76-8A5C-4A20458AF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1053" flipH="1">
              <a:off x="378118" y="407614"/>
              <a:ext cx="695260" cy="911731"/>
            </a:xfrm>
            <a:prstGeom prst="ellipse">
              <a:avLst/>
            </a:prstGeom>
            <a:ln>
              <a:noFill/>
            </a:ln>
            <a:effectLst>
              <a:softEdge rad="112500"/>
            </a:effectLst>
          </p:spPr>
        </p:pic>
      </p:grpSp>
    </p:spTree>
    <p:extLst>
      <p:ext uri="{BB962C8B-B14F-4D97-AF65-F5344CB8AC3E}">
        <p14:creationId xmlns:p14="http://schemas.microsoft.com/office/powerpoint/2010/main" val="99909663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6FC610A-26F9-4ACB-ADF5-4718360894C5}"/>
              </a:ext>
            </a:extLst>
          </p:cNvPr>
          <p:cNvGrpSpPr/>
          <p:nvPr/>
        </p:nvGrpSpPr>
        <p:grpSpPr>
          <a:xfrm>
            <a:off x="0" y="-1"/>
            <a:ext cx="9144000" cy="6858000"/>
            <a:chOff x="0" y="-1"/>
            <a:chExt cx="9144000" cy="6858000"/>
          </a:xfrm>
        </p:grpSpPr>
        <p:sp>
          <p:nvSpPr>
            <p:cNvPr id="3" name="Frame 2">
              <a:extLst>
                <a:ext uri="{FF2B5EF4-FFF2-40B4-BE49-F238E27FC236}">
                  <a16:creationId xmlns:a16="http://schemas.microsoft.com/office/drawing/2014/main" id="{F233A3D8-0CF9-4D4A-9A94-A4FEEC0135D2}"/>
                </a:ext>
              </a:extLst>
            </p:cNvPr>
            <p:cNvSpPr/>
            <p:nvPr/>
          </p:nvSpPr>
          <p:spPr>
            <a:xfrm>
              <a:off x="0" y="-1"/>
              <a:ext cx="9144000" cy="6858000"/>
            </a:xfrm>
            <a:prstGeom prst="frame">
              <a:avLst>
                <a:gd name="adj1" fmla="val 3322"/>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D0D2F7-412F-4E66-9470-E2B3B360BF48}"/>
                </a:ext>
              </a:extLst>
            </p:cNvPr>
            <p:cNvSpPr/>
            <p:nvPr/>
          </p:nvSpPr>
          <p:spPr>
            <a:xfrm>
              <a:off x="249381" y="240475"/>
              <a:ext cx="8645237" cy="6377049"/>
            </a:xfrm>
            <a:prstGeom prst="frame">
              <a:avLst>
                <a:gd name="adj1" fmla="val 3189"/>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grpSp>
      <p:grpSp>
        <p:nvGrpSpPr>
          <p:cNvPr id="5" name="Group 4">
            <a:extLst>
              <a:ext uri="{FF2B5EF4-FFF2-40B4-BE49-F238E27FC236}">
                <a16:creationId xmlns:a16="http://schemas.microsoft.com/office/drawing/2014/main" id="{68AF78A5-7A0A-4E7E-BC24-E77996BE1DD7}"/>
              </a:ext>
            </a:extLst>
          </p:cNvPr>
          <p:cNvGrpSpPr/>
          <p:nvPr/>
        </p:nvGrpSpPr>
        <p:grpSpPr>
          <a:xfrm>
            <a:off x="664549" y="331706"/>
            <a:ext cx="8150566" cy="5926941"/>
            <a:chOff x="664549" y="331706"/>
            <a:chExt cx="8150566" cy="5926941"/>
          </a:xfrm>
        </p:grpSpPr>
        <p:sp>
          <p:nvSpPr>
            <p:cNvPr id="6" name="TextBox 5">
              <a:extLst>
                <a:ext uri="{FF2B5EF4-FFF2-40B4-BE49-F238E27FC236}">
                  <a16:creationId xmlns:a16="http://schemas.microsoft.com/office/drawing/2014/main" id="{F6212D70-4056-4C18-B944-B07CBA05F2C2}"/>
                </a:ext>
              </a:extLst>
            </p:cNvPr>
            <p:cNvSpPr txBox="1"/>
            <p:nvPr/>
          </p:nvSpPr>
          <p:spPr>
            <a:xfrm>
              <a:off x="2322454" y="331706"/>
              <a:ext cx="4531138" cy="1651000"/>
            </a:xfrm>
            <a:prstGeom prst="rect">
              <a:avLst/>
            </a:prstGeom>
            <a:noFill/>
          </p:spPr>
          <p:style>
            <a:lnRef idx="0">
              <a:schemeClr val="accent5"/>
            </a:lnRef>
            <a:fillRef idx="3">
              <a:schemeClr val="accent5"/>
            </a:fillRef>
            <a:effectRef idx="3">
              <a:schemeClr val="accent5"/>
            </a:effectRef>
            <a:fontRef idx="minor">
              <a:schemeClr val="lt1"/>
            </a:fontRef>
          </p:style>
          <p:txBody>
            <a:bodyPr wrap="square">
              <a:prstTxWarp prst="textChevron">
                <a:avLst/>
              </a:prstTxWarp>
              <a:spAutoFit/>
            </a:bodyPr>
            <a:lstStyle/>
            <a:p>
              <a:pPr algn="ctr" defTabSz="685800">
                <a:defRPr/>
              </a:pPr>
              <a:r>
                <a:rPr lang="bn-BD" sz="6000" dirty="0">
                  <a:solidFill>
                    <a:srgbClr val="FFFF00"/>
                  </a:solidFill>
                  <a:latin typeface="NikoshBAN" pitchFamily="2" charset="0"/>
                  <a:cs typeface="NikoshBAN" pitchFamily="2" charset="0"/>
                </a:rPr>
                <a:t>উপস্থাপনায়</a:t>
              </a:r>
              <a:endParaRPr lang="en-US" sz="6000" dirty="0">
                <a:solidFill>
                  <a:srgbClr val="FFFF00"/>
                </a:solidFill>
                <a:latin typeface="NikoshBAN" pitchFamily="2" charset="0"/>
                <a:cs typeface="NikoshBAN" pitchFamily="2" charset="0"/>
              </a:endParaRPr>
            </a:p>
          </p:txBody>
        </p:sp>
        <p:sp>
          <p:nvSpPr>
            <p:cNvPr id="7" name="TextBox 6">
              <a:extLst>
                <a:ext uri="{FF2B5EF4-FFF2-40B4-BE49-F238E27FC236}">
                  <a16:creationId xmlns:a16="http://schemas.microsoft.com/office/drawing/2014/main" id="{0185FA67-77BF-40F0-B413-9CF2C592EEC4}"/>
                </a:ext>
              </a:extLst>
            </p:cNvPr>
            <p:cNvSpPr txBox="1"/>
            <p:nvPr/>
          </p:nvSpPr>
          <p:spPr>
            <a:xfrm>
              <a:off x="5612592" y="3208833"/>
              <a:ext cx="3202523" cy="2169825"/>
            </a:xfrm>
            <a:prstGeom prst="rect">
              <a:avLst/>
            </a:prstGeom>
            <a:solidFill>
              <a:srgbClr val="00B0F0"/>
            </a:solidFill>
          </p:spPr>
          <p:txBody>
            <a:bodyPr wrap="square">
              <a:spAutoFit/>
              <a:scene3d>
                <a:camera prst="orthographicFront"/>
                <a:lightRig rig="soft" dir="t">
                  <a:rot lat="0" lon="0" rev="15600000"/>
                </a:lightRig>
              </a:scene3d>
              <a:sp3d extrusionH="57150" prstMaterial="softEdge">
                <a:bevelT w="25400" h="38100"/>
              </a:sp3d>
            </a:bodyPr>
            <a:lstStyle/>
            <a:p>
              <a:pPr defTabSz="342900">
                <a:defRPr/>
              </a:pPr>
              <a:r>
                <a:rPr lang="bn-IN" sz="2700" b="1" dirty="0">
                  <a:ln/>
                  <a:latin typeface="Corbel" panose="020B0503020204020204"/>
                  <a:cs typeface="Vrinda" panose="020B0502040204020203" pitchFamily="34" charset="0"/>
                </a:rPr>
                <a:t>রেহানা পারভীন।</a:t>
              </a:r>
            </a:p>
            <a:p>
              <a:pPr defTabSz="342900">
                <a:defRPr/>
              </a:pPr>
              <a:r>
                <a:rPr lang="bn-IN" sz="2700" b="1" dirty="0">
                  <a:ln/>
                  <a:latin typeface="Corbel" panose="020B0503020204020204"/>
                  <a:cs typeface="Vrinda" panose="020B0502040204020203" pitchFamily="34" charset="0"/>
                </a:rPr>
                <a:t>সহকারী শিক্ষক।</a:t>
              </a:r>
            </a:p>
            <a:p>
              <a:pPr defTabSz="342900">
                <a:defRPr/>
              </a:pPr>
              <a:r>
                <a:rPr lang="bn-IN" sz="2700" b="1" dirty="0">
                  <a:ln/>
                  <a:latin typeface="Corbel" panose="020B0503020204020204"/>
                  <a:cs typeface="Vrinda" panose="020B0502040204020203" pitchFamily="34" charset="0"/>
                </a:rPr>
                <a:t>জামতলা দাখিল মাদ্রাসা</a:t>
              </a:r>
              <a:r>
                <a:rPr lang="en-US" sz="2700" b="1" dirty="0">
                  <a:ln/>
                  <a:latin typeface="Corbel" panose="020B0503020204020204"/>
                </a:rPr>
                <a:t>। </a:t>
              </a:r>
              <a:endParaRPr lang="bn-IN" sz="2700" b="1" dirty="0">
                <a:ln/>
                <a:latin typeface="Corbel" panose="020B0503020204020204"/>
                <a:cs typeface="Vrinda" panose="020B0502040204020203" pitchFamily="34" charset="0"/>
              </a:endParaRPr>
            </a:p>
            <a:p>
              <a:pPr defTabSz="342900">
                <a:defRPr/>
              </a:pPr>
              <a:r>
                <a:rPr lang="bn-IN" sz="2700" b="1" dirty="0">
                  <a:ln/>
                  <a:latin typeface="Corbel" panose="020B0503020204020204"/>
                  <a:cs typeface="Vrinda" panose="020B0502040204020203" pitchFamily="34" charset="0"/>
                </a:rPr>
                <a:t>গোয়ালন্দ,রাজবাড়ী। </a:t>
              </a:r>
              <a:endParaRPr lang="en-US" sz="2700" b="1" dirty="0">
                <a:ln/>
                <a:latin typeface="Corbel" panose="020B0503020204020204"/>
              </a:endParaRPr>
            </a:p>
          </p:txBody>
        </p:sp>
        <p:pic>
          <p:nvPicPr>
            <p:cNvPr id="8" name="Picture 7">
              <a:extLst>
                <a:ext uri="{FF2B5EF4-FFF2-40B4-BE49-F238E27FC236}">
                  <a16:creationId xmlns:a16="http://schemas.microsoft.com/office/drawing/2014/main" id="{276F997D-E9B0-451E-89EC-CC3716E0A049}"/>
                </a:ext>
              </a:extLst>
            </p:cNvPr>
            <p:cNvPicPr>
              <a:picLocks noChangeAspect="1"/>
            </p:cNvPicPr>
            <p:nvPr/>
          </p:nvPicPr>
          <p:blipFill rotWithShape="1">
            <a:blip r:embed="rId2">
              <a:extLst>
                <a:ext uri="{28A0092B-C50C-407E-A947-70E740481C1C}">
                  <a14:useLocalDpi xmlns:a14="http://schemas.microsoft.com/office/drawing/2010/main" val="0"/>
                </a:ext>
              </a:extLst>
            </a:blip>
            <a:srcRect l="6709" t="20253" r="5949"/>
            <a:stretch/>
          </p:blipFill>
          <p:spPr>
            <a:xfrm>
              <a:off x="664549" y="2073937"/>
              <a:ext cx="2391168" cy="4184710"/>
            </a:xfrm>
            <a:prstGeom prst="snip2DiagRect">
              <a:avLst/>
            </a:prstGeom>
            <a:solidFill>
              <a:srgbClr val="FFFFFF">
                <a:shade val="85000"/>
              </a:srgbClr>
            </a:solidFill>
            <a:ln w="88900" cap="sq">
              <a:solidFill>
                <a:srgbClr val="0070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5BDA583B-0BB5-4E6E-A2B3-E3B27B9BE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4802" y="2928444"/>
              <a:ext cx="1933575" cy="2371725"/>
            </a:xfrm>
            <a:prstGeom prst="rect">
              <a:avLst/>
            </a:prstGeom>
            <a:ln w="76200">
              <a:solidFill>
                <a:srgbClr val="0070C0"/>
              </a:solidFill>
            </a:ln>
          </p:spPr>
        </p:pic>
      </p:grpSp>
    </p:spTree>
    <p:extLst>
      <p:ext uri="{BB962C8B-B14F-4D97-AF65-F5344CB8AC3E}">
        <p14:creationId xmlns:p14="http://schemas.microsoft.com/office/powerpoint/2010/main" val="122466846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9A8501-1FB4-46DF-9111-10E3487E19F8}"/>
              </a:ext>
            </a:extLst>
          </p:cNvPr>
          <p:cNvGrpSpPr/>
          <p:nvPr/>
        </p:nvGrpSpPr>
        <p:grpSpPr>
          <a:xfrm>
            <a:off x="960886" y="879287"/>
            <a:ext cx="7222227" cy="5099425"/>
            <a:chOff x="960886" y="879287"/>
            <a:chExt cx="7222227" cy="5099425"/>
          </a:xfrm>
        </p:grpSpPr>
        <p:sp>
          <p:nvSpPr>
            <p:cNvPr id="3" name="Content Placeholder 12">
              <a:extLst>
                <a:ext uri="{FF2B5EF4-FFF2-40B4-BE49-F238E27FC236}">
                  <a16:creationId xmlns:a16="http://schemas.microsoft.com/office/drawing/2014/main" id="{364D732B-83F9-4DDC-ABAB-C97107E2F97C}"/>
                </a:ext>
              </a:extLst>
            </p:cNvPr>
            <p:cNvSpPr txBox="1">
              <a:spLocks/>
            </p:cNvSpPr>
            <p:nvPr/>
          </p:nvSpPr>
          <p:spPr>
            <a:xfrm>
              <a:off x="3115332" y="1840255"/>
              <a:ext cx="3169534" cy="3978103"/>
            </a:xfrm>
            <a:prstGeom prst="rect">
              <a:avLst/>
            </a:prstGeom>
            <a:ln w="66675">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2800" b="0" i="0" u="sng" strike="noStrike" kern="1200" cap="none" spc="0" normalizeH="0" baseline="0" noProof="0" dirty="0">
                  <a:ln>
                    <a:noFill/>
                  </a:ln>
                  <a:solidFill>
                    <a:srgbClr val="005200"/>
                  </a:solidFill>
                  <a:effectLst>
                    <a:outerShdw blurRad="38100" dist="38100" dir="2700000" algn="tl">
                      <a:srgbClr val="000000">
                        <a:alpha val="43137"/>
                      </a:srgbClr>
                    </a:outerShdw>
                  </a:effectLst>
                  <a:uLnTx/>
                  <a:uFillTx/>
                  <a:latin typeface="SolaimanLipi" pitchFamily="65" charset="0"/>
                  <a:cs typeface="SolaimanLipi" pitchFamily="65" charset="0"/>
                </a:rPr>
                <a:t>পাঠ পরিচিতি</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2800" b="1" i="0" u="none" strike="noStrike" kern="1200" cap="none" spc="0" normalizeH="0" baseline="0" noProof="0" dirty="0">
                  <a:ln/>
                  <a:solidFill>
                    <a:srgbClr val="4F032E"/>
                  </a:solidFill>
                  <a:effectLst/>
                  <a:uLnTx/>
                  <a:uFillTx/>
                  <a:latin typeface="SolaimanLipi" pitchFamily="65" charset="0"/>
                  <a:cs typeface="SolaimanLipi" pitchFamily="65" charset="0"/>
                </a:rPr>
                <a:t>শ্রেণী</a:t>
              </a:r>
              <a:r>
                <a:rPr lang="bn-BD" sz="2800" b="1" dirty="0">
                  <a:ln/>
                  <a:solidFill>
                    <a:srgbClr val="4F032E"/>
                  </a:solidFill>
                  <a:latin typeface="SolaimanLipi" pitchFamily="65" charset="0"/>
                  <a:cs typeface="SolaimanLipi" pitchFamily="65" charset="0"/>
                </a:rPr>
                <a:t>ঃ অষ্টম</a:t>
              </a:r>
              <a:endParaRPr kumimoji="0" lang="bn-BD" sz="2800" b="1" i="0" u="none" strike="noStrike" kern="1200" cap="none" spc="0" normalizeH="0" baseline="0" noProof="0" dirty="0">
                <a:ln/>
                <a:solidFill>
                  <a:srgbClr val="4F032E"/>
                </a:solidFill>
                <a:effectLst/>
                <a:uLnTx/>
                <a:uFillTx/>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BD" sz="2400" b="1" i="0" u="none" strike="noStrike" kern="1200" cap="none" spc="0" normalizeH="0" baseline="0" noProof="0" dirty="0">
                <a:ln/>
                <a:solidFill>
                  <a:srgbClr val="4F032E"/>
                </a:solidFill>
                <a:effectLst/>
                <a:uLnTx/>
                <a:uFillTx/>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bn-BD" sz="2400" b="1" dirty="0">
                <a:ln/>
                <a:solidFill>
                  <a:srgbClr val="4F032E"/>
                </a:solidFill>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BD" sz="2400" b="1" i="0" u="none" strike="noStrike" kern="1200" cap="none" spc="0" normalizeH="0" baseline="0" noProof="0" dirty="0">
                <a:ln/>
                <a:solidFill>
                  <a:srgbClr val="4F032E"/>
                </a:solidFill>
                <a:effectLst/>
                <a:uLnTx/>
                <a:uFillTx/>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bn-BD" sz="2400" b="1" dirty="0">
                <a:ln/>
                <a:solidFill>
                  <a:srgbClr val="4F032E"/>
                </a:solidFill>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BD" sz="2400" b="1" i="0" u="none" strike="noStrike" kern="1200" cap="none" spc="0" normalizeH="0" baseline="0" noProof="0" dirty="0">
                <a:ln/>
                <a:solidFill>
                  <a:srgbClr val="4F032E"/>
                </a:solidFill>
                <a:effectLst/>
                <a:uLnTx/>
                <a:uFillTx/>
                <a:latin typeface="SolaimanLipi" pitchFamily="65" charset="0"/>
                <a:cs typeface="SolaimanLipi" pitchFamily="65"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2400" b="1" i="0" u="none" strike="noStrike" kern="1200" cap="none" spc="0" normalizeH="0" baseline="0" noProof="0" dirty="0">
                  <a:ln/>
                  <a:solidFill>
                    <a:srgbClr val="4F032E"/>
                  </a:solidFill>
                  <a:effectLst/>
                  <a:uLnTx/>
                  <a:uFillTx/>
                  <a:latin typeface="SolaimanLipi" pitchFamily="65" charset="0"/>
                  <a:cs typeface="SolaimanLipi" pitchFamily="65" charset="0"/>
                </a:rPr>
                <a:t>বিষয়ঃ </a:t>
              </a:r>
              <a:r>
                <a:rPr lang="bn-BD" b="1" dirty="0">
                  <a:ln/>
                  <a:solidFill>
                    <a:srgbClr val="4F032E"/>
                  </a:solidFill>
                  <a:latin typeface="SolaimanLipi" pitchFamily="65" charset="0"/>
                  <a:cs typeface="SolaimanLipi" pitchFamily="65" charset="0"/>
                </a:rPr>
                <a:t>বাংলাদেশ ও বিশ্বপরিচিতি</a:t>
              </a:r>
              <a:endParaRPr kumimoji="0" lang="bn-BD" b="1" i="0" u="none" strike="noStrike" kern="1200" cap="none" spc="0" normalizeH="0" baseline="0" noProof="0" dirty="0">
                <a:ln/>
                <a:solidFill>
                  <a:srgbClr val="4F032E"/>
                </a:solidFill>
                <a:effectLst/>
                <a:uLnTx/>
                <a:uFillTx/>
                <a:latin typeface="SolaimanLipi" pitchFamily="65" charset="0"/>
                <a:cs typeface="SolaimanLipi" pitchFamily="65"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u="sng" dirty="0">
                <a:ln/>
                <a:solidFill>
                  <a:srgbClr val="4F032E"/>
                </a:solidFill>
                <a:latin typeface="SolaimanLipi" pitchFamily="65" charset="0"/>
                <a:cs typeface="SolaimanLipi" pitchFamily="65"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u="sng" dirty="0">
                <a:ln/>
                <a:solidFill>
                  <a:srgbClr val="4F032E"/>
                </a:solidFill>
                <a:latin typeface="SolaimanLipi" pitchFamily="65" charset="0"/>
                <a:cs typeface="SolaimanLipi" pitchFamily="65"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100" b="1" u="sng" dirty="0">
                <a:ln/>
                <a:solidFill>
                  <a:srgbClr val="4F032E"/>
                </a:solidFill>
                <a:latin typeface="SolaimanLipi" pitchFamily="65" charset="0"/>
                <a:cs typeface="SolaimanLipi" pitchFamily="65" charset="0"/>
              </a:endParaRPr>
            </a:p>
          </p:txBody>
        </p:sp>
        <p:sp>
          <p:nvSpPr>
            <p:cNvPr id="5" name="TextBox 4">
              <a:extLst>
                <a:ext uri="{FF2B5EF4-FFF2-40B4-BE49-F238E27FC236}">
                  <a16:creationId xmlns:a16="http://schemas.microsoft.com/office/drawing/2014/main" id="{BDC0B0F4-AF99-41E0-A12B-AA8FF4A3FF62}"/>
                </a:ext>
              </a:extLst>
            </p:cNvPr>
            <p:cNvSpPr txBox="1"/>
            <p:nvPr/>
          </p:nvSpPr>
          <p:spPr>
            <a:xfrm>
              <a:off x="960886" y="879287"/>
              <a:ext cx="7222227" cy="5099425"/>
            </a:xfrm>
            <a:prstGeom prst="rect">
              <a:avLst/>
            </a:prstGeom>
            <a:noFill/>
          </p:spPr>
          <p:txBody>
            <a:bodyPr wrap="square" rtlCol="0">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err="1">
                  <a:ln/>
                  <a:solidFill>
                    <a:srgbClr val="FF0000"/>
                  </a:solidFill>
                  <a:latin typeface="NikoshBAN" panose="02000000000000000000" pitchFamily="2" charset="0"/>
                  <a:cs typeface="NikoshBAN" panose="02000000000000000000" pitchFamily="2" charset="0"/>
                </a:rPr>
                <a:t>চলে</a:t>
              </a:r>
              <a:r>
                <a:rPr lang="en-US" sz="6000" b="1" dirty="0">
                  <a:ln/>
                  <a:solidFill>
                    <a:srgbClr val="FF0000"/>
                  </a:solidFill>
                  <a:latin typeface="NikoshBAN" panose="02000000000000000000" pitchFamily="2" charset="0"/>
                  <a:cs typeface="NikoshBAN" panose="02000000000000000000" pitchFamily="2" charset="0"/>
                </a:rPr>
                <a:t> </a:t>
              </a:r>
              <a:r>
                <a:rPr lang="en-US" sz="6000" b="1" dirty="0" err="1">
                  <a:ln/>
                  <a:solidFill>
                    <a:srgbClr val="FF0000"/>
                  </a:solidFill>
                  <a:latin typeface="NikoshBAN" panose="02000000000000000000" pitchFamily="2" charset="0"/>
                  <a:cs typeface="NikoshBAN" panose="02000000000000000000" pitchFamily="2" charset="0"/>
                </a:rPr>
                <a:t>এসো</a:t>
              </a:r>
              <a:r>
                <a:rPr lang="en-US" sz="6000" b="1" dirty="0">
                  <a:ln/>
                  <a:solidFill>
                    <a:srgbClr val="FF0000"/>
                  </a:solidFill>
                  <a:latin typeface="NikoshBAN" panose="02000000000000000000" pitchFamily="2" charset="0"/>
                  <a:cs typeface="NikoshBAN" panose="02000000000000000000" pitchFamily="2" charset="0"/>
                </a:rPr>
                <a:t> ৮ম </a:t>
              </a:r>
              <a:r>
                <a:rPr lang="en-US" sz="6000" b="1" dirty="0" err="1">
                  <a:ln/>
                  <a:solidFill>
                    <a:srgbClr val="FF0000"/>
                  </a:solidFill>
                  <a:latin typeface="NikoshBAN" panose="02000000000000000000" pitchFamily="2" charset="0"/>
                  <a:cs typeface="NikoshBAN" panose="02000000000000000000" pitchFamily="2" charset="0"/>
                </a:rPr>
                <a:t>শ্রেণির</a:t>
              </a:r>
              <a:r>
                <a:rPr lang="en-US" sz="6000" b="1" dirty="0">
                  <a:ln/>
                  <a:solidFill>
                    <a:srgbClr val="FF0000"/>
                  </a:solidFill>
                  <a:latin typeface="NikoshBAN" panose="02000000000000000000" pitchFamily="2" charset="0"/>
                  <a:cs typeface="NikoshBAN" panose="02000000000000000000" pitchFamily="2" charset="0"/>
                </a:rPr>
                <a:t> </a:t>
              </a:r>
              <a:r>
                <a:rPr lang="en-US" sz="6000" b="1" dirty="0" err="1">
                  <a:ln/>
                  <a:solidFill>
                    <a:srgbClr val="FF0000"/>
                  </a:solidFill>
                  <a:latin typeface="NikoshBAN" panose="02000000000000000000" pitchFamily="2" charset="0"/>
                  <a:cs typeface="NikoshBAN" panose="02000000000000000000" pitchFamily="2" charset="0"/>
                </a:rPr>
                <a:t>শিক্ষার্থীরা</a:t>
              </a:r>
              <a:r>
                <a:rPr lang="en-US" sz="6000" b="1" dirty="0">
                  <a:ln/>
                  <a:solidFill>
                    <a:srgbClr val="FF0000"/>
                  </a:solidFill>
                  <a:latin typeface="NikoshBAN" panose="02000000000000000000" pitchFamily="2" charset="0"/>
                  <a:cs typeface="NikoshBAN" panose="02000000000000000000" pitchFamily="2" charset="0"/>
                </a:rPr>
                <a:t> </a:t>
              </a:r>
              <a:r>
                <a:rPr lang="en-US" sz="6000" b="1" dirty="0" err="1">
                  <a:ln/>
                  <a:solidFill>
                    <a:srgbClr val="FF0000"/>
                  </a:solidFill>
                  <a:latin typeface="NikoshBAN" panose="02000000000000000000" pitchFamily="2" charset="0"/>
                  <a:cs typeface="NikoshBAN" panose="02000000000000000000" pitchFamily="2" charset="0"/>
                </a:rPr>
                <a:t>আমার</a:t>
              </a:r>
              <a:r>
                <a:rPr lang="en-US" sz="6000" b="1" dirty="0">
                  <a:ln/>
                  <a:solidFill>
                    <a:srgbClr val="FF0000"/>
                  </a:solidFill>
                  <a:latin typeface="NikoshBAN" panose="02000000000000000000" pitchFamily="2" charset="0"/>
                  <a:cs typeface="NikoshBAN" panose="02000000000000000000" pitchFamily="2" charset="0"/>
                </a:rPr>
                <a:t> </a:t>
              </a:r>
              <a:r>
                <a:rPr lang="en-US" sz="6000" b="1" dirty="0" err="1">
                  <a:ln/>
                  <a:solidFill>
                    <a:srgbClr val="FF0000"/>
                  </a:solidFill>
                  <a:latin typeface="NikoshBAN" panose="02000000000000000000" pitchFamily="2" charset="0"/>
                  <a:cs typeface="NikoshBAN" panose="02000000000000000000" pitchFamily="2" charset="0"/>
                </a:rPr>
                <a:t>ক্লাসে</a:t>
              </a:r>
              <a:endParaRPr lang="en-US" sz="6000" b="1" dirty="0">
                <a:ln/>
                <a:solidFill>
                  <a:srgbClr val="FF0000"/>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7A13146-F186-4CB1-9EE6-BA374D30BB1E}"/>
                </a:ext>
              </a:extLst>
            </p:cNvPr>
            <p:cNvPicPr>
              <a:picLocks noChangeAspect="1"/>
            </p:cNvPicPr>
            <p:nvPr/>
          </p:nvPicPr>
          <p:blipFill>
            <a:blip r:embed="rId2"/>
            <a:stretch>
              <a:fillRect/>
            </a:stretch>
          </p:blipFill>
          <p:spPr>
            <a:xfrm>
              <a:off x="3530349" y="2801339"/>
              <a:ext cx="2469094" cy="2171700"/>
            </a:xfrm>
            <a:prstGeom prst="rect">
              <a:avLst/>
            </a:prstGeom>
            <a:ln>
              <a:noFill/>
            </a:ln>
            <a:effectLst>
              <a:softEdge rad="112500"/>
            </a:effectLst>
            <a:scene3d>
              <a:camera prst="orthographicFront"/>
              <a:lightRig rig="threePt" dir="t"/>
            </a:scene3d>
            <a:sp3d>
              <a:bevelT prst="angle"/>
            </a:sp3d>
          </p:spPr>
        </p:pic>
      </p:grpSp>
    </p:spTree>
    <p:extLst>
      <p:ext uri="{BB962C8B-B14F-4D97-AF65-F5344CB8AC3E}">
        <p14:creationId xmlns:p14="http://schemas.microsoft.com/office/powerpoint/2010/main" val="138314219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E13EF-25E7-4409-B9DC-3116050BB63E}"/>
              </a:ext>
            </a:extLst>
          </p:cNvPr>
          <p:cNvPicPr>
            <a:picLocks noChangeAspect="1"/>
          </p:cNvPicPr>
          <p:nvPr/>
        </p:nvPicPr>
        <p:blipFill>
          <a:blip r:embed="rId2"/>
          <a:stretch>
            <a:fillRect/>
          </a:stretch>
        </p:blipFill>
        <p:spPr>
          <a:xfrm>
            <a:off x="2390910" y="483661"/>
            <a:ext cx="5486876" cy="1549866"/>
          </a:xfrm>
          <a:prstGeom prst="rect">
            <a:avLst/>
          </a:prstGeom>
          <a:noFill/>
          <a:ln>
            <a:noFill/>
          </a:ln>
        </p:spPr>
        <p:style>
          <a:lnRef idx="1">
            <a:schemeClr val="accent2"/>
          </a:lnRef>
          <a:fillRef idx="3">
            <a:schemeClr val="accent2"/>
          </a:fillRef>
          <a:effectRef idx="2">
            <a:schemeClr val="accent2"/>
          </a:effectRef>
          <a:fontRef idx="minor">
            <a:schemeClr val="lt1"/>
          </a:fontRef>
        </p:style>
      </p:pic>
      <p:pic>
        <p:nvPicPr>
          <p:cNvPr id="5" name="Picture 4">
            <a:extLst>
              <a:ext uri="{FF2B5EF4-FFF2-40B4-BE49-F238E27FC236}">
                <a16:creationId xmlns:a16="http://schemas.microsoft.com/office/drawing/2014/main" id="{3D0895A6-71A5-4D72-AD98-D160EF52444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314666" y="2047435"/>
            <a:ext cx="5863589" cy="4146775"/>
          </a:xfrm>
          <a:prstGeom prst="rect">
            <a:avLst/>
          </a:prstGeom>
        </p:spPr>
      </p:pic>
      <p:pic>
        <p:nvPicPr>
          <p:cNvPr id="7" name="Picture 6">
            <a:extLst>
              <a:ext uri="{FF2B5EF4-FFF2-40B4-BE49-F238E27FC236}">
                <a16:creationId xmlns:a16="http://schemas.microsoft.com/office/drawing/2014/main" id="{27AE0091-F97B-4D19-BCDC-2C6C4FA4C285}"/>
              </a:ext>
            </a:extLst>
          </p:cNvPr>
          <p:cNvPicPr>
            <a:picLocks noChangeAspect="1"/>
          </p:cNvPicPr>
          <p:nvPr/>
        </p:nvPicPr>
        <p:blipFill>
          <a:blip r:embed="rId5">
            <a:duotone>
              <a:prstClr val="black"/>
              <a:schemeClr val="accent2">
                <a:tint val="45000"/>
                <a:satMod val="400000"/>
              </a:schemeClr>
            </a:duotone>
          </a:blip>
          <a:stretch>
            <a:fillRect/>
          </a:stretch>
        </p:blipFill>
        <p:spPr>
          <a:xfrm>
            <a:off x="1344834" y="2047434"/>
            <a:ext cx="5863589" cy="4146775"/>
          </a:xfrm>
          <a:prstGeom prst="rect">
            <a:avLst/>
          </a:prstGeom>
        </p:spPr>
      </p:pic>
      <p:pic>
        <p:nvPicPr>
          <p:cNvPr id="14" name="Picture 6" descr="Image result for ২৫ শে মার্চের কালো রাত">
            <a:extLst>
              <a:ext uri="{FF2B5EF4-FFF2-40B4-BE49-F238E27FC236}">
                <a16:creationId xmlns:a16="http://schemas.microsoft.com/office/drawing/2014/main" id="{3F459400-635F-4058-98FB-3B258FE933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1134" y="2033527"/>
            <a:ext cx="5863589" cy="41426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২৫ শে মার্চের কালো রাত">
            <a:extLst>
              <a:ext uri="{FF2B5EF4-FFF2-40B4-BE49-F238E27FC236}">
                <a16:creationId xmlns:a16="http://schemas.microsoft.com/office/drawing/2014/main" id="{425919DA-94A2-409C-895D-246A23FBB0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2788" y="2090001"/>
            <a:ext cx="5863589" cy="41181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3D90C38-434B-418D-9673-7695BB505B7B}"/>
              </a:ext>
            </a:extLst>
          </p:cNvPr>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381961" y="2090001"/>
            <a:ext cx="5863589" cy="4150917"/>
          </a:xfrm>
          <a:prstGeom prst="rect">
            <a:avLst/>
          </a:prstGeom>
        </p:spPr>
      </p:pic>
    </p:spTree>
    <p:extLst>
      <p:ext uri="{BB962C8B-B14F-4D97-AF65-F5344CB8AC3E}">
        <p14:creationId xmlns:p14="http://schemas.microsoft.com/office/powerpoint/2010/main" val="4103709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0F0EBA-9A70-4600-8D8D-D70DA010D464}"/>
              </a:ext>
            </a:extLst>
          </p:cNvPr>
          <p:cNvGrpSpPr/>
          <p:nvPr/>
        </p:nvGrpSpPr>
        <p:grpSpPr>
          <a:xfrm>
            <a:off x="546213" y="596950"/>
            <a:ext cx="8083437" cy="5466494"/>
            <a:chOff x="546213" y="596950"/>
            <a:chExt cx="8083437" cy="5466494"/>
          </a:xfrm>
        </p:grpSpPr>
        <p:sp>
          <p:nvSpPr>
            <p:cNvPr id="15" name="Rounded Rectangle 7">
              <a:extLst>
                <a:ext uri="{FF2B5EF4-FFF2-40B4-BE49-F238E27FC236}">
                  <a16:creationId xmlns:a16="http://schemas.microsoft.com/office/drawing/2014/main" id="{BB35548B-9831-46DC-834A-CF1250BB66C5}"/>
                </a:ext>
              </a:extLst>
            </p:cNvPr>
            <p:cNvSpPr/>
            <p:nvPr/>
          </p:nvSpPr>
          <p:spPr>
            <a:xfrm>
              <a:off x="546213" y="596950"/>
              <a:ext cx="5056910" cy="775855"/>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4800" b="1" i="1" u="none" strike="noStrike" kern="0" cap="none" spc="0" normalizeH="0" baseline="0" noProof="0" dirty="0">
                  <a:ln>
                    <a:noFill/>
                  </a:ln>
                  <a:solidFill>
                    <a:schemeClr val="tx1"/>
                  </a:solidFill>
                  <a:effectLst/>
                  <a:uLnTx/>
                  <a:uFillTx/>
                  <a:latin typeface="NikushBan"/>
                  <a:ea typeface="+mn-ea"/>
                </a:rPr>
                <a:t>আজকের পাঠ</a:t>
              </a:r>
              <a:endParaRPr kumimoji="0" lang="en-US" sz="4800" b="1" i="1" u="none" strike="noStrike" kern="0" cap="none" spc="0" normalizeH="0" baseline="0" noProof="0" dirty="0">
                <a:ln>
                  <a:noFill/>
                </a:ln>
                <a:solidFill>
                  <a:schemeClr val="tx1"/>
                </a:solidFill>
                <a:effectLst/>
                <a:uLnTx/>
                <a:uFillTx/>
                <a:latin typeface="NikushBan"/>
                <a:ea typeface="+mn-ea"/>
              </a:endParaRPr>
            </a:p>
          </p:txBody>
        </p:sp>
        <p:sp>
          <p:nvSpPr>
            <p:cNvPr id="17" name="Rectangle 16">
              <a:extLst>
                <a:ext uri="{FF2B5EF4-FFF2-40B4-BE49-F238E27FC236}">
                  <a16:creationId xmlns:a16="http://schemas.microsoft.com/office/drawing/2014/main" id="{AC752DC8-5DA9-42AF-9E70-94CBBA5809D0}"/>
                </a:ext>
              </a:extLst>
            </p:cNvPr>
            <p:cNvSpPr/>
            <p:nvPr/>
          </p:nvSpPr>
          <p:spPr>
            <a:xfrm>
              <a:off x="1245870" y="2162236"/>
              <a:ext cx="738378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4400" b="1" i="1" dirty="0"/>
                <a:t>২৫শে মার্চের নারকীয় হত্যাযজ্ঞ</a:t>
              </a:r>
              <a:endParaRPr lang="en-US" sz="3200" dirty="0"/>
            </a:p>
          </p:txBody>
        </p:sp>
        <p:pic>
          <p:nvPicPr>
            <p:cNvPr id="19" name="Picture 18">
              <a:extLst>
                <a:ext uri="{FF2B5EF4-FFF2-40B4-BE49-F238E27FC236}">
                  <a16:creationId xmlns:a16="http://schemas.microsoft.com/office/drawing/2014/main" id="{495EB615-4B00-4357-A261-2652F6831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82" y="3485756"/>
              <a:ext cx="3580017" cy="2577688"/>
            </a:xfrm>
            <a:prstGeom prst="rect">
              <a:avLst/>
            </a:prstGeom>
          </p:spPr>
        </p:pic>
        <p:pic>
          <p:nvPicPr>
            <p:cNvPr id="21" name="Picture 20">
              <a:extLst>
                <a:ext uri="{FF2B5EF4-FFF2-40B4-BE49-F238E27FC236}">
                  <a16:creationId xmlns:a16="http://schemas.microsoft.com/office/drawing/2014/main" id="{3572857A-2AE6-4BC0-A74F-556095B65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3485756"/>
              <a:ext cx="3683235" cy="2577688"/>
            </a:xfrm>
            <a:prstGeom prst="rect">
              <a:avLst/>
            </a:prstGeom>
          </p:spPr>
        </p:pic>
      </p:grpSp>
    </p:spTree>
    <p:extLst>
      <p:ext uri="{BB962C8B-B14F-4D97-AF65-F5344CB8AC3E}">
        <p14:creationId xmlns:p14="http://schemas.microsoft.com/office/powerpoint/2010/main" val="98643716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5913D5-F815-4101-9E36-86A92DC87CAA}"/>
              </a:ext>
            </a:extLst>
          </p:cNvPr>
          <p:cNvGrpSpPr/>
          <p:nvPr/>
        </p:nvGrpSpPr>
        <p:grpSpPr>
          <a:xfrm>
            <a:off x="646148" y="691484"/>
            <a:ext cx="7667318" cy="5581132"/>
            <a:chOff x="646148" y="691484"/>
            <a:chExt cx="7667318" cy="5581132"/>
          </a:xfrm>
        </p:grpSpPr>
        <p:sp>
          <p:nvSpPr>
            <p:cNvPr id="5" name="Oval 4">
              <a:extLst>
                <a:ext uri="{FF2B5EF4-FFF2-40B4-BE49-F238E27FC236}">
                  <a16:creationId xmlns:a16="http://schemas.microsoft.com/office/drawing/2014/main" id="{8B239604-4A90-4FF8-B692-89D6B568356F}"/>
                </a:ext>
              </a:extLst>
            </p:cNvPr>
            <p:cNvSpPr/>
            <p:nvPr/>
          </p:nvSpPr>
          <p:spPr>
            <a:xfrm>
              <a:off x="2330356" y="691484"/>
              <a:ext cx="4298902" cy="13655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bn-BD" sz="7200" b="1" dirty="0">
                  <a:solidFill>
                    <a:srgbClr val="FF0000"/>
                  </a:solidFill>
                  <a:latin typeface="NikoshBAN" pitchFamily="2" charset="0"/>
                  <a:cs typeface="NikoshBAN" pitchFamily="2" charset="0"/>
                </a:rPr>
                <a:t>শি</a:t>
              </a:r>
              <a:r>
                <a:rPr lang="bn-BD" sz="7200" b="1" dirty="0">
                  <a:solidFill>
                    <a:srgbClr val="00B050"/>
                  </a:solidFill>
                  <a:latin typeface="NikoshBAN" pitchFamily="2" charset="0"/>
                  <a:cs typeface="NikoshBAN" pitchFamily="2" charset="0"/>
                </a:rPr>
                <a:t>খ</a:t>
              </a:r>
              <a:r>
                <a:rPr lang="bn-BD" sz="7200" b="1" dirty="0">
                  <a:solidFill>
                    <a:srgbClr val="FF0000"/>
                  </a:solidFill>
                  <a:latin typeface="NikoshBAN" pitchFamily="2" charset="0"/>
                  <a:cs typeface="NikoshBAN" pitchFamily="2" charset="0"/>
                </a:rPr>
                <a:t>ন </a:t>
              </a:r>
              <a:r>
                <a:rPr lang="bn-BD" sz="7200" b="1" dirty="0">
                  <a:solidFill>
                    <a:srgbClr val="00B050"/>
                  </a:solidFill>
                  <a:latin typeface="NikoshBAN" pitchFamily="2" charset="0"/>
                  <a:cs typeface="NikoshBAN" pitchFamily="2" charset="0"/>
                </a:rPr>
                <a:t>ফ</a:t>
              </a:r>
              <a:r>
                <a:rPr lang="bn-BD" sz="7200" b="1" dirty="0">
                  <a:solidFill>
                    <a:srgbClr val="FF0000"/>
                  </a:solidFill>
                  <a:latin typeface="NikoshBAN" pitchFamily="2" charset="0"/>
                  <a:cs typeface="NikoshBAN" pitchFamily="2" charset="0"/>
                </a:rPr>
                <a:t>ল</a:t>
              </a:r>
              <a:r>
                <a:rPr lang="bn-BD" sz="7200" b="1" dirty="0">
                  <a:solidFill>
                    <a:schemeClr val="tx1"/>
                  </a:solidFill>
                  <a:latin typeface="NikoshBAN" pitchFamily="2" charset="0"/>
                  <a:cs typeface="NikoshBAN" pitchFamily="2" charset="0"/>
                </a:rPr>
                <a:t> </a:t>
              </a:r>
              <a:endParaRPr lang="en-US" sz="7200" b="1" dirty="0">
                <a:solidFill>
                  <a:schemeClr val="tx1"/>
                </a:solidFill>
                <a:latin typeface="NikoshBAN" pitchFamily="2" charset="0"/>
                <a:cs typeface="NikoshBAN" pitchFamily="2" charset="0"/>
              </a:endParaRPr>
            </a:p>
          </p:txBody>
        </p:sp>
        <p:sp>
          <p:nvSpPr>
            <p:cNvPr id="6" name="TextBox 5">
              <a:extLst>
                <a:ext uri="{FF2B5EF4-FFF2-40B4-BE49-F238E27FC236}">
                  <a16:creationId xmlns:a16="http://schemas.microsoft.com/office/drawing/2014/main" id="{43996916-245B-4D48-865A-1B584B005A2E}"/>
                </a:ext>
              </a:extLst>
            </p:cNvPr>
            <p:cNvSpPr txBox="1"/>
            <p:nvPr/>
          </p:nvSpPr>
          <p:spPr>
            <a:xfrm>
              <a:off x="646148" y="2448492"/>
              <a:ext cx="7667318" cy="38241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b="1" dirty="0">
                  <a:effectLst>
                    <a:outerShdw blurRad="38100" dist="38100" dir="2700000" algn="tl">
                      <a:srgbClr val="C0C0C0"/>
                    </a:outerShdw>
                  </a:effectLst>
                  <a:latin typeface="NikoshBAN" pitchFamily="2" charset="0"/>
                  <a:cs typeface="NikoshBAN" pitchFamily="2" charset="0"/>
                </a:rPr>
                <a:t> </a:t>
              </a:r>
              <a:r>
                <a:rPr lang="bn-BD" sz="3600" b="1" dirty="0">
                  <a:effectLst>
                    <a:outerShdw blurRad="38100" dist="38100" dir="2700000" algn="tl">
                      <a:srgbClr val="C0C0C0"/>
                    </a:outerShdw>
                  </a:effectLst>
                  <a:latin typeface="NikoshBAN" pitchFamily="2" charset="0"/>
                  <a:cs typeface="NikoshBAN" pitchFamily="2" charset="0"/>
                </a:rPr>
                <a:t>এই পাঠ শেষে শিক্ষার্থীরা ......</a:t>
              </a:r>
              <a:endParaRPr lang="en-US" sz="3200" dirty="0">
                <a:effectLst>
                  <a:outerShdw blurRad="38100" dist="38100" dir="2700000" algn="tl">
                    <a:srgbClr val="C0C0C0"/>
                  </a:outerShdw>
                </a:effectLst>
                <a:latin typeface="NikoshBAN" pitchFamily="2" charset="0"/>
                <a:cs typeface="NikoshBAN" pitchFamily="2" charset="0"/>
              </a:endParaRPr>
            </a:p>
            <a:p>
              <a:pPr>
                <a:lnSpc>
                  <a:spcPct val="150000"/>
                </a:lnSpc>
              </a:pPr>
              <a:r>
                <a:rPr lang="bn-BD" sz="2800" dirty="0">
                  <a:effectLst>
                    <a:outerShdw blurRad="38100" dist="38100" dir="2700000" algn="tl">
                      <a:srgbClr val="C0C0C0"/>
                    </a:outerShdw>
                  </a:effectLst>
                  <a:latin typeface="NikoshBAN" pitchFamily="2" charset="0"/>
                  <a:cs typeface="NikoshBAN" pitchFamily="2" charset="0"/>
                </a:rPr>
                <a:t>১। </a:t>
              </a:r>
              <a:r>
                <a:rPr lang="en-US" sz="2800" dirty="0">
                  <a:effectLst>
                    <a:outerShdw blurRad="38100" dist="38100" dir="2700000" algn="tl">
                      <a:srgbClr val="C0C0C0"/>
                    </a:outerShdw>
                  </a:effectLst>
                  <a:latin typeface="NikoshBAN" pitchFamily="2" charset="0"/>
                  <a:cs typeface="NikoshBAN" pitchFamily="2" charset="0"/>
                </a:rPr>
                <a:t>২৫শে </a:t>
              </a:r>
              <a:r>
                <a:rPr lang="en-US" sz="2800" dirty="0" err="1">
                  <a:effectLst>
                    <a:outerShdw blurRad="38100" dist="38100" dir="2700000" algn="tl">
                      <a:srgbClr val="C0C0C0"/>
                    </a:outerShdw>
                  </a:effectLst>
                  <a:latin typeface="NikoshBAN" pitchFamily="2" charset="0"/>
                  <a:cs typeface="NikoshBAN" pitchFamily="2" charset="0"/>
                </a:rPr>
                <a:t>মার্চের</a:t>
              </a:r>
              <a:r>
                <a:rPr lang="en-US" sz="2800" dirty="0">
                  <a:effectLst>
                    <a:outerShdw blurRad="38100" dist="38100" dir="2700000" algn="tl">
                      <a:srgbClr val="C0C0C0"/>
                    </a:outerShdw>
                  </a:effectLst>
                  <a:latin typeface="NikoshBAN" pitchFamily="2" charset="0"/>
                  <a:cs typeface="NikoshBAN" pitchFamily="2" charset="0"/>
                </a:rPr>
                <a:t> </a:t>
              </a:r>
              <a:r>
                <a:rPr lang="en-US" sz="2800" dirty="0" err="1">
                  <a:effectLst>
                    <a:outerShdw blurRad="38100" dist="38100" dir="2700000" algn="tl">
                      <a:srgbClr val="C0C0C0"/>
                    </a:outerShdw>
                  </a:effectLst>
                  <a:latin typeface="NikoshBAN" pitchFamily="2" charset="0"/>
                  <a:cs typeface="NikoshBAN" pitchFamily="2" charset="0"/>
                </a:rPr>
                <a:t>নারকীয়</a:t>
              </a:r>
              <a:r>
                <a:rPr lang="en-US" sz="2800" dirty="0">
                  <a:effectLst>
                    <a:outerShdw blurRad="38100" dist="38100" dir="2700000" algn="tl">
                      <a:srgbClr val="C0C0C0"/>
                    </a:outerShdw>
                  </a:effectLst>
                  <a:latin typeface="NikoshBAN" pitchFamily="2" charset="0"/>
                  <a:cs typeface="NikoshBAN" pitchFamily="2" charset="0"/>
                </a:rPr>
                <a:t> </a:t>
              </a:r>
              <a:r>
                <a:rPr lang="en-US" sz="2800" dirty="0" err="1">
                  <a:effectLst>
                    <a:outerShdw blurRad="38100" dist="38100" dir="2700000" algn="tl">
                      <a:srgbClr val="C0C0C0"/>
                    </a:outerShdw>
                  </a:effectLst>
                  <a:latin typeface="NikoshBAN" pitchFamily="2" charset="0"/>
                  <a:cs typeface="NikoshBAN" pitchFamily="2" charset="0"/>
                </a:rPr>
                <a:t>হত্যাযজ্ঞের</a:t>
              </a:r>
              <a:r>
                <a:rPr lang="en-US" sz="2800" dirty="0">
                  <a:effectLst>
                    <a:outerShdw blurRad="38100" dist="38100" dir="2700000" algn="tl">
                      <a:srgbClr val="C0C0C0"/>
                    </a:outerShdw>
                  </a:effectLst>
                  <a:latin typeface="NikoshBAN" pitchFamily="2" charset="0"/>
                  <a:cs typeface="NikoshBAN" pitchFamily="2" charset="0"/>
                </a:rPr>
                <a:t> </a:t>
              </a:r>
              <a:r>
                <a:rPr lang="en-US" sz="2800" dirty="0" err="1">
                  <a:effectLst>
                    <a:outerShdw blurRad="38100" dist="38100" dir="2700000" algn="tl">
                      <a:srgbClr val="C0C0C0"/>
                    </a:outerShdw>
                  </a:effectLst>
                  <a:latin typeface="NikoshBAN" pitchFamily="2" charset="0"/>
                  <a:cs typeface="NikoshBAN" pitchFamily="2" charset="0"/>
                </a:rPr>
                <a:t>সম্পর্কে</a:t>
              </a:r>
              <a:r>
                <a:rPr lang="en-US" sz="2800" dirty="0">
                  <a:effectLst>
                    <a:outerShdw blurRad="38100" dist="38100" dir="2700000" algn="tl">
                      <a:srgbClr val="C0C0C0"/>
                    </a:outerShdw>
                  </a:effectLst>
                  <a:latin typeface="NikoshBAN" pitchFamily="2" charset="0"/>
                  <a:cs typeface="NikoshBAN" pitchFamily="2" charset="0"/>
                </a:rPr>
                <a:t> </a:t>
              </a:r>
              <a:r>
                <a:rPr lang="en-US" sz="2800" dirty="0" err="1">
                  <a:effectLst>
                    <a:outerShdw blurRad="38100" dist="38100" dir="2700000" algn="tl">
                      <a:srgbClr val="C0C0C0"/>
                    </a:outerShdw>
                  </a:effectLst>
                  <a:latin typeface="NikoshBAN" pitchFamily="2" charset="0"/>
                  <a:cs typeface="NikoshBAN" pitchFamily="2" charset="0"/>
                </a:rPr>
                <a:t>বলতে</a:t>
              </a:r>
              <a:r>
                <a:rPr lang="en-US" sz="2800" dirty="0">
                  <a:effectLst>
                    <a:outerShdw blurRad="38100" dist="38100" dir="2700000" algn="tl">
                      <a:srgbClr val="C0C0C0"/>
                    </a:outerShdw>
                  </a:effectLst>
                  <a:latin typeface="NikoshBAN" pitchFamily="2" charset="0"/>
                  <a:cs typeface="NikoshBAN" pitchFamily="2" charset="0"/>
                </a:rPr>
                <a:t> </a:t>
              </a:r>
              <a:r>
                <a:rPr lang="bn-BD" sz="2800" dirty="0">
                  <a:effectLst>
                    <a:outerShdw blurRad="38100" dist="38100" dir="2700000" algn="tl">
                      <a:srgbClr val="C0C0C0"/>
                    </a:outerShdw>
                  </a:effectLst>
                  <a:latin typeface="NikoshBAN" pitchFamily="2" charset="0"/>
                  <a:cs typeface="NikoshBAN" pitchFamily="2" charset="0"/>
                </a:rPr>
                <a:t>পারবে</a:t>
              </a:r>
              <a:r>
                <a:rPr lang="en-US" sz="2800" dirty="0">
                  <a:effectLst>
                    <a:outerShdw blurRad="38100" dist="38100" dir="2700000" algn="tl">
                      <a:srgbClr val="C0C0C0"/>
                    </a:outerShdw>
                  </a:effectLst>
                  <a:latin typeface="NikoshBAN" pitchFamily="2" charset="0"/>
                  <a:cs typeface="NikoshBAN" pitchFamily="2" charset="0"/>
                </a:rPr>
                <a:t>,</a:t>
              </a:r>
              <a:endParaRPr lang="bn-BD" sz="2800" dirty="0">
                <a:effectLst>
                  <a:outerShdw blurRad="38100" dist="38100" dir="2700000" algn="tl">
                    <a:srgbClr val="C0C0C0"/>
                  </a:outerShdw>
                </a:effectLst>
                <a:latin typeface="NikoshBAN" pitchFamily="2" charset="0"/>
                <a:cs typeface="NikoshBAN" pitchFamily="2" charset="0"/>
              </a:endParaRPr>
            </a:p>
            <a:p>
              <a:pPr>
                <a:lnSpc>
                  <a:spcPct val="150000"/>
                </a:lnSpc>
              </a:pPr>
              <a:r>
                <a:rPr lang="bn-BD" sz="2800" dirty="0">
                  <a:effectLst>
                    <a:outerShdw blurRad="38100" dist="38100" dir="2700000" algn="tl">
                      <a:srgbClr val="C0C0C0"/>
                    </a:outerShdw>
                  </a:effectLst>
                  <a:latin typeface="NikoshBAN" pitchFamily="2" charset="0"/>
                  <a:cs typeface="NikoshBAN" pitchFamily="2" charset="0"/>
                </a:rPr>
                <a:t>২। </a:t>
              </a:r>
              <a:r>
                <a:rPr lang="en-US" sz="2800" dirty="0" err="1">
                  <a:solidFill>
                    <a:prstClr val="black"/>
                  </a:solidFill>
                  <a:effectLst>
                    <a:outerShdw blurRad="38100" dist="38100" dir="2700000" algn="tl">
                      <a:srgbClr val="C0C0C0"/>
                    </a:outerShdw>
                  </a:effectLst>
                  <a:latin typeface="NikoshBAN" pitchFamily="2" charset="0"/>
                  <a:cs typeface="NikoshBAN" pitchFamily="2" charset="0"/>
                </a:rPr>
                <a:t>নারকীয়</a:t>
              </a:r>
              <a:r>
                <a:rPr lang="en-US" sz="2800" dirty="0">
                  <a:solidFill>
                    <a:prstClr val="black"/>
                  </a:solidFill>
                  <a:effectLst>
                    <a:outerShdw blurRad="38100" dist="38100" dir="2700000" algn="tl">
                      <a:srgbClr val="C0C0C0"/>
                    </a:outerShdw>
                  </a:effectLst>
                  <a:latin typeface="NikoshBAN" pitchFamily="2" charset="0"/>
                  <a:cs typeface="NikoshBAN" pitchFamily="2" charset="0"/>
                </a:rPr>
                <a:t> </a:t>
              </a:r>
              <a:r>
                <a:rPr lang="en-US" sz="2800" dirty="0" err="1">
                  <a:solidFill>
                    <a:prstClr val="black"/>
                  </a:solidFill>
                  <a:effectLst>
                    <a:outerShdw blurRad="38100" dist="38100" dir="2700000" algn="tl">
                      <a:srgbClr val="C0C0C0"/>
                    </a:outerShdw>
                  </a:effectLst>
                  <a:latin typeface="NikoshBAN" pitchFamily="2" charset="0"/>
                  <a:cs typeface="NikoshBAN" pitchFamily="2" charset="0"/>
                </a:rPr>
                <a:t>হত্যাযজ্ঞের</a:t>
              </a:r>
              <a:r>
                <a:rPr lang="en-US" sz="2800" dirty="0">
                  <a:solidFill>
                    <a:prstClr val="black"/>
                  </a:solidFill>
                  <a:effectLst>
                    <a:outerShdw blurRad="38100" dist="38100" dir="2700000" algn="tl">
                      <a:srgbClr val="C0C0C0"/>
                    </a:outerShdw>
                  </a:effectLst>
                  <a:latin typeface="NikoshBAN" pitchFamily="2" charset="0"/>
                  <a:cs typeface="NikoshBAN" pitchFamily="2" charset="0"/>
                </a:rPr>
                <a:t> </a:t>
              </a:r>
              <a:r>
                <a:rPr lang="en-US" sz="2800" dirty="0" err="1">
                  <a:solidFill>
                    <a:prstClr val="black"/>
                  </a:solidFill>
                  <a:effectLst>
                    <a:outerShdw blurRad="38100" dist="38100" dir="2700000" algn="tl">
                      <a:srgbClr val="C0C0C0"/>
                    </a:outerShdw>
                  </a:effectLst>
                  <a:latin typeface="NikoshBAN" pitchFamily="2" charset="0"/>
                  <a:cs typeface="NikoshBAN" pitchFamily="2" charset="0"/>
                </a:rPr>
                <a:t>ভয়াবহতা</a:t>
              </a:r>
              <a:r>
                <a:rPr lang="en-US" sz="2800" dirty="0">
                  <a:solidFill>
                    <a:prstClr val="black"/>
                  </a:solidFill>
                  <a:effectLst>
                    <a:outerShdw blurRad="38100" dist="38100" dir="2700000" algn="tl">
                      <a:srgbClr val="C0C0C0"/>
                    </a:outerShdw>
                  </a:effectLst>
                  <a:latin typeface="NikoshBAN" pitchFamily="2" charset="0"/>
                  <a:cs typeface="NikoshBAN" pitchFamily="2" charset="0"/>
                </a:rPr>
                <a:t> </a:t>
              </a:r>
              <a:r>
                <a:rPr lang="en-US" sz="2800" dirty="0" err="1">
                  <a:effectLst>
                    <a:outerShdw blurRad="38100" dist="38100" dir="2700000" algn="tl">
                      <a:srgbClr val="C0C0C0"/>
                    </a:outerShdw>
                  </a:effectLst>
                  <a:latin typeface="NikoshBAN" pitchFamily="2" charset="0"/>
                  <a:cs typeface="NikoshBAN" pitchFamily="2" charset="0"/>
                </a:rPr>
                <a:t>ব্যাখ্যা</a:t>
              </a:r>
              <a:r>
                <a:rPr lang="en-US" sz="2800" dirty="0">
                  <a:effectLst>
                    <a:outerShdw blurRad="38100" dist="38100" dir="2700000" algn="tl">
                      <a:srgbClr val="C0C0C0"/>
                    </a:outerShdw>
                  </a:effectLst>
                  <a:latin typeface="NikoshBAN" pitchFamily="2" charset="0"/>
                  <a:cs typeface="NikoshBAN" pitchFamily="2" charset="0"/>
                </a:rPr>
                <a:t> </a:t>
              </a:r>
              <a:r>
                <a:rPr lang="en-US" sz="2800" dirty="0" err="1">
                  <a:effectLst>
                    <a:outerShdw blurRad="38100" dist="38100" dir="2700000" algn="tl">
                      <a:srgbClr val="C0C0C0"/>
                    </a:outerShdw>
                  </a:effectLst>
                  <a:latin typeface="NikoshBAN" pitchFamily="2" charset="0"/>
                  <a:cs typeface="NikoshBAN" pitchFamily="2" charset="0"/>
                </a:rPr>
                <a:t>করতে</a:t>
              </a:r>
              <a:r>
                <a:rPr lang="en-US" sz="2800" dirty="0">
                  <a:effectLst>
                    <a:outerShdw blurRad="38100" dist="38100" dir="2700000" algn="tl">
                      <a:srgbClr val="C0C0C0"/>
                    </a:outerShdw>
                  </a:effectLst>
                  <a:latin typeface="NikoshBAN" pitchFamily="2" charset="0"/>
                  <a:cs typeface="NikoshBAN" pitchFamily="2" charset="0"/>
                </a:rPr>
                <a:t> </a:t>
              </a:r>
              <a:r>
                <a:rPr lang="bn-BD" sz="2800" dirty="0">
                  <a:effectLst>
                    <a:outerShdw blurRad="38100" dist="38100" dir="2700000" algn="tl">
                      <a:srgbClr val="C0C0C0"/>
                    </a:outerShdw>
                  </a:effectLst>
                  <a:latin typeface="NikoshBAN" pitchFamily="2" charset="0"/>
                  <a:cs typeface="NikoshBAN" pitchFamily="2" charset="0"/>
                </a:rPr>
                <a:t>পারবে</a:t>
              </a:r>
              <a:r>
                <a:rPr lang="en-US" sz="2800" dirty="0">
                  <a:effectLst>
                    <a:outerShdw blurRad="38100" dist="38100" dir="2700000" algn="tl">
                      <a:srgbClr val="C0C0C0"/>
                    </a:outerShdw>
                  </a:effectLst>
                  <a:latin typeface="NikoshBAN" pitchFamily="2" charset="0"/>
                  <a:cs typeface="NikoshBAN" pitchFamily="2" charset="0"/>
                </a:rPr>
                <a:t>,</a:t>
              </a:r>
            </a:p>
            <a:p>
              <a:pPr>
                <a:lnSpc>
                  <a:spcPct val="150000"/>
                </a:lnSpc>
              </a:pP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৩।২৫ এ </a:t>
              </a:r>
              <a:r>
                <a:rPr lang="en-US" sz="2800" dirty="0" err="1">
                  <a:ln w="28575">
                    <a:noFill/>
                  </a:ln>
                  <a:effectLst>
                    <a:outerShdw blurRad="38100" dist="38100" dir="2700000" algn="tl">
                      <a:srgbClr val="000000">
                        <a:alpha val="43137"/>
                      </a:srgbClr>
                    </a:outerShdw>
                  </a:effectLst>
                  <a:latin typeface="NikoshBAN" pitchFamily="2" charset="0"/>
                  <a:cs typeface="NikoshBAN" pitchFamily="2" charset="0"/>
                </a:rPr>
                <a:t>মার্চ</a:t>
              </a: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 </a:t>
              </a:r>
              <a:r>
                <a:rPr lang="en-US" sz="2800" dirty="0" err="1">
                  <a:ln w="28575">
                    <a:noFill/>
                  </a:ln>
                  <a:effectLst>
                    <a:outerShdw blurRad="38100" dist="38100" dir="2700000" algn="tl">
                      <a:srgbClr val="000000">
                        <a:alpha val="43137"/>
                      </a:srgbClr>
                    </a:outerShdw>
                  </a:effectLst>
                  <a:latin typeface="NikoshBAN" pitchFamily="2" charset="0"/>
                  <a:cs typeface="NikoshBAN" pitchFamily="2" charset="0"/>
                </a:rPr>
                <a:t>কোথায়</a:t>
              </a: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 </a:t>
              </a:r>
              <a:r>
                <a:rPr lang="en-US" sz="2800" dirty="0" err="1">
                  <a:ln w="28575">
                    <a:noFill/>
                  </a:ln>
                  <a:effectLst>
                    <a:outerShdw blurRad="38100" dist="38100" dir="2700000" algn="tl">
                      <a:srgbClr val="000000">
                        <a:alpha val="43137"/>
                      </a:srgbClr>
                    </a:outerShdw>
                  </a:effectLst>
                  <a:latin typeface="NikoshBAN" pitchFamily="2" charset="0"/>
                  <a:cs typeface="NikoshBAN" pitchFamily="2" charset="0"/>
                </a:rPr>
                <a:t>হত্যাকন্ড</a:t>
              </a: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 </a:t>
              </a:r>
              <a:r>
                <a:rPr lang="en-US" sz="2800" dirty="0" err="1">
                  <a:ln w="28575">
                    <a:noFill/>
                  </a:ln>
                  <a:effectLst>
                    <a:outerShdw blurRad="38100" dist="38100" dir="2700000" algn="tl">
                      <a:srgbClr val="000000">
                        <a:alpha val="43137"/>
                      </a:srgbClr>
                    </a:outerShdw>
                  </a:effectLst>
                  <a:latin typeface="NikoshBAN" pitchFamily="2" charset="0"/>
                  <a:cs typeface="NikoshBAN" pitchFamily="2" charset="0"/>
                </a:rPr>
                <a:t>পরিচালিত</a:t>
              </a: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 </a:t>
              </a:r>
              <a:r>
                <a:rPr lang="en-US" sz="2800" dirty="0" err="1">
                  <a:ln w="28575">
                    <a:noFill/>
                  </a:ln>
                  <a:effectLst>
                    <a:outerShdw blurRad="38100" dist="38100" dir="2700000" algn="tl">
                      <a:srgbClr val="000000">
                        <a:alpha val="43137"/>
                      </a:srgbClr>
                    </a:outerShdw>
                  </a:effectLst>
                  <a:latin typeface="NikoshBAN" pitchFamily="2" charset="0"/>
                  <a:cs typeface="NikoshBAN" pitchFamily="2" charset="0"/>
                </a:rPr>
                <a:t>হয়েছিল</a:t>
              </a: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 </a:t>
              </a:r>
              <a:r>
                <a:rPr lang="en-US" sz="2800" dirty="0" err="1">
                  <a:ln w="28575">
                    <a:noFill/>
                  </a:ln>
                  <a:effectLst>
                    <a:outerShdw blurRad="38100" dist="38100" dir="2700000" algn="tl">
                      <a:srgbClr val="000000">
                        <a:alpha val="43137"/>
                      </a:srgbClr>
                    </a:outerShdw>
                  </a:effectLst>
                  <a:latin typeface="NikoshBAN" pitchFamily="2" charset="0"/>
                  <a:cs typeface="NikoshBAN" pitchFamily="2" charset="0"/>
                </a:rPr>
                <a:t>তা</a:t>
              </a: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 </a:t>
              </a:r>
              <a:r>
                <a:rPr lang="en-US" sz="2800" dirty="0" err="1">
                  <a:ln w="28575">
                    <a:noFill/>
                  </a:ln>
                  <a:effectLst>
                    <a:outerShdw blurRad="38100" dist="38100" dir="2700000" algn="tl">
                      <a:srgbClr val="000000">
                        <a:alpha val="43137"/>
                      </a:srgbClr>
                    </a:outerShdw>
                  </a:effectLst>
                  <a:latin typeface="NikoshBAN" pitchFamily="2" charset="0"/>
                  <a:cs typeface="NikoshBAN" pitchFamily="2" charset="0"/>
                </a:rPr>
                <a:t>বর্ণনা</a:t>
              </a: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 </a:t>
              </a:r>
              <a:r>
                <a:rPr lang="en-US" sz="2800" dirty="0" err="1">
                  <a:ln w="28575">
                    <a:noFill/>
                  </a:ln>
                  <a:effectLst>
                    <a:outerShdw blurRad="38100" dist="38100" dir="2700000" algn="tl">
                      <a:srgbClr val="000000">
                        <a:alpha val="43137"/>
                      </a:srgbClr>
                    </a:outerShdw>
                  </a:effectLst>
                  <a:latin typeface="NikoshBAN" pitchFamily="2" charset="0"/>
                  <a:cs typeface="NikoshBAN" pitchFamily="2" charset="0"/>
                </a:rPr>
                <a:t>করতে</a:t>
              </a: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 </a:t>
              </a:r>
              <a:r>
                <a:rPr lang="en-US" sz="2800" dirty="0" err="1">
                  <a:ln w="28575">
                    <a:noFill/>
                  </a:ln>
                  <a:effectLst>
                    <a:outerShdw blurRad="38100" dist="38100" dir="2700000" algn="tl">
                      <a:srgbClr val="000000">
                        <a:alpha val="43137"/>
                      </a:srgbClr>
                    </a:outerShdw>
                  </a:effectLst>
                  <a:latin typeface="NikoshBAN" pitchFamily="2" charset="0"/>
                  <a:cs typeface="NikoshBAN" pitchFamily="2" charset="0"/>
                </a:rPr>
                <a:t>পারবে</a:t>
              </a: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a:t>
              </a:r>
            </a:p>
            <a:p>
              <a:pPr>
                <a:lnSpc>
                  <a:spcPct val="150000"/>
                </a:lnSpc>
              </a:pPr>
              <a:r>
                <a:rPr lang="en-US" sz="2800" dirty="0">
                  <a:ln w="28575">
                    <a:noFill/>
                  </a:ln>
                  <a:effectLst>
                    <a:outerShdw blurRad="38100" dist="38100" dir="2700000" algn="tl">
                      <a:srgbClr val="000000">
                        <a:alpha val="43137"/>
                      </a:srgbClr>
                    </a:outerShdw>
                  </a:effectLst>
                  <a:latin typeface="NikoshBAN" pitchFamily="2" charset="0"/>
                  <a:cs typeface="NikoshBAN" pitchFamily="2" charset="0"/>
                </a:rPr>
                <a:t>৪।</a:t>
              </a:r>
              <a:r>
                <a:rPr lang="en-US" sz="2800" dirty="0">
                  <a:latin typeface="NikoshBAN"/>
                  <a:cs typeface="NikoshBAN" pitchFamily="2" charset="0"/>
                </a:rPr>
                <a:t> </a:t>
              </a:r>
              <a:r>
                <a:rPr lang="en-US" sz="2800" dirty="0" err="1">
                  <a:latin typeface="NikoshBAN" pitchFamily="2" charset="0"/>
                  <a:cs typeface="NikoshBAN" pitchFamily="2" charset="0"/>
                </a:rPr>
                <a:t>অপারেশন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সার্চ</a:t>
              </a:r>
              <a:r>
                <a:rPr lang="en-US" sz="2800" dirty="0">
                  <a:latin typeface="NikoshBAN" pitchFamily="2" charset="0"/>
                  <a:cs typeface="NikoshBAN" pitchFamily="2" charset="0"/>
                </a:rPr>
                <a:t> </a:t>
              </a:r>
              <a:r>
                <a:rPr lang="en-US" sz="2800" dirty="0" err="1">
                  <a:latin typeface="NikoshBAN" pitchFamily="2" charset="0"/>
                  <a:cs typeface="NikoshBAN" pitchFamily="2" charset="0"/>
                </a:rPr>
                <a:t>লাইট</a:t>
              </a:r>
              <a:r>
                <a:rPr lang="en-US" sz="2800" dirty="0">
                  <a:latin typeface="NikoshBAN" pitchFamily="2" charset="0"/>
                  <a:cs typeface="NikoshBAN" pitchFamily="2" charset="0"/>
                </a:rPr>
                <a:t> </a:t>
              </a:r>
              <a:r>
                <a:rPr lang="en-US" sz="2800" dirty="0" err="1">
                  <a:latin typeface="NikoshBAN" pitchFamily="2" charset="0"/>
                  <a:cs typeface="NikoshBAN" pitchFamily="2" charset="0"/>
                </a:rPr>
                <a:t>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বলতে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পারবে</a:t>
              </a:r>
              <a:r>
                <a:rPr lang="en-US" sz="2800" dirty="0">
                  <a:latin typeface="NikoshBAN" pitchFamily="2" charset="0"/>
                  <a:cs typeface="NikoshBAN" pitchFamily="2" charset="0"/>
                </a:rPr>
                <a:t>।</a:t>
              </a:r>
              <a:endParaRPr lang="en-US" sz="2800" dirty="0">
                <a:ln w="28575">
                  <a:noFill/>
                </a:ln>
                <a:effectLst>
                  <a:outerShdw blurRad="38100" dist="38100" dir="2700000" algn="tl">
                    <a:srgbClr val="000000">
                      <a:alpha val="43137"/>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424868830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FE2A68-FEF0-484F-A008-0A2A7AFF86CC}"/>
              </a:ext>
            </a:extLst>
          </p:cNvPr>
          <p:cNvGrpSpPr/>
          <p:nvPr/>
        </p:nvGrpSpPr>
        <p:grpSpPr>
          <a:xfrm>
            <a:off x="582930" y="666091"/>
            <a:ext cx="7916509" cy="5684882"/>
            <a:chOff x="582930" y="666091"/>
            <a:chExt cx="7916509" cy="5684882"/>
          </a:xfrm>
        </p:grpSpPr>
        <p:sp>
          <p:nvSpPr>
            <p:cNvPr id="12" name="TextBox 11">
              <a:extLst>
                <a:ext uri="{FF2B5EF4-FFF2-40B4-BE49-F238E27FC236}">
                  <a16:creationId xmlns:a16="http://schemas.microsoft.com/office/drawing/2014/main" id="{2BF53BDB-F933-4214-8133-A0958C103334}"/>
                </a:ext>
              </a:extLst>
            </p:cNvPr>
            <p:cNvSpPr txBox="1"/>
            <p:nvPr/>
          </p:nvSpPr>
          <p:spPr>
            <a:xfrm>
              <a:off x="582930" y="4411981"/>
              <a:ext cx="7806690"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dirty="0" err="1">
                  <a:latin typeface="NikoshBAN" pitchFamily="2" charset="0"/>
                  <a:cs typeface="NikoshBAN" pitchFamily="2" charset="0"/>
                </a:rPr>
                <a:t>পাকিস্তানি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সামরিক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বাহিনী</a:t>
              </a:r>
              <a:r>
                <a:rPr lang="en-US" sz="2400" dirty="0">
                  <a:latin typeface="NikoshBAN" pitchFamily="2" charset="0"/>
                  <a:cs typeface="NikoshBAN" pitchFamily="2" charset="0"/>
                </a:rPr>
                <a:t> ১৯৭১ </a:t>
              </a:r>
              <a:r>
                <a:rPr lang="en-US" sz="2400" dirty="0" err="1">
                  <a:latin typeface="NikoshBAN" pitchFamily="2" charset="0"/>
                  <a:cs typeface="NikoshBAN" pitchFamily="2" charset="0"/>
                </a:rPr>
                <a:t>সালের</a:t>
              </a:r>
              <a:r>
                <a:rPr lang="en-US" sz="2400" dirty="0">
                  <a:latin typeface="NikoshBAN" pitchFamily="2" charset="0"/>
                  <a:cs typeface="NikoshBAN" pitchFamily="2" charset="0"/>
                </a:rPr>
                <a:t> ২৫শে </a:t>
              </a:r>
              <a:r>
                <a:rPr lang="en-US" sz="2400" dirty="0" err="1">
                  <a:latin typeface="NikoshBAN" pitchFamily="2" charset="0"/>
                  <a:cs typeface="NikoshBAN" pitchFamily="2" charset="0"/>
                </a:rPr>
                <a:t>মার্চ</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মধ্যরাতে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অপারেশন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সার্চলাইটের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নামে</a:t>
              </a:r>
              <a:r>
                <a:rPr lang="en-US" sz="2400" dirty="0">
                  <a:latin typeface="NikoshBAN" pitchFamily="2" charset="0"/>
                  <a:cs typeface="NikoshBAN" pitchFamily="2" charset="0"/>
                </a:rPr>
                <a:t> </a:t>
              </a:r>
              <a:r>
                <a:rPr lang="en-US" sz="2400" dirty="0" err="1">
                  <a:latin typeface="NikoshBAN" pitchFamily="2" charset="0"/>
                  <a:cs typeface="NikoshBAN" pitchFamily="2" charset="0"/>
                </a:rPr>
                <a:t>গণহত্যা</a:t>
              </a:r>
              <a:r>
                <a:rPr lang="en-US" sz="2400" dirty="0">
                  <a:latin typeface="NikoshBAN" pitchFamily="2" charset="0"/>
                  <a:cs typeface="NikoshBAN" pitchFamily="2" charset="0"/>
                </a:rPr>
                <a:t> </a:t>
              </a:r>
              <a:r>
                <a:rPr lang="en-US" sz="2400" dirty="0" err="1">
                  <a:latin typeface="NikoshBAN" pitchFamily="2" charset="0"/>
                  <a:cs typeface="NikoshBAN" pitchFamily="2" charset="0"/>
                </a:rPr>
                <a:t>চালিয়েছিল</a:t>
              </a:r>
              <a:r>
                <a:rPr lang="en-US" sz="2400" dirty="0">
                  <a:latin typeface="NikoshBAN" pitchFamily="2" charset="0"/>
                  <a:cs typeface="NikoshBAN" pitchFamily="2" charset="0"/>
                </a:rPr>
                <a:t> । </a:t>
              </a:r>
              <a:r>
                <a:rPr lang="en-US" sz="2400" dirty="0" err="1">
                  <a:latin typeface="NikoshBAN" pitchFamily="2" charset="0"/>
                  <a:cs typeface="NikoshBAN" pitchFamily="2" charset="0"/>
                </a:rPr>
                <a:t>এই</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অভিযান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পরিচালনা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জন্য</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অস্ত্র</a:t>
              </a:r>
              <a:r>
                <a:rPr lang="en-US" sz="2400" dirty="0">
                  <a:latin typeface="NikoshBAN" pitchFamily="2" charset="0"/>
                  <a:cs typeface="NikoshBAN" pitchFamily="2" charset="0"/>
                </a:rPr>
                <a:t> ও </a:t>
              </a:r>
              <a:r>
                <a:rPr lang="en-US" sz="2400" dirty="0" err="1">
                  <a:latin typeface="NikoshBAN" pitchFamily="2" charset="0"/>
                  <a:cs typeface="NikoshBAN" pitchFamily="2" charset="0"/>
                </a:rPr>
                <a:t>রসদ</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বোঝাই</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জাহাজ</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এম.ভি</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সোয়াত</a:t>
              </a:r>
              <a:r>
                <a:rPr lang="en-US" sz="2400" dirty="0">
                  <a:latin typeface="NikoshBAN" pitchFamily="2" charset="0"/>
                  <a:cs typeface="NikoshBAN" pitchFamily="2" charset="0"/>
                </a:rPr>
                <a:t> ৩রা </a:t>
              </a:r>
              <a:r>
                <a:rPr lang="en-US" sz="2400" dirty="0" err="1">
                  <a:latin typeface="NikoshBAN" pitchFamily="2" charset="0"/>
                  <a:cs typeface="NikoshBAN" pitchFamily="2" charset="0"/>
                </a:rPr>
                <a:t>মার্চ</a:t>
              </a:r>
              <a:r>
                <a:rPr lang="en-US" sz="2400" dirty="0">
                  <a:latin typeface="NikoshBAN" pitchFamily="2" charset="0"/>
                  <a:cs typeface="NikoshBAN" pitchFamily="2" charset="0"/>
                </a:rPr>
                <a:t>  </a:t>
              </a:r>
              <a:r>
                <a:rPr lang="en-US" sz="2400" dirty="0" err="1">
                  <a:latin typeface="NikoshBAN" pitchFamily="2" charset="0"/>
                  <a:cs typeface="NikoshBAN" pitchFamily="2" charset="0"/>
                </a:rPr>
                <a:t>চট্রগ্রাম</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বন্দরে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পৌঁছে</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এবং</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প্রেসিডেন্ট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ইয়াহিয়া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খান</a:t>
              </a:r>
              <a:r>
                <a:rPr lang="en-US" sz="2400" dirty="0">
                  <a:latin typeface="NikoshBAN" pitchFamily="2" charset="0"/>
                  <a:cs typeface="NikoshBAN" pitchFamily="2" charset="0"/>
                </a:rPr>
                <a:t> ১৫ই </a:t>
              </a:r>
              <a:r>
                <a:rPr lang="en-US" sz="2400" dirty="0" err="1">
                  <a:latin typeface="NikoshBAN" pitchFamily="2" charset="0"/>
                  <a:cs typeface="NikoshBAN" pitchFamily="2" charset="0"/>
                </a:rPr>
                <a:t>মার্চ</a:t>
              </a:r>
              <a:r>
                <a:rPr lang="en-US" sz="2400" dirty="0">
                  <a:latin typeface="NikoshBAN" pitchFamily="2" charset="0"/>
                  <a:cs typeface="NikoshBAN" pitchFamily="2" charset="0"/>
                </a:rPr>
                <a:t> </a:t>
              </a:r>
              <a:r>
                <a:rPr lang="en-US" sz="2400" dirty="0" err="1">
                  <a:latin typeface="NikoshBAN" pitchFamily="2" charset="0"/>
                  <a:cs typeface="NikoshBAN" pitchFamily="2" charset="0"/>
                </a:rPr>
                <a:t>থেকে</a:t>
              </a:r>
              <a:r>
                <a:rPr lang="en-US" sz="2400" dirty="0">
                  <a:latin typeface="NikoshBAN" pitchFamily="2" charset="0"/>
                  <a:cs typeface="NikoshBAN" pitchFamily="2" charset="0"/>
                </a:rPr>
                <a:t> ২৪শে </a:t>
              </a:r>
              <a:r>
                <a:rPr lang="en-US" sz="2400" dirty="0" err="1">
                  <a:latin typeface="NikoshBAN" pitchFamily="2" charset="0"/>
                  <a:cs typeface="NikoshBAN" pitchFamily="2" charset="0"/>
                </a:rPr>
                <a:t>মার্চ</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পর্যন্ত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অপারেশনের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প্রস্তুতি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পর্যবেক্ষণ</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করেন</a:t>
              </a:r>
              <a:r>
                <a:rPr lang="en-US" sz="2400" dirty="0">
                  <a:latin typeface="NikoshBAN" pitchFamily="2" charset="0"/>
                  <a:cs typeface="NikoshBAN" pitchFamily="2" charset="0"/>
                </a:rPr>
                <a:t> ও </a:t>
              </a:r>
              <a:r>
                <a:rPr lang="en-US" sz="2400" dirty="0" err="1">
                  <a:latin typeface="NikoshBAN" pitchFamily="2" charset="0"/>
                  <a:cs typeface="NikoshBAN" pitchFamily="2" charset="0"/>
                </a:rPr>
                <a:t>অপারেশন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সার্চলাইট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চুড়ান্ত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করেন</a:t>
              </a:r>
              <a:r>
                <a:rPr lang="en-US" sz="2400" dirty="0">
                  <a:latin typeface="NikoshBAN" pitchFamily="2" charset="0"/>
                  <a:cs typeface="NikoshBAN" pitchFamily="2" charset="0"/>
                </a:rPr>
                <a:t> ।</a:t>
              </a:r>
            </a:p>
          </p:txBody>
        </p:sp>
        <p:pic>
          <p:nvPicPr>
            <p:cNvPr id="13" name="Picture 12">
              <a:extLst>
                <a:ext uri="{FF2B5EF4-FFF2-40B4-BE49-F238E27FC236}">
                  <a16:creationId xmlns:a16="http://schemas.microsoft.com/office/drawing/2014/main" id="{983D9392-7839-41A7-8753-456DB4127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61" y="674312"/>
              <a:ext cx="3047329" cy="3280468"/>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FAE6FEAB-8ECE-4F11-AAEA-DF8FF978634A}"/>
                </a:ext>
              </a:extLst>
            </p:cNvPr>
            <p:cNvPicPr>
              <a:picLocks noChangeAspect="1"/>
            </p:cNvPicPr>
            <p:nvPr/>
          </p:nvPicPr>
          <p:blipFill rotWithShape="1">
            <a:blip r:embed="rId3"/>
            <a:srcRect l="6337" t="10387" r="14562" b="20279"/>
            <a:stretch/>
          </p:blipFill>
          <p:spPr>
            <a:xfrm>
              <a:off x="6436324" y="674312"/>
              <a:ext cx="2063115" cy="3135556"/>
            </a:xfrm>
            <a:prstGeom prst="rect">
              <a:avLst/>
            </a:prstGeom>
            <a:ln w="88900" cap="sq" cmpd="thickThin">
              <a:solidFill>
                <a:srgbClr val="000000"/>
              </a:solidFill>
              <a:prstDash val="solid"/>
              <a:miter lim="800000"/>
            </a:ln>
            <a:effectLst>
              <a:innerShdw blurRad="76200">
                <a:srgbClr val="000000"/>
              </a:innerShdw>
            </a:effectLst>
          </p:spPr>
        </p:pic>
        <p:pic>
          <p:nvPicPr>
            <p:cNvPr id="16" name="Picture 5" descr="C:\Documents and Settings\Delower\Desktop\Final\4-5\15-March-19710101.jpg">
              <a:extLst>
                <a:ext uri="{FF2B5EF4-FFF2-40B4-BE49-F238E27FC236}">
                  <a16:creationId xmlns:a16="http://schemas.microsoft.com/office/drawing/2014/main" id="{8633B18E-9AAE-4A4A-87C2-37A1A343A81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42750" y="666091"/>
              <a:ext cx="2212904" cy="2825872"/>
            </a:xfrm>
            <a:prstGeom prst="rect">
              <a:avLst/>
            </a:prstGeom>
            <a:noFill/>
            <a:ln w="19050">
              <a:solidFill>
                <a:schemeClr val="tx1"/>
              </a:solid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EEDC94C-7F05-4F1B-B8E6-F04CB3CB3128}"/>
                </a:ext>
              </a:extLst>
            </p:cNvPr>
            <p:cNvSpPr/>
            <p:nvPr/>
          </p:nvSpPr>
          <p:spPr>
            <a:xfrm>
              <a:off x="4125987" y="3566159"/>
              <a:ext cx="1807664" cy="5447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30000"/>
                </a:lnSpc>
              </a:pPr>
              <a:r>
                <a:rPr lang="bn-BD" sz="2400" b="1" dirty="0">
                  <a:ln w="1905"/>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ইয়াহিয়া খাঁন</a:t>
              </a:r>
              <a:endParaRPr lang="en-US" sz="2400" b="1" dirty="0">
                <a:ln w="1905"/>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48272968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F1A8F86-0978-4957-A349-BE2F5F86EA54}"/>
              </a:ext>
            </a:extLst>
          </p:cNvPr>
          <p:cNvGrpSpPr/>
          <p:nvPr/>
        </p:nvGrpSpPr>
        <p:grpSpPr>
          <a:xfrm>
            <a:off x="457200" y="644372"/>
            <a:ext cx="7995285" cy="5842357"/>
            <a:chOff x="457200" y="644372"/>
            <a:chExt cx="7995285" cy="5842357"/>
          </a:xfrm>
        </p:grpSpPr>
        <p:sp>
          <p:nvSpPr>
            <p:cNvPr id="3" name="TextBox 2">
              <a:extLst>
                <a:ext uri="{FF2B5EF4-FFF2-40B4-BE49-F238E27FC236}">
                  <a16:creationId xmlns:a16="http://schemas.microsoft.com/office/drawing/2014/main" id="{A46F6874-2DDF-4FA6-9925-6722D7881A57}"/>
                </a:ext>
              </a:extLst>
            </p:cNvPr>
            <p:cNvSpPr txBox="1"/>
            <p:nvPr/>
          </p:nvSpPr>
          <p:spPr>
            <a:xfrm>
              <a:off x="592921" y="4455404"/>
              <a:ext cx="7760970"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bn-IN" dirty="0"/>
                <a:t>অপারেশন সার্চলাইট অনুযায়ী ঢাকা শহরের মূল দায়িত্ব দেওয়া হয় মেজর রাও ফরমান আলীকে। পরিকল্পনা অনুযায়ী প্রথমেই ঢাকা শহরের পিলখানার ইপিআর হেড কোয়াটার্স ,রাজারবাগ পুলিশ লিনে,ঢাকা বিশ্ববিদ্যালয়, প্রকৌশল বিশ্ববিদ্যালয় ,বঙ্গবন্ধুকে গ্রেপ্তার ,টেলিফোন,রেডিও,টেলিভিশন,স্টেট ব্যাঙ্ক,আওয়ামীলীগ নেতাদের গ্রেপ্তার  সহ সব দায়িত্ব ছিল তার উপর। ঢাকার বাইরের দায়িত্ব ছিল মেজর</a:t>
              </a:r>
            </a:p>
            <a:p>
              <a:pPr algn="just"/>
              <a:r>
                <a:rPr lang="bn-IN" dirty="0"/>
                <a:t>জেনারেল খাদিম হোসেন রাজার উপর। সার্বিক</a:t>
              </a:r>
              <a:r>
                <a:rPr lang="en-US" sz="1600" dirty="0" err="1"/>
                <a:t>ভাবে</a:t>
              </a:r>
              <a:r>
                <a:rPr lang="en-US" sz="1600" dirty="0"/>
                <a:t> এ </a:t>
              </a:r>
              <a:r>
                <a:rPr lang="en-US" sz="1600" dirty="0" err="1"/>
                <a:t>পরিকল্পনার</a:t>
              </a:r>
              <a:r>
                <a:rPr lang="en-US" sz="1600" dirty="0"/>
                <a:t> </a:t>
              </a:r>
              <a:r>
                <a:rPr lang="en-US" sz="1600" dirty="0" err="1"/>
                <a:t>তত্ত্বাব্ধান</a:t>
              </a:r>
              <a:r>
                <a:rPr lang="en-US" sz="1600" dirty="0"/>
                <a:t> </a:t>
              </a:r>
              <a:r>
                <a:rPr lang="en-US" sz="1600" dirty="0" err="1"/>
                <a:t>করেন</a:t>
              </a:r>
              <a:r>
                <a:rPr lang="en-US" sz="1600" dirty="0"/>
                <a:t> </a:t>
              </a:r>
              <a:r>
                <a:rPr lang="bn-IN" sz="1600" dirty="0"/>
                <a:t> </a:t>
              </a:r>
              <a:r>
                <a:rPr lang="bn-IN" dirty="0"/>
                <a:t>গভর্নর লেঃ জেনারেল টিক্কা খান।</a:t>
              </a:r>
              <a:endParaRPr lang="en-US" dirty="0"/>
            </a:p>
          </p:txBody>
        </p:sp>
        <p:sp>
          <p:nvSpPr>
            <p:cNvPr id="5" name="TextBox 4">
              <a:extLst>
                <a:ext uri="{FF2B5EF4-FFF2-40B4-BE49-F238E27FC236}">
                  <a16:creationId xmlns:a16="http://schemas.microsoft.com/office/drawing/2014/main" id="{D2E0900C-998F-44A3-B75C-6EBBE1959C5C}"/>
                </a:ext>
              </a:extLst>
            </p:cNvPr>
            <p:cNvSpPr txBox="1"/>
            <p:nvPr/>
          </p:nvSpPr>
          <p:spPr>
            <a:xfrm>
              <a:off x="457200" y="3273163"/>
              <a:ext cx="4627265"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bn-IN" sz="1600" dirty="0"/>
                <a:t>মেজর রাও ফরমান</a:t>
              </a:r>
              <a:r>
                <a:rPr lang="en-US" sz="1600" dirty="0"/>
                <a:t> , </a:t>
              </a:r>
              <a:r>
                <a:rPr lang="bn-IN" sz="1600" dirty="0"/>
                <a:t>জেনারেল খাদিম হোসেন রাজা</a:t>
              </a:r>
              <a:r>
                <a:rPr lang="en-US" sz="1600" dirty="0"/>
                <a:t> ,</a:t>
              </a:r>
              <a:r>
                <a:rPr lang="bn-IN" sz="1600" dirty="0"/>
                <a:t>গভর্নর লেঃ জেনারেল টিক্কা খান।</a:t>
              </a:r>
              <a:endParaRPr lang="en-US" sz="1600" dirty="0"/>
            </a:p>
          </p:txBody>
        </p:sp>
        <p:grpSp>
          <p:nvGrpSpPr>
            <p:cNvPr id="2" name="Group 1">
              <a:extLst>
                <a:ext uri="{FF2B5EF4-FFF2-40B4-BE49-F238E27FC236}">
                  <a16:creationId xmlns:a16="http://schemas.microsoft.com/office/drawing/2014/main" id="{B16978DC-F73A-4A19-A0CD-3E7914736EB7}"/>
                </a:ext>
              </a:extLst>
            </p:cNvPr>
            <p:cNvGrpSpPr/>
            <p:nvPr/>
          </p:nvGrpSpPr>
          <p:grpSpPr>
            <a:xfrm>
              <a:off x="592921" y="644372"/>
              <a:ext cx="4627265" cy="2632181"/>
              <a:chOff x="592921" y="644372"/>
              <a:chExt cx="4627265" cy="2632181"/>
            </a:xfrm>
          </p:grpSpPr>
          <p:pic>
            <p:nvPicPr>
              <p:cNvPr id="4" name="Picture 3">
                <a:extLst>
                  <a:ext uri="{FF2B5EF4-FFF2-40B4-BE49-F238E27FC236}">
                    <a16:creationId xmlns:a16="http://schemas.microsoft.com/office/drawing/2014/main" id="{3A461F2B-6854-4EC7-A86F-3CD8264465A8}"/>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92921" y="644372"/>
                <a:ext cx="4627265" cy="2632181"/>
              </a:xfrm>
              <a:prstGeom prst="rect">
                <a:avLst/>
              </a:prstGeom>
            </p:spPr>
          </p:pic>
          <p:pic>
            <p:nvPicPr>
              <p:cNvPr id="1026" name="Picture 2" descr="১৪ জুন ১৯৭১ টিক্কা | সংগ্রামের নোটবুক">
                <a:extLst>
                  <a:ext uri="{FF2B5EF4-FFF2-40B4-BE49-F238E27FC236}">
                    <a16:creationId xmlns:a16="http://schemas.microsoft.com/office/drawing/2014/main" id="{DDA4975B-420B-47CA-9042-BBED4A30C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722898"/>
                <a:ext cx="1603077" cy="24359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pic>
          <p:nvPicPr>
            <p:cNvPr id="1028" name="Picture 4" descr="মুখ খিচুনি ব্যারামের রোগী টিক্কা ...">
              <a:extLst>
                <a:ext uri="{FF2B5EF4-FFF2-40B4-BE49-F238E27FC236}">
                  <a16:creationId xmlns:a16="http://schemas.microsoft.com/office/drawing/2014/main" id="{B9CA8929-970A-42D1-B37B-317E649A7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5908" y="688609"/>
              <a:ext cx="3096577" cy="24702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510600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1650696-AB62-4F29-8B63-83D03E9079EC}"/>
              </a:ext>
            </a:extLst>
          </p:cNvPr>
          <p:cNvGrpSpPr/>
          <p:nvPr/>
        </p:nvGrpSpPr>
        <p:grpSpPr>
          <a:xfrm>
            <a:off x="457200" y="304800"/>
            <a:ext cx="8229600" cy="6177490"/>
            <a:chOff x="457200" y="304800"/>
            <a:chExt cx="8229600" cy="6177490"/>
          </a:xfrm>
        </p:grpSpPr>
        <p:sp>
          <p:nvSpPr>
            <p:cNvPr id="2" name="TextBox 1">
              <a:extLst>
                <a:ext uri="{FF2B5EF4-FFF2-40B4-BE49-F238E27FC236}">
                  <a16:creationId xmlns:a16="http://schemas.microsoft.com/office/drawing/2014/main" id="{3668E835-BE27-41CC-93E9-A748D9E1189C}"/>
                </a:ext>
              </a:extLst>
            </p:cNvPr>
            <p:cNvSpPr txBox="1"/>
            <p:nvPr/>
          </p:nvSpPr>
          <p:spPr>
            <a:xfrm>
              <a:off x="457200" y="304800"/>
              <a:ext cx="8229600" cy="83099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a:latin typeface="NikoshBAN"/>
                </a:rPr>
                <a:t>অপারেশন</a:t>
              </a:r>
              <a:r>
                <a:rPr lang="en-US" sz="2400" dirty="0">
                  <a:latin typeface="NikoshBAN"/>
                </a:rPr>
                <a:t> </a:t>
              </a:r>
              <a:r>
                <a:rPr lang="en-US" sz="2400" dirty="0" err="1">
                  <a:latin typeface="NikoshBAN"/>
                </a:rPr>
                <a:t>সার্চলাইটের</a:t>
              </a:r>
              <a:r>
                <a:rPr lang="en-US" sz="2400" dirty="0">
                  <a:latin typeface="NikoshBAN"/>
                </a:rPr>
                <a:t> </a:t>
              </a:r>
              <a:r>
                <a:rPr lang="en-US" sz="2400" dirty="0" err="1">
                  <a:latin typeface="NikoshBAN"/>
                </a:rPr>
                <a:t>দায়িত্ব</a:t>
              </a:r>
              <a:r>
                <a:rPr lang="en-US" sz="2400" dirty="0">
                  <a:latin typeface="NikoshBAN"/>
                </a:rPr>
                <a:t> </a:t>
              </a:r>
              <a:r>
                <a:rPr lang="en-US" sz="2400" dirty="0" err="1">
                  <a:latin typeface="NikoshBAN"/>
                </a:rPr>
                <a:t>প্রাপ্ত</a:t>
              </a:r>
              <a:r>
                <a:rPr lang="en-US" sz="2400" dirty="0">
                  <a:latin typeface="NikoshBAN"/>
                </a:rPr>
                <a:t> </a:t>
              </a:r>
              <a:r>
                <a:rPr lang="en-US" sz="2400" dirty="0" err="1">
                  <a:latin typeface="NikoshBAN"/>
                </a:rPr>
                <a:t>ব্যক্তির</a:t>
              </a:r>
              <a:r>
                <a:rPr lang="en-US" sz="2400" dirty="0">
                  <a:latin typeface="NikoshBAN"/>
                </a:rPr>
                <a:t> </a:t>
              </a:r>
              <a:r>
                <a:rPr lang="en-US" sz="2400" dirty="0" err="1">
                  <a:latin typeface="NikoshBAN"/>
                </a:rPr>
                <a:t>নাম</a:t>
              </a:r>
              <a:r>
                <a:rPr lang="en-US" sz="2400" dirty="0">
                  <a:latin typeface="NikoshBAN"/>
                </a:rPr>
                <a:t> ও </a:t>
              </a:r>
              <a:r>
                <a:rPr lang="en-US" sz="2400" dirty="0" err="1">
                  <a:latin typeface="NikoshBAN"/>
                </a:rPr>
                <a:t>দায়িত্বপ্রাপ্ত</a:t>
              </a:r>
              <a:r>
                <a:rPr lang="en-US" sz="2400" dirty="0">
                  <a:latin typeface="NikoshBAN"/>
                </a:rPr>
                <a:t> </a:t>
              </a:r>
              <a:r>
                <a:rPr lang="en-US" sz="2400" dirty="0" err="1">
                  <a:latin typeface="NikoshBAN"/>
                </a:rPr>
                <a:t>এলাকা</a:t>
              </a:r>
              <a:r>
                <a:rPr lang="en-US" sz="2400" dirty="0">
                  <a:latin typeface="NikoshBAN"/>
                </a:rPr>
                <a:t> </a:t>
              </a:r>
              <a:r>
                <a:rPr lang="en-US" sz="2400" dirty="0" err="1">
                  <a:latin typeface="NikoshBAN"/>
                </a:rPr>
                <a:t>সমূহ</a:t>
              </a:r>
              <a:r>
                <a:rPr lang="en-US" sz="2400" dirty="0">
                  <a:latin typeface="NikoshBAN"/>
                </a:rPr>
                <a:t> </a:t>
              </a:r>
              <a:r>
                <a:rPr lang="en-US" sz="2400" dirty="0" err="1">
                  <a:latin typeface="NikoshBAN"/>
                </a:rPr>
                <a:t>আমরা</a:t>
              </a:r>
              <a:r>
                <a:rPr lang="en-US" sz="2400" dirty="0">
                  <a:latin typeface="NikoshBAN"/>
                </a:rPr>
                <a:t> </a:t>
              </a:r>
              <a:r>
                <a:rPr lang="en-US" sz="2400" dirty="0" err="1">
                  <a:latin typeface="NikoshBAN"/>
                </a:rPr>
                <a:t>একবার</a:t>
              </a:r>
              <a:r>
                <a:rPr lang="en-US" sz="2400" dirty="0">
                  <a:latin typeface="NikoshBAN"/>
                </a:rPr>
                <a:t> </a:t>
              </a:r>
              <a:r>
                <a:rPr lang="en-US" sz="2400" dirty="0" err="1">
                  <a:latin typeface="NikoshBAN"/>
                </a:rPr>
                <a:t>দেখে</a:t>
              </a:r>
              <a:r>
                <a:rPr lang="en-US" sz="2400" dirty="0">
                  <a:latin typeface="NikoshBAN"/>
                </a:rPr>
                <a:t> </a:t>
              </a:r>
              <a:r>
                <a:rPr lang="en-US" sz="2400" dirty="0" err="1">
                  <a:latin typeface="NikoshBAN"/>
                </a:rPr>
                <a:t>নেই</a:t>
              </a:r>
              <a:r>
                <a:rPr lang="en-US" sz="2400" dirty="0">
                  <a:latin typeface="NikoshBAN"/>
                </a:rPr>
                <a:t> ,</a:t>
              </a:r>
            </a:p>
          </p:txBody>
        </p:sp>
        <p:sp>
          <p:nvSpPr>
            <p:cNvPr id="3" name="TextBox 2">
              <a:extLst>
                <a:ext uri="{FF2B5EF4-FFF2-40B4-BE49-F238E27FC236}">
                  <a16:creationId xmlns:a16="http://schemas.microsoft.com/office/drawing/2014/main" id="{1DF125BA-0265-4E93-870D-882AFD953AD4}"/>
                </a:ext>
              </a:extLst>
            </p:cNvPr>
            <p:cNvSpPr txBox="1"/>
            <p:nvPr/>
          </p:nvSpPr>
          <p:spPr>
            <a:xfrm>
              <a:off x="542559" y="1703080"/>
              <a:ext cx="2573868" cy="70788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err="1">
                  <a:latin typeface="NikoshBAN"/>
                </a:rPr>
                <a:t>মেজর</a:t>
              </a:r>
              <a:r>
                <a:rPr lang="en-US" sz="2000" dirty="0">
                  <a:latin typeface="NikoshBAN"/>
                </a:rPr>
                <a:t> </a:t>
              </a:r>
              <a:r>
                <a:rPr lang="en-US" sz="2000" dirty="0" err="1">
                  <a:latin typeface="NikoshBAN"/>
                </a:rPr>
                <a:t>জেনারেল</a:t>
              </a:r>
              <a:r>
                <a:rPr lang="en-US" sz="2000" dirty="0">
                  <a:latin typeface="NikoshBAN"/>
                </a:rPr>
                <a:t> </a:t>
              </a:r>
              <a:r>
                <a:rPr lang="en-US" sz="2000" dirty="0" err="1">
                  <a:latin typeface="NikoshBAN"/>
                </a:rPr>
                <a:t>রাও</a:t>
              </a:r>
              <a:r>
                <a:rPr lang="en-US" sz="2000" dirty="0">
                  <a:latin typeface="NikoshBAN"/>
                </a:rPr>
                <a:t> </a:t>
              </a:r>
              <a:r>
                <a:rPr lang="en-US" sz="2000" dirty="0" err="1">
                  <a:latin typeface="NikoshBAN"/>
                </a:rPr>
                <a:t>ফরমান</a:t>
              </a:r>
              <a:r>
                <a:rPr lang="en-US" sz="2000" dirty="0">
                  <a:latin typeface="NikoshBAN"/>
                </a:rPr>
                <a:t> </a:t>
              </a:r>
              <a:r>
                <a:rPr lang="en-US" sz="2000" dirty="0" err="1">
                  <a:latin typeface="NikoshBAN"/>
                </a:rPr>
                <a:t>আলী</a:t>
              </a:r>
              <a:endParaRPr lang="en-US" sz="2000" dirty="0">
                <a:latin typeface="NikoshBAN"/>
              </a:endParaRPr>
            </a:p>
          </p:txBody>
        </p:sp>
        <p:sp>
          <p:nvSpPr>
            <p:cNvPr id="4" name="TextBox 3">
              <a:extLst>
                <a:ext uri="{FF2B5EF4-FFF2-40B4-BE49-F238E27FC236}">
                  <a16:creationId xmlns:a16="http://schemas.microsoft.com/office/drawing/2014/main" id="{5DE8CE00-6F39-438C-8196-1D449D0AB152}"/>
                </a:ext>
              </a:extLst>
            </p:cNvPr>
            <p:cNvSpPr txBox="1"/>
            <p:nvPr/>
          </p:nvSpPr>
          <p:spPr>
            <a:xfrm>
              <a:off x="6172200" y="1605497"/>
              <a:ext cx="2209800"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latin typeface="NikoshBAN"/>
                </a:rPr>
                <a:t>   </a:t>
              </a:r>
              <a:r>
                <a:rPr lang="en-US" sz="2000" dirty="0" err="1">
                  <a:latin typeface="NikoshBAN"/>
                </a:rPr>
                <a:t>পুরো</a:t>
              </a:r>
              <a:r>
                <a:rPr lang="en-US" sz="2000" dirty="0">
                  <a:latin typeface="NikoshBAN"/>
                </a:rPr>
                <a:t> </a:t>
              </a:r>
              <a:r>
                <a:rPr lang="en-US" sz="2000" dirty="0" err="1">
                  <a:latin typeface="NikoshBAN"/>
                </a:rPr>
                <a:t>ঢাকা</a:t>
              </a:r>
              <a:r>
                <a:rPr lang="en-US" sz="2000" dirty="0">
                  <a:latin typeface="NikoshBAN"/>
                </a:rPr>
                <a:t> </a:t>
              </a:r>
              <a:r>
                <a:rPr lang="en-US" sz="2000" dirty="0" err="1">
                  <a:latin typeface="NikoshBAN"/>
                </a:rPr>
                <a:t>শহর</a:t>
              </a:r>
              <a:endParaRPr lang="en-US" sz="2000" dirty="0">
                <a:latin typeface="NikoshBAN"/>
              </a:endParaRPr>
            </a:p>
          </p:txBody>
        </p:sp>
        <p:sp>
          <p:nvSpPr>
            <p:cNvPr id="5" name="TextBox 4">
              <a:extLst>
                <a:ext uri="{FF2B5EF4-FFF2-40B4-BE49-F238E27FC236}">
                  <a16:creationId xmlns:a16="http://schemas.microsoft.com/office/drawing/2014/main" id="{12F30B5A-B3CA-49C8-8108-09DA54769804}"/>
                </a:ext>
              </a:extLst>
            </p:cNvPr>
            <p:cNvSpPr txBox="1"/>
            <p:nvPr/>
          </p:nvSpPr>
          <p:spPr>
            <a:xfrm>
              <a:off x="542559" y="3354288"/>
              <a:ext cx="2657841" cy="70788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err="1">
                  <a:latin typeface="NikoshBAN"/>
                </a:rPr>
                <a:t>মেজর</a:t>
              </a:r>
              <a:r>
                <a:rPr lang="en-US" sz="2000" dirty="0">
                  <a:latin typeface="NikoshBAN"/>
                </a:rPr>
                <a:t> </a:t>
              </a:r>
              <a:r>
                <a:rPr lang="en-US" sz="2000" dirty="0" err="1">
                  <a:latin typeface="NikoshBAN"/>
                </a:rPr>
                <a:t>জেনারেল</a:t>
              </a:r>
              <a:r>
                <a:rPr lang="en-US" sz="2000" dirty="0">
                  <a:latin typeface="NikoshBAN"/>
                </a:rPr>
                <a:t> </a:t>
              </a:r>
              <a:r>
                <a:rPr lang="en-US" sz="2000" dirty="0" err="1">
                  <a:latin typeface="NikoshBAN"/>
                </a:rPr>
                <a:t>খাদিম</a:t>
              </a:r>
              <a:r>
                <a:rPr lang="en-US" sz="2000" dirty="0">
                  <a:latin typeface="NikoshBAN"/>
                </a:rPr>
                <a:t> </a:t>
              </a:r>
              <a:r>
                <a:rPr lang="en-US" sz="2000" dirty="0" err="1">
                  <a:latin typeface="NikoshBAN"/>
                </a:rPr>
                <a:t>হোসেন</a:t>
              </a:r>
              <a:r>
                <a:rPr lang="en-US" sz="2000" dirty="0">
                  <a:latin typeface="NikoshBAN"/>
                </a:rPr>
                <a:t> </a:t>
              </a:r>
              <a:r>
                <a:rPr lang="en-US" sz="2000" dirty="0" err="1">
                  <a:latin typeface="NikoshBAN"/>
                </a:rPr>
                <a:t>রাজা</a:t>
              </a:r>
              <a:endParaRPr lang="en-US" sz="2000" dirty="0">
                <a:latin typeface="NikoshBAN"/>
              </a:endParaRPr>
            </a:p>
          </p:txBody>
        </p:sp>
        <p:sp>
          <p:nvSpPr>
            <p:cNvPr id="6" name="TextBox 5">
              <a:extLst>
                <a:ext uri="{FF2B5EF4-FFF2-40B4-BE49-F238E27FC236}">
                  <a16:creationId xmlns:a16="http://schemas.microsoft.com/office/drawing/2014/main" id="{773AD76A-FDD1-467C-BBD8-04CD869F9DF3}"/>
                </a:ext>
              </a:extLst>
            </p:cNvPr>
            <p:cNvSpPr txBox="1"/>
            <p:nvPr/>
          </p:nvSpPr>
          <p:spPr>
            <a:xfrm>
              <a:off x="6134100" y="3200399"/>
              <a:ext cx="2286000" cy="1015663"/>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err="1">
                  <a:latin typeface="NikoshBAN"/>
                </a:rPr>
                <a:t>ঢাকার</a:t>
              </a:r>
              <a:r>
                <a:rPr lang="en-US" sz="2000" dirty="0">
                  <a:latin typeface="NikoshBAN"/>
                </a:rPr>
                <a:t> </a:t>
              </a:r>
              <a:r>
                <a:rPr lang="en-US" sz="2000" dirty="0" err="1">
                  <a:latin typeface="NikoshBAN"/>
                </a:rPr>
                <a:t>বাইরের</a:t>
              </a:r>
              <a:r>
                <a:rPr lang="en-US" sz="2000" dirty="0">
                  <a:latin typeface="NikoshBAN"/>
                </a:rPr>
                <a:t> </a:t>
              </a:r>
              <a:r>
                <a:rPr lang="en-US" sz="2000" dirty="0" err="1">
                  <a:latin typeface="NikoshBAN"/>
                </a:rPr>
                <a:t>দেশের</a:t>
              </a:r>
              <a:r>
                <a:rPr lang="en-US" sz="2000" dirty="0">
                  <a:latin typeface="NikoshBAN"/>
                </a:rPr>
                <a:t> </a:t>
              </a:r>
              <a:r>
                <a:rPr lang="en-US" sz="2000" dirty="0" err="1">
                  <a:latin typeface="NikoshBAN"/>
                </a:rPr>
                <a:t>অন্যান্য</a:t>
              </a:r>
              <a:r>
                <a:rPr lang="en-US" sz="2000" dirty="0">
                  <a:latin typeface="NikoshBAN"/>
                </a:rPr>
                <a:t> </a:t>
              </a:r>
              <a:r>
                <a:rPr lang="en-US" sz="2000" dirty="0" err="1">
                  <a:latin typeface="NikoshBAN"/>
                </a:rPr>
                <a:t>এলাকা</a:t>
              </a:r>
              <a:r>
                <a:rPr lang="en-US" sz="2000" dirty="0">
                  <a:latin typeface="NikoshBAN"/>
                </a:rPr>
                <a:t> </a:t>
              </a:r>
              <a:r>
                <a:rPr lang="en-US" sz="2000" dirty="0" err="1">
                  <a:latin typeface="NikoshBAN"/>
                </a:rPr>
                <a:t>সমূহ</a:t>
              </a:r>
              <a:endParaRPr lang="en-US" sz="2000" dirty="0">
                <a:latin typeface="NikoshBAN"/>
              </a:endParaRPr>
            </a:p>
          </p:txBody>
        </p:sp>
        <p:sp>
          <p:nvSpPr>
            <p:cNvPr id="7" name="TextBox 6">
              <a:extLst>
                <a:ext uri="{FF2B5EF4-FFF2-40B4-BE49-F238E27FC236}">
                  <a16:creationId xmlns:a16="http://schemas.microsoft.com/office/drawing/2014/main" id="{7452D195-D955-4765-A5DF-03E3F445DB21}"/>
                </a:ext>
              </a:extLst>
            </p:cNvPr>
            <p:cNvSpPr txBox="1"/>
            <p:nvPr/>
          </p:nvSpPr>
          <p:spPr>
            <a:xfrm>
              <a:off x="457200" y="5436676"/>
              <a:ext cx="2743200" cy="70788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err="1">
                  <a:latin typeface="NikoshBAN"/>
                </a:rPr>
                <a:t>গভর্নর</a:t>
              </a:r>
              <a:r>
                <a:rPr lang="en-US" sz="2000" dirty="0">
                  <a:latin typeface="NikoshBAN"/>
                </a:rPr>
                <a:t> </a:t>
              </a:r>
              <a:r>
                <a:rPr lang="en-US" sz="2000" dirty="0" err="1">
                  <a:latin typeface="NikoshBAN"/>
                </a:rPr>
                <a:t>লে</a:t>
              </a:r>
              <a:r>
                <a:rPr lang="en-US" sz="2000" dirty="0">
                  <a:latin typeface="NikoshBAN"/>
                </a:rPr>
                <a:t>. </a:t>
              </a:r>
              <a:r>
                <a:rPr lang="en-US" sz="2000" dirty="0" err="1">
                  <a:latin typeface="NikoshBAN"/>
                </a:rPr>
                <a:t>জেনারেল</a:t>
              </a:r>
              <a:r>
                <a:rPr lang="en-US" sz="2000" dirty="0">
                  <a:latin typeface="NikoshBAN"/>
                </a:rPr>
                <a:t>  </a:t>
              </a:r>
              <a:r>
                <a:rPr lang="en-US" sz="2000" dirty="0" err="1">
                  <a:latin typeface="NikoshBAN"/>
                </a:rPr>
                <a:t>টিক্কা</a:t>
              </a:r>
              <a:r>
                <a:rPr lang="en-US" sz="2000" dirty="0">
                  <a:latin typeface="NikoshBAN"/>
                </a:rPr>
                <a:t> </a:t>
              </a:r>
              <a:r>
                <a:rPr lang="en-US" sz="2000" dirty="0" err="1">
                  <a:latin typeface="NikoshBAN"/>
                </a:rPr>
                <a:t>খান</a:t>
              </a:r>
              <a:endParaRPr lang="en-US" sz="2000" dirty="0">
                <a:latin typeface="NikoshBAN"/>
              </a:endParaRPr>
            </a:p>
          </p:txBody>
        </p:sp>
        <p:sp>
          <p:nvSpPr>
            <p:cNvPr id="8" name="TextBox 7">
              <a:extLst>
                <a:ext uri="{FF2B5EF4-FFF2-40B4-BE49-F238E27FC236}">
                  <a16:creationId xmlns:a16="http://schemas.microsoft.com/office/drawing/2014/main" id="{FE99A1F2-01F5-4EB3-AC2C-1DFF25E4A9F9}"/>
                </a:ext>
              </a:extLst>
            </p:cNvPr>
            <p:cNvSpPr txBox="1"/>
            <p:nvPr/>
          </p:nvSpPr>
          <p:spPr>
            <a:xfrm>
              <a:off x="6302023" y="5016839"/>
              <a:ext cx="2079977" cy="132343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err="1">
                  <a:latin typeface="NikoshBAN"/>
                </a:rPr>
                <a:t>সার্বিকভারে</a:t>
              </a:r>
              <a:r>
                <a:rPr lang="en-US" sz="2000" dirty="0">
                  <a:latin typeface="NikoshBAN"/>
                </a:rPr>
                <a:t> </a:t>
              </a:r>
              <a:r>
                <a:rPr lang="en-US" sz="2000" dirty="0" err="1">
                  <a:latin typeface="NikoshBAN"/>
                </a:rPr>
                <a:t>অপারেশন</a:t>
              </a:r>
              <a:r>
                <a:rPr lang="en-US" sz="2000" dirty="0">
                  <a:latin typeface="NikoshBAN"/>
                </a:rPr>
                <a:t> </a:t>
              </a:r>
              <a:r>
                <a:rPr lang="en-US" sz="2000" dirty="0" err="1">
                  <a:latin typeface="NikoshBAN"/>
                </a:rPr>
                <a:t>বা</a:t>
              </a:r>
              <a:r>
                <a:rPr lang="en-US" sz="2000" dirty="0">
                  <a:latin typeface="NikoshBAN"/>
                </a:rPr>
                <a:t> </a:t>
              </a:r>
              <a:r>
                <a:rPr lang="en-US" sz="2000" dirty="0" err="1">
                  <a:latin typeface="NikoshBAN"/>
                </a:rPr>
                <a:t>হত্যাযজ্ঞের</a:t>
              </a:r>
              <a:r>
                <a:rPr lang="en-US" sz="2000" dirty="0">
                  <a:latin typeface="NikoshBAN"/>
                </a:rPr>
                <a:t> </a:t>
              </a:r>
              <a:r>
                <a:rPr lang="en-US" sz="2000" dirty="0" err="1">
                  <a:latin typeface="NikoshBAN"/>
                </a:rPr>
                <a:t>তত্ত্বাবধান</a:t>
              </a:r>
              <a:r>
                <a:rPr lang="en-US" sz="2000" dirty="0">
                  <a:latin typeface="NikoshBAN"/>
                </a:rPr>
                <a:t>।</a:t>
              </a:r>
            </a:p>
          </p:txBody>
        </p:sp>
        <p:pic>
          <p:nvPicPr>
            <p:cNvPr id="9" name="Picture 8" descr="200px-Rao_Farman_Ali.jpg">
              <a:extLst>
                <a:ext uri="{FF2B5EF4-FFF2-40B4-BE49-F238E27FC236}">
                  <a16:creationId xmlns:a16="http://schemas.microsoft.com/office/drawing/2014/main" id="{009F9695-2E4F-4390-B8E1-268E0FCE19B0}"/>
                </a:ext>
              </a:extLst>
            </p:cNvPr>
            <p:cNvPicPr>
              <a:picLocks noChangeAspect="1"/>
            </p:cNvPicPr>
            <p:nvPr/>
          </p:nvPicPr>
          <p:blipFill>
            <a:blip r:embed="rId2" cstate="print">
              <a:duotone>
                <a:prstClr val="black"/>
                <a:schemeClr val="accent2">
                  <a:tint val="45000"/>
                  <a:satMod val="400000"/>
                </a:schemeClr>
              </a:duotone>
            </a:blip>
            <a:stretch>
              <a:fillRect/>
            </a:stretch>
          </p:blipFill>
          <p:spPr>
            <a:xfrm>
              <a:off x="3581401" y="1296563"/>
              <a:ext cx="2040466" cy="1370438"/>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22E0026B-85A9-4E89-8EA1-7C5EC76CC1C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666759" y="3016778"/>
              <a:ext cx="2040466" cy="1557867"/>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6EE89ECF-8AD7-4F51-8C66-31C644BCE7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753" y="4924422"/>
              <a:ext cx="2072916" cy="1557868"/>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812639795"/>
      </p:ext>
    </p:extLst>
  </p:cSld>
  <p:clrMapOvr>
    <a:masterClrMapping/>
  </p:clrMapOvr>
  <p:transition spd="med">
    <p:pull/>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TotalTime>
  <Words>516</Words>
  <Application>Microsoft Office PowerPoint</Application>
  <PresentationFormat>On-screen Show (4:3)</PresentationFormat>
  <Paragraphs>53</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Corbel</vt:lpstr>
      <vt:lpstr>NikoshBAN</vt:lpstr>
      <vt:lpstr>NikushBan</vt:lpstr>
      <vt:lpstr>SolaimanLipi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Rehana parvin</dc:creator>
  <cp:lastModifiedBy>Rehana parvin</cp:lastModifiedBy>
  <cp:revision>23</cp:revision>
  <dcterms:created xsi:type="dcterms:W3CDTF">2020-08-17T04:17:52Z</dcterms:created>
  <dcterms:modified xsi:type="dcterms:W3CDTF">2020-08-17T15:21:41Z</dcterms:modified>
</cp:coreProperties>
</file>