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9" r:id="rId3"/>
    <p:sldId id="257" r:id="rId4"/>
    <p:sldId id="258" r:id="rId5"/>
    <p:sldId id="261" r:id="rId6"/>
    <p:sldId id="275" r:id="rId7"/>
    <p:sldId id="262" r:id="rId8"/>
    <p:sldId id="263" r:id="rId9"/>
    <p:sldId id="264" r:id="rId10"/>
    <p:sldId id="265" r:id="rId11"/>
    <p:sldId id="266" r:id="rId12"/>
    <p:sldId id="267" r:id="rId13"/>
    <p:sldId id="268" r:id="rId14"/>
    <p:sldId id="269" r:id="rId15"/>
    <p:sldId id="270" r:id="rId16"/>
    <p:sldId id="271" r:id="rId17"/>
    <p:sldId id="272" r:id="rId18"/>
    <p:sldId id="276"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96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778F71-2FF4-4029-AD40-59EF3F45B06A}" type="datetimeFigureOut">
              <a:rPr lang="en-US" smtClean="0"/>
              <a:pPr/>
              <a:t>16-Aug-20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B31F1B-5CE0-4464-AF57-5452EF7C0AF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16-Aug-20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16-Aug-20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16-Aug-20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16-Aug-20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16-Aug-20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16-Aug-20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16-Aug-20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16-Aug-20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16-Aug-20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16-Aug-20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16-Aug-20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16-Aug-20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229600" cy="1143000"/>
          </a:xfrm>
          <a:solidFill>
            <a:srgbClr val="00B050"/>
          </a:solidFill>
        </p:spPr>
        <p:txBody>
          <a:bodyPr>
            <a:normAutofit fontScale="90000"/>
          </a:bodyPr>
          <a:lstStyle/>
          <a:p>
            <a:r>
              <a:rPr lang="en-US" sz="8000" dirty="0" err="1" smtClean="0">
                <a:solidFill>
                  <a:schemeClr val="accent2">
                    <a:lumMod val="60000"/>
                    <a:lumOff val="40000"/>
                  </a:schemeClr>
                </a:solidFill>
              </a:rPr>
              <a:t>স্বাগতম</a:t>
            </a:r>
            <a:r>
              <a:rPr lang="en-US" dirty="0" smtClean="0"/>
              <a:t> </a:t>
            </a:r>
            <a:endParaRPr lang="en-US" dirty="0"/>
          </a:p>
        </p:txBody>
      </p:sp>
      <p:pic>
        <p:nvPicPr>
          <p:cNvPr id="3" name="Picture 2" descr="index.jpg"/>
          <p:cNvPicPr>
            <a:picLocks noChangeAspect="1"/>
          </p:cNvPicPr>
          <p:nvPr/>
        </p:nvPicPr>
        <p:blipFill>
          <a:blip r:embed="rId2"/>
          <a:stretch>
            <a:fillRect/>
          </a:stretch>
        </p:blipFill>
        <p:spPr>
          <a:xfrm>
            <a:off x="457200" y="1600200"/>
            <a:ext cx="8229601" cy="4953000"/>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6400800"/>
          </a:xfrm>
          <a:ln>
            <a:solidFill>
              <a:srgbClr val="00B0F0"/>
            </a:solidFill>
          </a:ln>
        </p:spPr>
        <p:txBody>
          <a:bodyPr anchor="ctr">
            <a:normAutofit/>
          </a:bodyPr>
          <a:lstStyle/>
          <a:p>
            <a:r>
              <a:rPr lang="bn-BD" dirty="0" smtClean="0">
                <a:solidFill>
                  <a:srgbClr val="00B050"/>
                </a:solidFill>
              </a:rPr>
              <a:t>২নং অনুবাদ </a:t>
            </a:r>
            <a:r>
              <a:rPr lang="bn-BD" sz="3200" dirty="0" smtClean="0"/>
              <a:t>-হযরত আনাস (রা) হতে বর্ণিত।তিনি বলেন,রাসুলুল্লাহ (সা)এরশাদ করেছেন,যার মাঝে ৩টি বৈশিষ্ট রয়েছে ,সে ইমানের স্বাদ পেয়েছে।১, যার কাছে আল্লাহ এবং তাঁর রাসুল অন্য সব কিছুর চেয়ে অধিক প্রিয়। ২,যে শুধু আল্লাহর (সন্তুষ্টির) জন্যই কোণ বান্দাকে ভালোবাসে ৩,যে বেক্তি আল্লাহ তাকে কুফরি হতে মুক্তি দেওয়ার পর পুনরায় কুফরিতে ফিরে যেতে এমনভাবে অপছন্দ করে যে ভাবে অপছন্দ করে আগুনে নিক্ষিপ্ত হওয়াকে ।(বুখারি ও মুসলিম)</a:t>
            </a:r>
            <a:endParaRPr lang="en-US" sz="32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a:solidFill>
            <a:schemeClr val="bg1"/>
          </a:solidFill>
        </p:spPr>
        <p:txBody>
          <a:bodyPr anchor="t">
            <a:normAutofit fontScale="90000"/>
          </a:bodyPr>
          <a:lstStyle/>
          <a:p>
            <a:r>
              <a:rPr lang="en-US" sz="4900" dirty="0" err="1" smtClean="0"/>
              <a:t>ইমান</a:t>
            </a:r>
            <a:r>
              <a:rPr lang="en-US" sz="4900" dirty="0" smtClean="0"/>
              <a:t> </a:t>
            </a:r>
            <a:r>
              <a:rPr lang="en-US" sz="4900" dirty="0" err="1" smtClean="0"/>
              <a:t>কি</a:t>
            </a:r>
            <a:r>
              <a:rPr lang="en-US" sz="4900" dirty="0" smtClean="0"/>
              <a:t> ?</a:t>
            </a:r>
            <a:r>
              <a:rPr lang="en-US" dirty="0" smtClean="0"/>
              <a:t/>
            </a:r>
            <a:br>
              <a:rPr lang="en-US" dirty="0" smtClean="0"/>
            </a:br>
            <a:r>
              <a:rPr lang="ar-SA" sz="3200" dirty="0" smtClean="0"/>
              <a:t>ايمان</a:t>
            </a:r>
            <a:r>
              <a:rPr lang="bn-BD" sz="3200" dirty="0" smtClean="0"/>
              <a:t>শব্দটি বাবে </a:t>
            </a:r>
            <a:r>
              <a:rPr lang="ar-SA" sz="3200" dirty="0" smtClean="0"/>
              <a:t>افعال </a:t>
            </a:r>
            <a:r>
              <a:rPr lang="bn-BD" sz="3200" dirty="0" smtClean="0"/>
              <a:t>এর মাসদার।এর আভিধানিক অর্থ হচ্ছে-</a:t>
            </a:r>
            <a:r>
              <a:rPr lang="ar-SA" sz="3200" dirty="0" smtClean="0"/>
              <a:t>التصديق</a:t>
            </a:r>
            <a:r>
              <a:rPr lang="bn-BD" sz="3200" dirty="0" smtClean="0"/>
              <a:t> –বিশ্বাস করা ।</a:t>
            </a:r>
            <a:br>
              <a:rPr lang="bn-BD" sz="3200" dirty="0" smtClean="0"/>
            </a:br>
            <a:r>
              <a:rPr lang="ar-SA" sz="3200" dirty="0" smtClean="0"/>
              <a:t>الانقياد</a:t>
            </a:r>
            <a:r>
              <a:rPr lang="bn-BD" sz="3200" dirty="0" smtClean="0"/>
              <a:t>-আনুগত্য করা ।</a:t>
            </a:r>
            <a:br>
              <a:rPr lang="bn-BD" sz="3200" dirty="0" smtClean="0"/>
            </a:br>
            <a:r>
              <a:rPr lang="ar-SA" sz="3200" dirty="0" smtClean="0"/>
              <a:t>الخضوع</a:t>
            </a:r>
            <a:r>
              <a:rPr lang="bn-BD" sz="3200" dirty="0" smtClean="0"/>
              <a:t>-অবনত হওয়া ।</a:t>
            </a:r>
            <a:br>
              <a:rPr lang="bn-BD" sz="3200" dirty="0" smtClean="0"/>
            </a:br>
            <a:r>
              <a:rPr lang="ar-SA" sz="3200" dirty="0" smtClean="0"/>
              <a:t>الاعتقاد</a:t>
            </a:r>
            <a:r>
              <a:rPr lang="bn-BD" sz="3200" dirty="0" smtClean="0"/>
              <a:t>-দৃঢ় বিশ্বাস করা।ইত্যাদি। </a:t>
            </a:r>
            <a:br>
              <a:rPr lang="bn-BD" sz="3200" dirty="0" smtClean="0"/>
            </a:br>
            <a:r>
              <a:rPr lang="bn-BD" sz="3200" dirty="0" smtClean="0"/>
              <a:t>শরীয়তের পরিভাষায় ইমান হল-</a:t>
            </a:r>
            <a:br>
              <a:rPr lang="bn-BD" sz="3200" dirty="0" smtClean="0"/>
            </a:br>
            <a:r>
              <a:rPr lang="ar-SA" sz="3200" dirty="0" smtClean="0"/>
              <a:t> الايمان هو التصديق بما جاء به النبي( صلي ) من عند الله تعالي والاقرار به</a:t>
            </a:r>
            <a:br>
              <a:rPr lang="ar-SA" sz="3200" dirty="0" smtClean="0"/>
            </a:br>
            <a:r>
              <a:rPr lang="bn-BD" sz="3200" dirty="0" smtClean="0"/>
              <a:t>অর্থাৎ মহানবি হযরত মুহাম্মদ(সা)আল্লাহ তা’য়ালার পক্ষ হতে যা কিছু নিয়ে এসেছেন সব কিছুর প্রতি বিশ্বাস স্থাপন করা ও স্বীকৃতি দেয়াকে ইমান বলে। </a:t>
            </a:r>
            <a:endParaRPr lang="en-US"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400800"/>
          </a:xfrm>
        </p:spPr>
        <p:txBody>
          <a:bodyPr anchor="ctr">
            <a:normAutofit/>
          </a:bodyPr>
          <a:lstStyle/>
          <a:p>
            <a:r>
              <a:rPr lang="ar-SA" dirty="0" smtClean="0"/>
              <a:t>حلاوة الايمان</a:t>
            </a:r>
            <a:r>
              <a:rPr lang="bn-BD" dirty="0" smtClean="0"/>
              <a:t>অর্থাৎ- ইমানের স্বাদ </a:t>
            </a:r>
            <a:br>
              <a:rPr lang="bn-BD" dirty="0" smtClean="0"/>
            </a:br>
            <a:r>
              <a:rPr lang="bn-BD" sz="4000" dirty="0" smtClean="0"/>
              <a:t>শরীয়তের পরিভাষায় –ইমানের স্বাদ হল ইবাদতে আগ্রহ বোধ করা ,তৃপ্তি অনুভূত হওয়া ,দ্বীনের পথে দুঃখ কষ্ট সহ্য করার মানসিকতা সৃষ্টি হওয়া এবং পার্থিব বিষয়ের উপর দ্বীনকে অগ্রাধিকার দেওয়ার মানসিকতা গড়ে উঠা </a:t>
            </a:r>
            <a:r>
              <a:rPr lang="bn-BD" sz="3200" dirty="0" smtClean="0"/>
              <a:t>। </a:t>
            </a:r>
            <a:br>
              <a:rPr lang="bn-BD" sz="3200" dirty="0" smtClean="0"/>
            </a:br>
            <a:endParaRPr lang="en-US" sz="3200" dirty="0"/>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477000"/>
          </a:xfrm>
        </p:spPr>
        <p:txBody>
          <a:bodyPr anchor="t">
            <a:normAutofit fontScale="90000"/>
          </a:bodyPr>
          <a:lstStyle/>
          <a:p>
            <a:r>
              <a:rPr lang="bn-BD" sz="4000" dirty="0" smtClean="0">
                <a:solidFill>
                  <a:schemeClr val="accent2"/>
                </a:solidFill>
              </a:rPr>
              <a:t>ইমানের পূর্ণতার জন্য কাকে সবচেয়ে বেশি</a:t>
            </a:r>
            <a:r>
              <a:rPr lang="bn-BD" dirty="0" smtClean="0">
                <a:solidFill>
                  <a:schemeClr val="accent2"/>
                </a:solidFill>
              </a:rPr>
              <a:t> </a:t>
            </a:r>
            <a:r>
              <a:rPr lang="bn-BD" sz="4000" dirty="0" smtClean="0">
                <a:solidFill>
                  <a:schemeClr val="accent2"/>
                </a:solidFill>
              </a:rPr>
              <a:t>ভালবাসতে হবে</a:t>
            </a:r>
            <a:r>
              <a:rPr lang="bn-BD" dirty="0" smtClean="0">
                <a:solidFill>
                  <a:srgbClr val="00B050"/>
                </a:solidFill>
              </a:rPr>
              <a:t>-</a:t>
            </a:r>
            <a:r>
              <a:rPr lang="bn-BD" sz="3200" dirty="0" smtClean="0"/>
              <a:t>আলোচ্য হাদিসে</a:t>
            </a:r>
            <a:r>
              <a:rPr lang="en-US" sz="3200" dirty="0" smtClean="0"/>
              <a:t> </a:t>
            </a:r>
            <a:r>
              <a:rPr lang="en-US" sz="3100" dirty="0" err="1" smtClean="0"/>
              <a:t>রাসুল</a:t>
            </a:r>
            <a:r>
              <a:rPr lang="bn-BD" sz="3100" dirty="0" smtClean="0"/>
              <a:t>ু</a:t>
            </a:r>
            <a:r>
              <a:rPr lang="en-US" sz="3100" dirty="0" err="1" smtClean="0"/>
              <a:t>ল্লাহ</a:t>
            </a:r>
            <a:r>
              <a:rPr lang="bn-BD" sz="3100" dirty="0" smtClean="0"/>
              <a:t>(সা)ইমানের পূর্ণতার জন্য তাঁকে ভালোবাসার শর্তারোপ করেছেন,  </a:t>
            </a:r>
            <a:br>
              <a:rPr lang="bn-BD" sz="3100" dirty="0" smtClean="0"/>
            </a:br>
            <a:r>
              <a:rPr lang="bn-BD" sz="3600" dirty="0" smtClean="0">
                <a:solidFill>
                  <a:schemeClr val="accent2"/>
                </a:solidFill>
              </a:rPr>
              <a:t>১</a:t>
            </a:r>
            <a:r>
              <a:rPr lang="bn-BD" sz="3100" dirty="0" smtClean="0"/>
              <a:t>,জমহুর মুহাদ্দেসিনের মতে,আল্লাহ এবং বান্দার মাঝে যোগাযোগের এক মাত্র সেতু বন্ধন রাসুল (সা),আর এজন্য ইমানের পূর্ণতার ক্ষেত্রে রাসুল (সা) এর ভালবাসাকে শর্তারোপ করা হয়েছে</a:t>
            </a:r>
            <a:r>
              <a:rPr lang="en-US" sz="3100" dirty="0" smtClean="0"/>
              <a:t>।</a:t>
            </a:r>
            <a:r>
              <a:rPr lang="bn-BD" sz="3100" dirty="0" smtClean="0"/>
              <a:t> যেমন</a:t>
            </a:r>
            <a:r>
              <a:rPr lang="en-US" sz="3100" dirty="0" smtClean="0"/>
              <a:t>-</a:t>
            </a:r>
            <a:r>
              <a:rPr lang="bn-BD" sz="3100" dirty="0" smtClean="0"/>
              <a:t> মহান আল্লাহ তা’য়া্লার বানী </a:t>
            </a:r>
            <a:r>
              <a:rPr lang="en-US" sz="3100" dirty="0" smtClean="0"/>
              <a:t> </a:t>
            </a:r>
            <a:r>
              <a:rPr lang="bn-BD" sz="3100" dirty="0" smtClean="0"/>
              <a:t/>
            </a:r>
            <a:br>
              <a:rPr lang="bn-BD" sz="3100" dirty="0" smtClean="0"/>
            </a:br>
            <a:r>
              <a:rPr lang="ar-SA" sz="3100" dirty="0" smtClean="0"/>
              <a:t>قل ان كنتم تحبون الله فاتبعوني يحببكم الله</a:t>
            </a:r>
            <a:r>
              <a:rPr lang="bn-BD" sz="3100" dirty="0" smtClean="0"/>
              <a:t/>
            </a:r>
            <a:br>
              <a:rPr lang="bn-BD" sz="3100" dirty="0" smtClean="0"/>
            </a:br>
            <a:r>
              <a:rPr lang="bn-BD" sz="3600" dirty="0" smtClean="0">
                <a:solidFill>
                  <a:schemeClr val="accent2"/>
                </a:solidFill>
              </a:rPr>
              <a:t>২</a:t>
            </a:r>
            <a:r>
              <a:rPr lang="bn-BD" sz="3100" dirty="0" smtClean="0"/>
              <a:t>,মহান প্রভুর প্রেমাস্পদ রাসুল (সা)।সুতরাং রাসুল (সা)কে ভালোবাসা মানেই আল্লাহকে ভালবাসা।আর এ দিক থেকেই ইমানের জন্য রাসুল(সা)এর ভালোবাসাকে শর্তারোপ করা হয়েছে । </a:t>
            </a:r>
            <a:endParaRPr lang="en-US" sz="31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152400"/>
            <a:ext cx="4876800" cy="609600"/>
          </a:xfrm>
          <a:solidFill>
            <a:schemeClr val="accent1"/>
          </a:solidFill>
        </p:spPr>
        <p:txBody>
          <a:bodyPr>
            <a:normAutofit fontScale="90000"/>
          </a:bodyPr>
          <a:lstStyle/>
          <a:p>
            <a:r>
              <a:rPr lang="bn-BD" dirty="0" smtClean="0">
                <a:solidFill>
                  <a:schemeClr val="bg1"/>
                </a:solidFill>
              </a:rPr>
              <a:t>মহব্বত কি ? </a:t>
            </a:r>
            <a:endParaRPr lang="en-US" dirty="0">
              <a:solidFill>
                <a:schemeClr val="bg1"/>
              </a:solidFill>
            </a:endParaRPr>
          </a:p>
        </p:txBody>
      </p:sp>
      <p:sp>
        <p:nvSpPr>
          <p:cNvPr id="4" name="Rectangle 3"/>
          <p:cNvSpPr/>
          <p:nvPr/>
        </p:nvSpPr>
        <p:spPr>
          <a:xfrm>
            <a:off x="914400" y="838200"/>
            <a:ext cx="7620000" cy="25146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t>محبة</a:t>
            </a:r>
            <a:r>
              <a:rPr lang="bn-BD" sz="3200" dirty="0" smtClean="0"/>
              <a:t>এর আভিধানিক অর্থ –</a:t>
            </a:r>
            <a:endParaRPr lang="ar-SA" sz="3200" dirty="0" smtClean="0"/>
          </a:p>
          <a:p>
            <a:pPr algn="ctr"/>
            <a:r>
              <a:rPr lang="ar-SA" sz="3200" dirty="0" smtClean="0"/>
              <a:t>الشوق</a:t>
            </a:r>
            <a:r>
              <a:rPr lang="bn-BD" sz="3200" dirty="0" smtClean="0"/>
              <a:t> তথা আগ্রহ </a:t>
            </a:r>
          </a:p>
          <a:p>
            <a:pPr algn="ctr"/>
            <a:r>
              <a:rPr lang="ar-SA" sz="3200" dirty="0" smtClean="0"/>
              <a:t>الميل</a:t>
            </a:r>
            <a:r>
              <a:rPr lang="bn-BD" sz="3200" dirty="0" smtClean="0"/>
              <a:t> তথা ঝুঁকে পড়া </a:t>
            </a:r>
          </a:p>
          <a:p>
            <a:pPr algn="ctr"/>
            <a:r>
              <a:rPr lang="ar-SA" sz="3200" dirty="0" smtClean="0"/>
              <a:t>الوداد</a:t>
            </a:r>
            <a:r>
              <a:rPr lang="bn-BD" sz="3200" dirty="0" smtClean="0"/>
              <a:t> তথা ভালোবাসা </a:t>
            </a:r>
            <a:endParaRPr lang="ar-SA" sz="3200" dirty="0" smtClean="0"/>
          </a:p>
          <a:p>
            <a:pPr algn="ctr"/>
            <a:r>
              <a:rPr lang="bn-BD" sz="3200" dirty="0" smtClean="0"/>
              <a:t> </a:t>
            </a:r>
            <a:r>
              <a:rPr lang="ar-SA" sz="3200" dirty="0" smtClean="0"/>
              <a:t>العشق </a:t>
            </a:r>
            <a:r>
              <a:rPr lang="bn-BD" sz="3200" dirty="0" smtClean="0"/>
              <a:t> তথা মনের টান ।</a:t>
            </a:r>
            <a:endParaRPr lang="en-US" sz="3200" dirty="0"/>
          </a:p>
        </p:txBody>
      </p:sp>
      <p:sp>
        <p:nvSpPr>
          <p:cNvPr id="6" name="Rectangle 5"/>
          <p:cNvSpPr/>
          <p:nvPr/>
        </p:nvSpPr>
        <p:spPr>
          <a:xfrm>
            <a:off x="381000" y="3429000"/>
            <a:ext cx="8534400" cy="297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t>শরীয়তের পরিভাষায় মহব্বত হল-</a:t>
            </a:r>
            <a:r>
              <a:rPr lang="ar-SA" sz="3200" dirty="0" smtClean="0"/>
              <a:t> </a:t>
            </a:r>
          </a:p>
          <a:p>
            <a:pPr algn="ctr"/>
            <a:r>
              <a:rPr lang="ar-SA" sz="3200" dirty="0" smtClean="0"/>
              <a:t>ميلان القلب الي شيءلكمال فيه </a:t>
            </a:r>
            <a:r>
              <a:rPr lang="bn-BD" sz="3200" dirty="0" smtClean="0"/>
              <a:t> অর্থাৎ কোন বস্তুর মধ্যে পূর্ণ বৈশিষ্ট্য থাকার কারনে তার প্রতি মনের আকর্ষণই মহব্বত ।</a:t>
            </a:r>
            <a:endParaRPr lang="en-US" sz="3200"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solidFill>
            <a:schemeClr val="accent1"/>
          </a:solidFill>
        </p:spPr>
        <p:txBody>
          <a:bodyPr>
            <a:normAutofit/>
          </a:bodyPr>
          <a:lstStyle/>
          <a:p>
            <a:r>
              <a:rPr lang="bn-BD" dirty="0" smtClean="0">
                <a:solidFill>
                  <a:schemeClr val="bg1"/>
                </a:solidFill>
              </a:rPr>
              <a:t>মহব্বত ৩ প্রকার।যেমন –</a:t>
            </a:r>
            <a:endParaRPr lang="en-US" dirty="0">
              <a:solidFill>
                <a:schemeClr val="bg1"/>
              </a:solidFill>
            </a:endParaRPr>
          </a:p>
        </p:txBody>
      </p:sp>
      <p:sp>
        <p:nvSpPr>
          <p:cNvPr id="3" name="Rounded Rectangle 2"/>
          <p:cNvSpPr/>
          <p:nvPr/>
        </p:nvSpPr>
        <p:spPr>
          <a:xfrm>
            <a:off x="228600" y="1143000"/>
            <a:ext cx="8686800" cy="2209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t>১,</a:t>
            </a:r>
            <a:r>
              <a:rPr lang="ar-SA" sz="3200" dirty="0" smtClean="0"/>
              <a:t>محبة طبعية </a:t>
            </a:r>
            <a:r>
              <a:rPr lang="bn-BD" sz="3200" dirty="0" smtClean="0"/>
              <a:t>  (স্বভাবগত ভালোবাসা ) প্রবৃত্তির চাহিদা ব্যতিত অকৃত্রিম ভালোবাসাকে </a:t>
            </a:r>
            <a:r>
              <a:rPr lang="ar-SA" sz="3200" dirty="0" smtClean="0"/>
              <a:t>محبة طبعية </a:t>
            </a:r>
            <a:r>
              <a:rPr lang="bn-BD" sz="3200" dirty="0" smtClean="0"/>
              <a:t>বলে।যেমন-সন্তানের প্রতি পিতা মাতার ভালবাসা।</a:t>
            </a:r>
            <a:endParaRPr lang="en-US" sz="3200" dirty="0"/>
          </a:p>
        </p:txBody>
      </p:sp>
      <p:pic>
        <p:nvPicPr>
          <p:cNvPr id="4" name="Picture 3" descr="Screenshot_20200812_004028.jpg"/>
          <p:cNvPicPr>
            <a:picLocks noChangeAspect="1"/>
          </p:cNvPicPr>
          <p:nvPr/>
        </p:nvPicPr>
        <p:blipFill>
          <a:blip r:embed="rId2"/>
          <a:stretch>
            <a:fillRect/>
          </a:stretch>
        </p:blipFill>
        <p:spPr>
          <a:xfrm>
            <a:off x="228600" y="3429000"/>
            <a:ext cx="8763000" cy="3429000"/>
          </a:xfrm>
          <a:prstGeom prst="rect">
            <a:avLst/>
          </a:prstGeom>
        </p:spPr>
      </p:pic>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iterate type="lt">
                                    <p:tmPct val="10000"/>
                                  </p:iterate>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3048000"/>
          </a:xfrm>
          <a:solidFill>
            <a:schemeClr val="accent1"/>
          </a:solidFill>
        </p:spPr>
        <p:txBody>
          <a:bodyPr>
            <a:normAutofit/>
          </a:bodyPr>
          <a:lstStyle/>
          <a:p>
            <a:r>
              <a:rPr lang="bn-BD" sz="3600" dirty="0" smtClean="0">
                <a:solidFill>
                  <a:schemeClr val="bg1"/>
                </a:solidFill>
              </a:rPr>
              <a:t>২,</a:t>
            </a:r>
            <a:r>
              <a:rPr lang="ar-SA" sz="3600" dirty="0" smtClean="0">
                <a:solidFill>
                  <a:schemeClr val="bg1"/>
                </a:solidFill>
              </a:rPr>
              <a:t>محبة عقلية </a:t>
            </a:r>
            <a:r>
              <a:rPr lang="bn-BD" sz="3600" dirty="0" smtClean="0">
                <a:solidFill>
                  <a:schemeClr val="bg1"/>
                </a:solidFill>
              </a:rPr>
              <a:t>তথা (জ্ঞানগত ভালোবাসা) যে ভালবাসা প্রকৃতির দাবিকে উপেক্ষা করে গুন ও বুদ্ধি বিবেচনার ভিত্তিতে সৃষ্টি হয় ।যেমন-শরির সুস্থের জন্য তিক্ত ঔষধ সেবন করা ,কোণ জ্ঞানী গুনিকে ভালোবাসা </a:t>
            </a:r>
            <a:r>
              <a:rPr lang="bn-BD" dirty="0" smtClean="0">
                <a:solidFill>
                  <a:schemeClr val="bg1"/>
                </a:solidFill>
              </a:rPr>
              <a:t>। </a:t>
            </a:r>
            <a:endParaRPr lang="en-US" dirty="0">
              <a:solidFill>
                <a:schemeClr val="bg1"/>
              </a:solidFill>
            </a:endParaRPr>
          </a:p>
        </p:txBody>
      </p:sp>
      <p:pic>
        <p:nvPicPr>
          <p:cNvPr id="3" name="Picture 2" descr="7 march.jpg"/>
          <p:cNvPicPr>
            <a:picLocks noChangeAspect="1"/>
          </p:cNvPicPr>
          <p:nvPr/>
        </p:nvPicPr>
        <p:blipFill>
          <a:blip r:embed="rId2"/>
          <a:stretch>
            <a:fillRect/>
          </a:stretch>
        </p:blipFill>
        <p:spPr>
          <a:xfrm>
            <a:off x="457200" y="3505200"/>
            <a:ext cx="8534400" cy="3200400"/>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a:solidFill>
            <a:schemeClr val="accent1"/>
          </a:solidFill>
        </p:spPr>
        <p:txBody>
          <a:bodyPr>
            <a:normAutofit/>
          </a:bodyPr>
          <a:lstStyle/>
          <a:p>
            <a:r>
              <a:rPr lang="bn-BD" sz="3200" dirty="0" smtClean="0">
                <a:solidFill>
                  <a:schemeClr val="bg1"/>
                </a:solidFill>
              </a:rPr>
              <a:t>৩,</a:t>
            </a:r>
            <a:r>
              <a:rPr lang="ar-SA" sz="3200" dirty="0" smtClean="0">
                <a:solidFill>
                  <a:schemeClr val="bg1"/>
                </a:solidFill>
              </a:rPr>
              <a:t>محبة ايمانية</a:t>
            </a:r>
            <a:r>
              <a:rPr lang="bn-BD" sz="3200" dirty="0" smtClean="0">
                <a:solidFill>
                  <a:schemeClr val="bg1"/>
                </a:solidFill>
              </a:rPr>
              <a:t> (ইমানগত ভালবাসা)শুধু ইমানের দাবিতে যে ভালোবাসা সৃষ্টি হয়। যেমন – আল্লাহ,রাসুল,সাহাবি ও অন্যান্য মুসলমানের প্রতি ভালোবাসা ।</a:t>
            </a:r>
            <a:endParaRPr lang="en-US" sz="3200" dirty="0">
              <a:solidFill>
                <a:schemeClr val="bg1"/>
              </a:solidFill>
            </a:endParaRPr>
          </a:p>
        </p:txBody>
      </p:sp>
      <p:pic>
        <p:nvPicPr>
          <p:cNvPr id="5" name="Picture 4" descr="Screenshot_20200812_004251.jpg"/>
          <p:cNvPicPr>
            <a:picLocks noChangeAspect="1"/>
          </p:cNvPicPr>
          <p:nvPr/>
        </p:nvPicPr>
        <p:blipFill>
          <a:blip r:embed="rId2"/>
          <a:stretch>
            <a:fillRect/>
          </a:stretch>
        </p:blipFill>
        <p:spPr>
          <a:xfrm>
            <a:off x="4572000" y="2819400"/>
            <a:ext cx="4572000" cy="4038600"/>
          </a:xfrm>
          <a:prstGeom prst="rect">
            <a:avLst/>
          </a:prstGeom>
        </p:spPr>
      </p:pic>
      <p:pic>
        <p:nvPicPr>
          <p:cNvPr id="7" name="Picture 6" descr="Screenshot_20200812_004315.jpg"/>
          <p:cNvPicPr>
            <a:picLocks noChangeAspect="1"/>
          </p:cNvPicPr>
          <p:nvPr/>
        </p:nvPicPr>
        <p:blipFill>
          <a:blip r:embed="rId3"/>
          <a:stretch>
            <a:fillRect/>
          </a:stretch>
        </p:blipFill>
        <p:spPr>
          <a:xfrm>
            <a:off x="0" y="2819400"/>
            <a:ext cx="4495800" cy="4038600"/>
          </a:xfrm>
          <a:prstGeom prst="rect">
            <a:avLst/>
          </a:prstGeom>
        </p:spPr>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diamond(in)">
                                      <p:cBhvr>
                                        <p:cTn id="18"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57200" y="274638"/>
            <a:ext cx="8229600" cy="6202362"/>
          </a:xfrm>
        </p:spPr>
        <p:txBody>
          <a:bodyPr>
            <a:normAutofit/>
          </a:bodyPr>
          <a:lstStyle/>
          <a:p>
            <a:r>
              <a:rPr lang="bn-BD" sz="4000" dirty="0" smtClean="0"/>
              <a:t>বাড়ির কাজ </a:t>
            </a:r>
            <a:br>
              <a:rPr lang="bn-BD" sz="4000" dirty="0" smtClean="0"/>
            </a:br>
            <a:r>
              <a:rPr lang="bn-BD" sz="4000" dirty="0" smtClean="0"/>
              <a:t>হাদিসের অনুবাদ মুখাস্থ করবে </a:t>
            </a:r>
            <a:br>
              <a:rPr lang="bn-BD" sz="4000" dirty="0" smtClean="0"/>
            </a:br>
            <a:r>
              <a:rPr lang="bn-BD" sz="4000" dirty="0" smtClean="0"/>
              <a:t>মহব্বত কাকে বলে?কত প্রকার কি কি?</a:t>
            </a:r>
            <a:br>
              <a:rPr lang="bn-BD" sz="4000" dirty="0" smtClean="0"/>
            </a:br>
            <a:r>
              <a:rPr lang="bn-BD" sz="4000" dirty="0" smtClean="0"/>
              <a:t>ইমান কাকে বলে?প্রকৃ্ত মুমিন হওয়ার জন্য শর্ত কি? </a:t>
            </a:r>
            <a:br>
              <a:rPr lang="bn-BD" sz="4000" dirty="0" smtClean="0"/>
            </a:b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a:solidFill>
            <a:schemeClr val="accent1"/>
          </a:solidFill>
        </p:spPr>
        <p:txBody>
          <a:bodyPr anchor="ctr">
            <a:normAutofit/>
          </a:bodyPr>
          <a:lstStyle/>
          <a:p>
            <a:r>
              <a:rPr lang="bn-BD" sz="8000" dirty="0" smtClean="0">
                <a:solidFill>
                  <a:schemeClr val="bg1"/>
                </a:solidFill>
              </a:rPr>
              <a:t>ধন্যবাদ</a:t>
            </a:r>
            <a:endParaRPr lang="en-US" sz="8000" dirty="0">
              <a:solidFill>
                <a:schemeClr val="bg1"/>
              </a:solidFill>
            </a:endParaRPr>
          </a:p>
        </p:txBody>
      </p:sp>
      <p:pic>
        <p:nvPicPr>
          <p:cNvPr id="3" name="Picture 2" descr="images.jpg"/>
          <p:cNvPicPr>
            <a:picLocks noChangeAspect="1"/>
          </p:cNvPicPr>
          <p:nvPr/>
        </p:nvPicPr>
        <p:blipFill>
          <a:blip r:embed="rId2"/>
          <a:stretch>
            <a:fillRect/>
          </a:stretch>
        </p:blipFill>
        <p:spPr>
          <a:xfrm>
            <a:off x="381000" y="2286000"/>
            <a:ext cx="8458200" cy="4343400"/>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lstStyle/>
          <a:p>
            <a:endParaRPr lang="en-US" dirty="0"/>
          </a:p>
        </p:txBody>
      </p:sp>
      <p:pic>
        <p:nvPicPr>
          <p:cNvPr id="1026" name="Picture 2"/>
          <p:cNvPicPr>
            <a:picLocks noChangeAspect="1" noChangeArrowheads="1"/>
          </p:cNvPicPr>
          <p:nvPr/>
        </p:nvPicPr>
        <p:blipFill>
          <a:blip r:embed="rId2"/>
          <a:srcRect/>
          <a:stretch>
            <a:fillRect/>
          </a:stretch>
        </p:blipFill>
        <p:spPr bwMode="auto">
          <a:xfrm>
            <a:off x="457200" y="304800"/>
            <a:ext cx="8382000" cy="6400800"/>
          </a:xfrm>
          <a:prstGeom prst="rect">
            <a:avLst/>
          </a:prstGeom>
          <a:noFill/>
          <a:ln w="9525">
            <a:noFill/>
            <a:miter lim="800000"/>
            <a:headEnd/>
            <a:tailEnd/>
          </a:ln>
          <a:effectLst/>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arn(inHorizontal)">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a:solidFill>
            <a:srgbClr val="00B050"/>
          </a:solidFill>
        </p:spPr>
        <p:txBody>
          <a:bodyPr>
            <a:normAutofit/>
          </a:bodyPr>
          <a:lstStyle/>
          <a:p>
            <a:r>
              <a:rPr lang="ar-SA" sz="6600" i="1" dirty="0" smtClean="0">
                <a:solidFill>
                  <a:schemeClr val="tx2"/>
                </a:solidFill>
              </a:rPr>
              <a:t>تعريف المعلم                          </a:t>
            </a:r>
            <a:r>
              <a:rPr lang="ar-SA" dirty="0" smtClean="0">
                <a:solidFill>
                  <a:schemeClr val="tx2">
                    <a:lumMod val="50000"/>
                  </a:schemeClr>
                </a:solidFill>
              </a:rPr>
              <a:t>سلطانة صاحبية                            المحاضرللعربي                                     رام فورادرش عالم مدرسة                        ساندفور شدر ساندفور</a:t>
            </a:r>
            <a:endParaRPr lang="en-US" dirty="0">
              <a:solidFill>
                <a:schemeClr val="tx2">
                  <a:lumMod val="50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a:solidFill>
            <a:srgbClr val="00B050"/>
          </a:solidFill>
        </p:spPr>
        <p:txBody>
          <a:bodyPr>
            <a:normAutofit/>
          </a:bodyPr>
          <a:lstStyle/>
          <a:p>
            <a:r>
              <a:rPr lang="ar-SA" sz="8000" i="1" dirty="0" smtClean="0">
                <a:solidFill>
                  <a:schemeClr val="tx2"/>
                </a:solidFill>
              </a:rPr>
              <a:t>تعريف الدرس                  </a:t>
            </a:r>
            <a:r>
              <a:rPr lang="ar-SA" sz="6000" dirty="0" smtClean="0">
                <a:solidFill>
                  <a:schemeClr val="tx2"/>
                </a:solidFill>
              </a:rPr>
              <a:t>المادة : الحديث الشريف      الصف :  العالم                          الدرس : الاول   </a:t>
            </a:r>
            <a:endParaRPr lang="en-US" sz="6000" dirty="0">
              <a:solidFill>
                <a:schemeClr val="tx2"/>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shot_20200812_004315.jpg"/>
          <p:cNvPicPr>
            <a:picLocks noChangeAspect="1"/>
          </p:cNvPicPr>
          <p:nvPr/>
        </p:nvPicPr>
        <p:blipFill>
          <a:blip r:embed="rId2"/>
          <a:stretch>
            <a:fillRect/>
          </a:stretch>
        </p:blipFill>
        <p:spPr>
          <a:xfrm>
            <a:off x="152400" y="152400"/>
            <a:ext cx="8763000" cy="6477000"/>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a:solidFill>
            <a:schemeClr val="accent2">
              <a:lumMod val="60000"/>
              <a:lumOff val="40000"/>
            </a:schemeClr>
          </a:solidFill>
        </p:spPr>
        <p:txBody>
          <a:bodyPr>
            <a:normAutofit/>
          </a:bodyPr>
          <a:lstStyle/>
          <a:p>
            <a:r>
              <a:rPr lang="ar-SA" sz="8000" i="1" dirty="0" smtClean="0">
                <a:solidFill>
                  <a:srgbClr val="002060"/>
                </a:solidFill>
              </a:rPr>
              <a:t>اعلان درس اليوم              </a:t>
            </a:r>
            <a:r>
              <a:rPr lang="bn-BD" sz="8000" i="1" dirty="0" smtClean="0">
                <a:solidFill>
                  <a:srgbClr val="002060"/>
                </a:solidFill>
              </a:rPr>
              <a:t> </a:t>
            </a:r>
            <a:r>
              <a:rPr lang="ar-SA" sz="8000" i="1" dirty="0" smtClean="0">
                <a:solidFill>
                  <a:srgbClr val="002060"/>
                </a:solidFill>
              </a:rPr>
              <a:t>  </a:t>
            </a:r>
            <a:r>
              <a:rPr lang="ar-SA" sz="6000" dirty="0" smtClean="0">
                <a:solidFill>
                  <a:srgbClr val="002060"/>
                </a:solidFill>
              </a:rPr>
              <a:t>كتاب الايمان</a:t>
            </a:r>
            <a:r>
              <a:rPr lang="bn-BD" sz="6000" dirty="0" smtClean="0">
                <a:solidFill>
                  <a:srgbClr val="002060"/>
                </a:solidFill>
              </a:rPr>
              <a:t>            ইমা্ন পর্ব     </a:t>
            </a:r>
            <a:endParaRPr lang="en-US" sz="6000" dirty="0">
              <a:solidFill>
                <a:srgbClr val="002060"/>
              </a:solidFill>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6562"/>
          </a:xfrm>
        </p:spPr>
        <p:txBody>
          <a:bodyPr/>
          <a:lstStyle/>
          <a:p>
            <a:r>
              <a:rPr lang="bn-BD" dirty="0" smtClean="0"/>
              <a:t> </a:t>
            </a:r>
            <a:endParaRPr lang="en-US" dirty="0"/>
          </a:p>
        </p:txBody>
      </p:sp>
      <p:sp>
        <p:nvSpPr>
          <p:cNvPr id="7" name="Rectangle 6"/>
          <p:cNvSpPr/>
          <p:nvPr/>
        </p:nvSpPr>
        <p:spPr>
          <a:xfrm>
            <a:off x="2286000" y="228600"/>
            <a:ext cx="5029200" cy="990600"/>
          </a:xfrm>
          <a:prstGeom prst="rect">
            <a:avLst/>
          </a:prstGeom>
          <a:solidFill>
            <a:srgbClr val="00B05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000" dirty="0" smtClean="0">
                <a:solidFill>
                  <a:srgbClr val="C00000"/>
                </a:solidFill>
              </a:rPr>
              <a:t>শিখন ফল </a:t>
            </a:r>
            <a:endParaRPr lang="en-US" sz="6000" dirty="0">
              <a:solidFill>
                <a:srgbClr val="C00000"/>
              </a:solidFill>
            </a:endParaRPr>
          </a:p>
        </p:txBody>
      </p:sp>
      <p:sp>
        <p:nvSpPr>
          <p:cNvPr id="8" name="Rectangle 7"/>
          <p:cNvSpPr/>
          <p:nvPr/>
        </p:nvSpPr>
        <p:spPr>
          <a:xfrm>
            <a:off x="1676400" y="1219200"/>
            <a:ext cx="6172200" cy="838200"/>
          </a:xfrm>
          <a:prstGeom prst="rect">
            <a:avLst/>
          </a:prstGeom>
          <a:solidFill>
            <a:srgbClr val="00B05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solidFill>
                  <a:schemeClr val="tx1"/>
                </a:solidFill>
              </a:rPr>
              <a:t>এই পাঠ শেষে শিক্ষার্থীরা </a:t>
            </a:r>
            <a:r>
              <a:rPr lang="bn-BD" dirty="0" smtClean="0"/>
              <a:t>............                         </a:t>
            </a:r>
            <a:endParaRPr lang="en-US" dirty="0"/>
          </a:p>
        </p:txBody>
      </p:sp>
      <p:sp>
        <p:nvSpPr>
          <p:cNvPr id="9" name="Flowchart: Terminator 8"/>
          <p:cNvSpPr/>
          <p:nvPr/>
        </p:nvSpPr>
        <p:spPr>
          <a:xfrm>
            <a:off x="0" y="2209800"/>
            <a:ext cx="9144000" cy="1371600"/>
          </a:xfrm>
          <a:prstGeom prst="flowChartTerminator">
            <a:avLst/>
          </a:prstGeom>
          <a:solidFill>
            <a:srgbClr val="00B05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i="1" dirty="0" smtClean="0">
                <a:solidFill>
                  <a:srgbClr val="C00000"/>
                </a:solidFill>
              </a:rPr>
              <a:t>১</a:t>
            </a:r>
            <a:r>
              <a:rPr lang="bn-BD" sz="3200" dirty="0" smtClean="0">
                <a:solidFill>
                  <a:schemeClr val="tx1"/>
                </a:solidFill>
              </a:rPr>
              <a:t>, প্রকৃত মুমিন হওয়ার জন্য কাকে বেশি ভালবাসতে হবে তা জানতে পারবে।</a:t>
            </a:r>
            <a:endParaRPr lang="en-US" sz="3200" dirty="0">
              <a:solidFill>
                <a:schemeClr val="tx1"/>
              </a:solidFill>
            </a:endParaRPr>
          </a:p>
        </p:txBody>
      </p:sp>
      <p:sp>
        <p:nvSpPr>
          <p:cNvPr id="10" name="Flowchart: Terminator 9"/>
          <p:cNvSpPr/>
          <p:nvPr/>
        </p:nvSpPr>
        <p:spPr>
          <a:xfrm>
            <a:off x="0" y="3657600"/>
            <a:ext cx="9144000" cy="1371600"/>
          </a:xfrm>
          <a:prstGeom prst="flowChartTerminator">
            <a:avLst/>
          </a:prstGeom>
          <a:solidFill>
            <a:srgbClr val="00B05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i="1" dirty="0" smtClean="0">
                <a:solidFill>
                  <a:srgbClr val="C00000"/>
                </a:solidFill>
              </a:rPr>
              <a:t>২</a:t>
            </a:r>
            <a:r>
              <a:rPr lang="bn-BD" sz="3200" dirty="0" smtClean="0">
                <a:solidFill>
                  <a:schemeClr val="tx1"/>
                </a:solidFill>
              </a:rPr>
              <a:t>.ইমান কি এবং ইমানের স্বাদ উপলব্দি করার মাধ্যম গুলো জানতে পারবে ।</a:t>
            </a:r>
            <a:endParaRPr lang="en-US" sz="3200" dirty="0">
              <a:solidFill>
                <a:schemeClr val="tx1"/>
              </a:solidFill>
            </a:endParaRPr>
          </a:p>
        </p:txBody>
      </p:sp>
      <p:sp>
        <p:nvSpPr>
          <p:cNvPr id="11" name="Flowchart: Terminator 10"/>
          <p:cNvSpPr/>
          <p:nvPr/>
        </p:nvSpPr>
        <p:spPr>
          <a:xfrm>
            <a:off x="0" y="5105400"/>
            <a:ext cx="9144000" cy="1371600"/>
          </a:xfrm>
          <a:prstGeom prst="flowChartTerminator">
            <a:avLst/>
          </a:prstGeom>
          <a:solidFill>
            <a:srgbClr val="00B05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i="1" dirty="0" smtClean="0">
                <a:solidFill>
                  <a:srgbClr val="C00000"/>
                </a:solidFill>
              </a:rPr>
              <a:t>৩</a:t>
            </a:r>
            <a:r>
              <a:rPr lang="bn-BD" sz="3200" dirty="0" smtClean="0">
                <a:solidFill>
                  <a:schemeClr val="tx1"/>
                </a:solidFill>
              </a:rPr>
              <a:t>.মহব্বত কি? তা কত প্রকার তা বলতে পারবে </a:t>
            </a:r>
            <a:endParaRPr lang="en-US" sz="3200" dirty="0">
              <a:solidFill>
                <a:schemeClr val="tx1"/>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fill="hold"/>
                                        <p:tgtEl>
                                          <p:spTgt spid="10"/>
                                        </p:tgtEl>
                                        <p:attrNameLst>
                                          <p:attrName>ppt_x</p:attrName>
                                        </p:attrNameLst>
                                      </p:cBhvr>
                                      <p:tavLst>
                                        <p:tav tm="0">
                                          <p:val>
                                            <p:strVal val="#ppt_x"/>
                                          </p:val>
                                        </p:tav>
                                        <p:tav tm="100000">
                                          <p:val>
                                            <p:strVal val="#ppt_x"/>
                                          </p:val>
                                        </p:tav>
                                      </p:tavLst>
                                    </p:anim>
                                    <p:anim calcmode="lin" valueType="num">
                                      <p:cBhvr additive="base">
                                        <p:cTn id="2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additive="base">
                                        <p:cTn id="30" dur="500" fill="hold"/>
                                        <p:tgtEl>
                                          <p:spTgt spid="11"/>
                                        </p:tgtEl>
                                        <p:attrNameLst>
                                          <p:attrName>ppt_x</p:attrName>
                                        </p:attrNameLst>
                                      </p:cBhvr>
                                      <p:tavLst>
                                        <p:tav tm="0">
                                          <p:val>
                                            <p:strVal val="#ppt_x"/>
                                          </p:val>
                                        </p:tav>
                                        <p:tav tm="100000">
                                          <p:val>
                                            <p:strVal val="#ppt_x"/>
                                          </p:val>
                                        </p:tav>
                                      </p:tavLst>
                                    </p:anim>
                                    <p:anim calcmode="lin" valueType="num">
                                      <p:cBhvr additive="base">
                                        <p:cTn id="3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1066800"/>
          </a:xfrm>
          <a:solidFill>
            <a:srgbClr val="00B050"/>
          </a:solidFill>
          <a:ln>
            <a:solidFill>
              <a:srgbClr val="C00000"/>
            </a:solidFill>
          </a:ln>
        </p:spPr>
        <p:txBody>
          <a:bodyPr anchor="t">
            <a:normAutofit/>
          </a:bodyPr>
          <a:lstStyle/>
          <a:p>
            <a:r>
              <a:rPr lang="bn-BD" dirty="0" smtClean="0"/>
              <a:t>মূল কিতাব হাদিস নং-৫,</a:t>
            </a:r>
            <a:r>
              <a:rPr lang="ar-SA" dirty="0" smtClean="0"/>
              <a:t>৬ </a:t>
            </a:r>
            <a:r>
              <a:rPr lang="en-US" dirty="0" smtClean="0"/>
              <a:t>                                     </a:t>
            </a:r>
            <a:r>
              <a:rPr lang="bn-BD" dirty="0" smtClean="0"/>
              <a:t>               </a:t>
            </a:r>
            <a:endParaRPr lang="en-US" dirty="0"/>
          </a:p>
        </p:txBody>
      </p:sp>
      <p:sp>
        <p:nvSpPr>
          <p:cNvPr id="3" name="Rectangle 2"/>
          <p:cNvSpPr/>
          <p:nvPr/>
        </p:nvSpPr>
        <p:spPr>
          <a:xfrm>
            <a:off x="228600" y="1295400"/>
            <a:ext cx="8686800" cy="1676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rPr>
              <a:t>عن انس (رضي) قال قال رسول الله (صلي) لايؤمن احدكم حتي </a:t>
            </a:r>
          </a:p>
          <a:p>
            <a:pPr algn="ctr"/>
            <a:r>
              <a:rPr lang="ar-SA" sz="3200" dirty="0" smtClean="0">
                <a:solidFill>
                  <a:schemeClr val="tx1"/>
                </a:solidFill>
              </a:rPr>
              <a:t>   اكون احب اليه من والده وولده والناس اجمعين –(متفق عليه)</a:t>
            </a:r>
          </a:p>
          <a:p>
            <a:pPr algn="ctr"/>
            <a:endParaRPr lang="en-US" sz="3200" dirty="0">
              <a:solidFill>
                <a:schemeClr val="tx1"/>
              </a:solidFill>
            </a:endParaRPr>
          </a:p>
        </p:txBody>
      </p:sp>
      <p:sp>
        <p:nvSpPr>
          <p:cNvPr id="4" name="Rectangle 3"/>
          <p:cNvSpPr/>
          <p:nvPr/>
        </p:nvSpPr>
        <p:spPr>
          <a:xfrm>
            <a:off x="228600" y="3124200"/>
            <a:ext cx="8686800" cy="3505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rPr>
              <a:t>عن انس (رضي) قال قال رسول الله (صلي) ثلاث من كن فيه وجد بهن حلاوة الايمان من كان الله ورسوله احب اليه مم سواهما ومن احب عبدا لايحبه الا لله ومن يكره ان يعود في الكفر بعد ان انقذه الله منه كما يكره ان يلقي في النار –(متفق عليه)</a:t>
            </a:r>
          </a:p>
          <a:p>
            <a:pPr algn="ctr"/>
            <a:endParaRPr lang="en-US" sz="32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diamond(in)">
                                      <p:cBhvr>
                                        <p:cTn id="13" dur="20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diamond(in)">
                                      <p:cBhvr>
                                        <p:cTn id="18"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152400"/>
            <a:ext cx="4648200" cy="838200"/>
          </a:xfrm>
          <a:solidFill>
            <a:srgbClr val="00B050"/>
          </a:solidFill>
          <a:ln>
            <a:solidFill>
              <a:srgbClr val="FF0000"/>
            </a:solidFill>
          </a:ln>
        </p:spPr>
        <p:txBody>
          <a:bodyPr>
            <a:normAutofit/>
          </a:bodyPr>
          <a:lstStyle/>
          <a:p>
            <a:r>
              <a:rPr lang="bn-BD" sz="4800" dirty="0" smtClean="0"/>
              <a:t>হাদিসের অনুবাদ </a:t>
            </a:r>
            <a:endParaRPr lang="en-US" sz="4800" dirty="0"/>
          </a:p>
        </p:txBody>
      </p:sp>
      <p:sp>
        <p:nvSpPr>
          <p:cNvPr id="3" name="Rectangle 2"/>
          <p:cNvSpPr/>
          <p:nvPr/>
        </p:nvSpPr>
        <p:spPr>
          <a:xfrm>
            <a:off x="228600" y="990600"/>
            <a:ext cx="8763000" cy="5486400"/>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solidFill>
                  <a:srgbClr val="00B050"/>
                </a:solidFill>
              </a:rPr>
              <a:t>১নং হাদিস </a:t>
            </a:r>
            <a:r>
              <a:rPr lang="bn-BD" sz="4000" dirty="0" smtClean="0">
                <a:solidFill>
                  <a:schemeClr val="tx1"/>
                </a:solidFill>
              </a:rPr>
              <a:t>–হযরত আনাস (রা) হতে বর্ণিত।তিনি বলেন,রাসুলুল্লাহ (সা)ইরশাদ করেছেন,ততক্ষন পর্যন্ত তোমাদের কেউ (পূর্ণাঙ্গ)ইমানদার হতে পারবে না ;যতক্ষন না আমি তার নিকট তার পিতা মাতা,সন্তান সন্ততি এবং অন্য সকল মানুষ হতে অধিক প্রিয় হব। (বুখারি ও মুসলিম</a:t>
            </a:r>
            <a:r>
              <a:rPr lang="bn-BD" sz="3200" dirty="0" smtClean="0">
                <a:solidFill>
                  <a:schemeClr val="tx1"/>
                </a:solidFill>
              </a:rPr>
              <a:t>) </a:t>
            </a:r>
            <a:endParaRPr lang="en-US" sz="3200"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716</TotalTime>
  <Words>455</Words>
  <Application>Microsoft Office PowerPoint</Application>
  <PresentationFormat>On-screen Show (4:3)</PresentationFormat>
  <Paragraphs>34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স্বাগতম </vt:lpstr>
      <vt:lpstr>Slide 2</vt:lpstr>
      <vt:lpstr>تعريف المعلم                          سلطانة صاحبية                            المحاضرللعربي                                     رام فورادرش عالم مدرسة                        ساندفور شدر ساندفور</vt:lpstr>
      <vt:lpstr>تعريف الدرس                  المادة : الحديث الشريف      الصف :  العالم                          الدرس : الاول   </vt:lpstr>
      <vt:lpstr>Slide 5</vt:lpstr>
      <vt:lpstr>اعلان درس اليوم                 كتاب الايمان            ইমা্ন পর্ব     </vt:lpstr>
      <vt:lpstr> </vt:lpstr>
      <vt:lpstr>মূল কিতাব হাদিস নং-৫,৬                                                     </vt:lpstr>
      <vt:lpstr>হাদিসের অনুবাদ </vt:lpstr>
      <vt:lpstr>২নং অনুবাদ -হযরত আনাস (রা) হতে বর্ণিত।তিনি বলেন,রাসুলুল্লাহ (সা)এরশাদ করেছেন,যার মাঝে ৩টি বৈশিষ্ট রয়েছে ,সে ইমানের স্বাদ পেয়েছে।১, যার কাছে আল্লাহ এবং তাঁর রাসুল অন্য সব কিছুর চেয়ে অধিক প্রিয়। ২,যে শুধু আল্লাহর (সন্তুষ্টির) জন্যই কোণ বান্দাকে ভালোবাসে ৩,যে বেক্তি আল্লাহ তাকে কুফরি হতে মুক্তি দেওয়ার পর পুনরায় কুফরিতে ফিরে যেতে এমনভাবে অপছন্দ করে যে ভাবে অপছন্দ করে আগুনে নিক্ষিপ্ত হওয়াকে ।(বুখারি ও মুসলিম)</vt:lpstr>
      <vt:lpstr>ইমান কি ? ايمانশব্দটি বাবে افعال এর মাসদার।এর আভিধানিক অর্থ হচ্ছে-التصديق –বিশ্বাস করা । الانقياد-আনুগত্য করা । الخضوع-অবনত হওয়া । الاعتقاد-দৃঢ় বিশ্বাস করা।ইত্যাদি।  শরীয়তের পরিভাষায় ইমান হল-  الايمان هو التصديق بما جاء به النبي( صلي ) من عند الله تعالي والاقرار به অর্থাৎ মহানবি হযরত মুহাম্মদ(সা)আল্লাহ তা’য়ালার পক্ষ হতে যা কিছু নিয়ে এসেছেন সব কিছুর প্রতি বিশ্বাস স্থাপন করা ও স্বীকৃতি দেয়াকে ইমান বলে। </vt:lpstr>
      <vt:lpstr>حلاوة الايمانঅর্থাৎ- ইমানের স্বাদ  শরীয়তের পরিভাষায় –ইমানের স্বাদ হল ইবাদতে আগ্রহ বোধ করা ,তৃপ্তি অনুভূত হওয়া ,দ্বীনের পথে দুঃখ কষ্ট সহ্য করার মানসিকতা সৃষ্টি হওয়া এবং পার্থিব বিষয়ের উপর দ্বীনকে অগ্রাধিকার দেওয়ার মানসিকতা গড়ে উঠা ।  </vt:lpstr>
      <vt:lpstr>ইমানের পূর্ণতার জন্য কাকে সবচেয়ে বেশি ভালবাসতে হবে-আলোচ্য হাদিসে রাসুলুল্লাহ(সা)ইমানের পূর্ণতার জন্য তাঁকে ভালোবাসার শর্তারোপ করেছেন,   ১,জমহুর মুহাদ্দেসিনের মতে,আল্লাহ এবং বান্দার মাঝে যোগাযোগের এক মাত্র সেতু বন্ধন রাসুল (সা),আর এজন্য ইমানের পূর্ণতার ক্ষেত্রে রাসুল (সা) এর ভালবাসাকে শর্তারোপ করা হয়েছে। যেমন- মহান আল্লাহ তা’য়া্লার বানী   قل ان كنتم تحبون الله فاتبعوني يحببكم الله ২,মহান প্রভুর প্রেমাস্পদ রাসুল (সা)।সুতরাং রাসুল (সা)কে ভালোবাসা মানেই আল্লাহকে ভালবাসা।আর এ দিক থেকেই ইমানের জন্য রাসুল(সা)এর ভালোবাসাকে শর্তারোপ করা হয়েছে । </vt:lpstr>
      <vt:lpstr>মহব্বত কি ? </vt:lpstr>
      <vt:lpstr>মহব্বত ৩ প্রকার।যেমন –</vt:lpstr>
      <vt:lpstr>২,محبة عقلية তথা (জ্ঞানগত ভালোবাসা) যে ভালবাসা প্রকৃতির দাবিকে উপেক্ষা করে গুন ও বুদ্ধি বিবেচনার ভিত্তিতে সৃষ্টি হয় ।যেমন-শরির সুস্থের জন্য তিক্ত ঔষধ সেবন করা ,কোণ জ্ঞানী গুনিকে ভালোবাসা । </vt:lpstr>
      <vt:lpstr>৩,محبة ايمانية (ইমানগত ভালবাসা)শুধু ইমানের দাবিতে যে ভালোবাসা সৃষ্টি হয়। যেমন – আল্লাহ,রাসুল,সাহাবি ও অন্যান্য মুসলমানের প্রতি ভালোবাসা ।</vt:lpstr>
      <vt:lpstr>বাড়ির কাজ  হাদিসের অনুবাদ মুখাস্থ করবে  মহব্বত কাকে বলে?কত প্রকার কি কি? ইমান কাকে বলে?প্রকৃ্ত মুমিন হওয়ার জন্য শর্ত কি?  </vt:lpstr>
      <vt:lpstr>ধন্যবাদ</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স্বাগতম </dc:title>
  <dc:creator>Rampur Alim Madrasah</dc:creator>
  <cp:lastModifiedBy>Mamun_Sir</cp:lastModifiedBy>
  <cp:revision>111</cp:revision>
  <dcterms:created xsi:type="dcterms:W3CDTF">2006-08-16T00:00:00Z</dcterms:created>
  <dcterms:modified xsi:type="dcterms:W3CDTF">2020-08-16T07:05:37Z</dcterms:modified>
</cp:coreProperties>
</file>