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12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en-US" sz="6600" dirty="0" err="1" smtClean="0"/>
              <a:t>আজকের</a:t>
            </a:r>
            <a:r>
              <a:rPr lang="en-US" sz="6600" dirty="0" smtClean="0"/>
              <a:t> </a:t>
            </a:r>
            <a:r>
              <a:rPr lang="en-US" sz="6600" dirty="0" err="1" smtClean="0"/>
              <a:t>পাঠে</a:t>
            </a:r>
            <a:r>
              <a:rPr lang="en-US" sz="6600" dirty="0" smtClean="0"/>
              <a:t> </a:t>
            </a:r>
            <a:r>
              <a:rPr lang="en-US" sz="6600" dirty="0" err="1" smtClean="0"/>
              <a:t>স্বাগতম</a:t>
            </a:r>
            <a:endParaRPr lang="en-US" sz="6600" dirty="0"/>
          </a:p>
        </p:txBody>
      </p:sp>
      <p:pic>
        <p:nvPicPr>
          <p:cNvPr id="3" name="Picture 2" descr="index.jfif"/>
          <p:cNvPicPr>
            <a:picLocks noChangeAspect="1"/>
          </p:cNvPicPr>
          <p:nvPr/>
        </p:nvPicPr>
        <p:blipFill>
          <a:blip r:embed="rId4"/>
          <a:stretch>
            <a:fillRect/>
          </a:stretch>
        </p:blipFill>
        <p:spPr>
          <a:xfrm>
            <a:off x="1752600" y="1828801"/>
            <a:ext cx="5562599"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8"/>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endParaRPr lang="en-US" dirty="0"/>
          </a:p>
        </p:txBody>
      </p:sp>
      <p:pic>
        <p:nvPicPr>
          <p:cNvPr id="3" name="Picture 2" descr="Screenshot_20200803_095648.jpg"/>
          <p:cNvPicPr>
            <a:picLocks noChangeAspect="1"/>
          </p:cNvPicPr>
          <p:nvPr/>
        </p:nvPicPr>
        <p:blipFill>
          <a:blip r:embed="rId2"/>
          <a:stretch>
            <a:fillRect/>
          </a:stretch>
        </p:blipFill>
        <p:spPr>
          <a:xfrm>
            <a:off x="609600" y="381000"/>
            <a:ext cx="7924800" cy="624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a:solidFill>
            <a:srgbClr val="00B050"/>
          </a:solidFill>
        </p:spPr>
        <p:txBody>
          <a:bodyPr anchor="t">
            <a:normAutofit fontScale="90000"/>
          </a:bodyPr>
          <a:lstStyle/>
          <a:p>
            <a:r>
              <a:rPr lang="ar-SA" dirty="0" smtClean="0"/>
              <a:t>قال تعالي“ان الذين كفروا لن تغني عنهم  اموالهم </a:t>
            </a:r>
            <a:r>
              <a:rPr lang="bn-BD" dirty="0" smtClean="0"/>
              <a:t>       </a:t>
            </a:r>
            <a:r>
              <a:rPr lang="ar-SA" dirty="0" smtClean="0"/>
              <a:t>ولااولادهم من الله شيئا واولئك </a:t>
            </a:r>
            <a:r>
              <a:rPr lang="bn-BD" dirty="0" smtClean="0"/>
              <a:t>                 </a:t>
            </a:r>
            <a:r>
              <a:rPr lang="ar-SA" dirty="0" smtClean="0"/>
              <a:t>اصحاب </a:t>
            </a:r>
            <a:r>
              <a:rPr lang="bn-BD" dirty="0" smtClean="0"/>
              <a:t>                                      </a:t>
            </a:r>
            <a:r>
              <a:rPr lang="ar-SA" dirty="0" smtClean="0"/>
              <a:t>النار هم فيها خالدون --- ال عمران ” </a:t>
            </a:r>
            <a:r>
              <a:rPr lang="bn-BD" dirty="0" smtClean="0"/>
              <a:t>আল্লাহ তায়ালা ইরশাদ করেন,নিশ্চই যারা কুফরি করে আল্লাহর কাছে তাদের ধন-সম্পদ ও সন্তানাদি তাদের কোন কাজে আসবে না</a:t>
            </a:r>
            <a:r>
              <a:rPr lang="ar-SA" dirty="0" smtClean="0"/>
              <a:t> </a:t>
            </a:r>
            <a:r>
              <a:rPr lang="bn-BD" dirty="0" smtClean="0"/>
              <a:t>এবংতারা জাহান্নামের অধিবাসী আর চিরদিন সেখানে অবস্থান করবে ।’’ আলে ইমরান ১১৬</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2762"/>
          </a:xfrm>
          <a:solidFill>
            <a:schemeClr val="accent6"/>
          </a:solidFill>
        </p:spPr>
        <p:txBody>
          <a:bodyPr/>
          <a:lstStyle/>
          <a:p>
            <a:r>
              <a:rPr lang="bn-BD" dirty="0" smtClean="0"/>
              <a:t>আল কুরআনে কুফরির ৫টি দিক রয়েছে-</a:t>
            </a:r>
            <a:endParaRPr lang="en-US" dirty="0"/>
          </a:p>
        </p:txBody>
      </p:sp>
      <p:sp>
        <p:nvSpPr>
          <p:cNvPr id="3" name="Content Placeholder 2"/>
          <p:cNvSpPr>
            <a:spLocks noGrp="1"/>
          </p:cNvSpPr>
          <p:nvPr>
            <p:ph idx="1"/>
          </p:nvPr>
        </p:nvSpPr>
        <p:spPr>
          <a:xfrm>
            <a:off x="0" y="1828800"/>
            <a:ext cx="9144000" cy="5029200"/>
          </a:xfrm>
          <a:solidFill>
            <a:srgbClr val="92D050"/>
          </a:solidFill>
        </p:spPr>
        <p:txBody>
          <a:bodyPr anchor="b">
            <a:normAutofit/>
          </a:bodyPr>
          <a:lstStyle/>
          <a:p>
            <a:pPr>
              <a:buNone/>
            </a:pPr>
            <a:r>
              <a:rPr lang="bn-BD" dirty="0" smtClean="0"/>
              <a:t>১-</a:t>
            </a:r>
            <a:r>
              <a:rPr lang="ar-SA" sz="4000" dirty="0" smtClean="0">
                <a:solidFill>
                  <a:srgbClr val="C00000"/>
                </a:solidFill>
              </a:rPr>
              <a:t>الكفر بالتوحيد</a:t>
            </a:r>
            <a:r>
              <a:rPr lang="bn-BD" dirty="0" smtClean="0"/>
              <a:t>তাওহিদকে অস্বীকার করা ।আল্লাহ তায়ালা ইরশাদ করেন-</a:t>
            </a:r>
            <a:r>
              <a:rPr lang="ar-SA" dirty="0" smtClean="0"/>
              <a:t>ان الذين كفروا سواء عليهم –</a:t>
            </a:r>
            <a:r>
              <a:rPr lang="bn-BD" dirty="0" smtClean="0"/>
              <a:t>  </a:t>
            </a:r>
            <a:r>
              <a:rPr lang="ar-SA" dirty="0" smtClean="0"/>
              <a:t>اانذرتهم ام لم تنذرهم لا يؤمنون      -   البقرة</a:t>
            </a:r>
            <a:r>
              <a:rPr lang="bn-BD" dirty="0" smtClean="0"/>
              <a:t>   অর্থাৎ নিশ্চয়ই যারা কুফরি করে আপনি তাদের ভয় দেখান বা না দেখান তা তাদের জন্য সমান,তারা ইমান আনবে না । বাকারা ৬</a:t>
            </a:r>
            <a:endParaRPr lang="en-US" dirty="0"/>
          </a:p>
        </p:txBody>
      </p:sp>
      <p:pic>
        <p:nvPicPr>
          <p:cNvPr id="4" name="Picture 3" descr="Screenshot_20200727_234859.jpg"/>
          <p:cNvPicPr>
            <a:picLocks noChangeAspect="1"/>
          </p:cNvPicPr>
          <p:nvPr/>
        </p:nvPicPr>
        <p:blipFill>
          <a:blip r:embed="rId2"/>
          <a:stretch>
            <a:fillRect/>
          </a:stretch>
        </p:blipFill>
        <p:spPr>
          <a:xfrm>
            <a:off x="1143000" y="1828800"/>
            <a:ext cx="6858000" cy="1828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diamond(in)">
                                      <p:cBhvr>
                                        <p:cTn id="19" dur="20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amond(in)">
                                      <p:cBhvr>
                                        <p:cTn id="2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01962"/>
          </a:xfrm>
          <a:solidFill>
            <a:srgbClr val="92D050"/>
          </a:solidFill>
        </p:spPr>
        <p:txBody>
          <a:bodyPr anchor="t">
            <a:normAutofit fontScale="90000"/>
          </a:bodyPr>
          <a:lstStyle/>
          <a:p>
            <a:r>
              <a:rPr lang="bn-BD" dirty="0" smtClean="0">
                <a:solidFill>
                  <a:schemeClr val="tx2"/>
                </a:solidFill>
              </a:rPr>
              <a:t>২.</a:t>
            </a:r>
            <a:r>
              <a:rPr lang="ar-SA" dirty="0" smtClean="0">
                <a:solidFill>
                  <a:srgbClr val="C00000"/>
                </a:solidFill>
              </a:rPr>
              <a:t>الكفران النعمة</a:t>
            </a:r>
            <a:r>
              <a:rPr lang="bn-BD" sz="3200" dirty="0" smtClean="0"/>
              <a:t>-নেয়ামতের শুকরিয়া না করা, যেমনঃ আল্লাহ তায়ালা ইরশাদ করেন,</a:t>
            </a:r>
            <a:r>
              <a:rPr lang="ar-SA" sz="3200" dirty="0" smtClean="0"/>
              <a:t>فاذكروني </a:t>
            </a:r>
            <a:r>
              <a:rPr lang="bn-BD" sz="3200" dirty="0" smtClean="0"/>
              <a:t>  </a:t>
            </a:r>
            <a:r>
              <a:rPr lang="ar-SA" sz="3200" dirty="0" smtClean="0"/>
              <a:t>                         </a:t>
            </a:r>
            <a:r>
              <a:rPr lang="bn-BD" sz="3200" dirty="0" smtClean="0"/>
              <a:t>    </a:t>
            </a:r>
            <a:r>
              <a:rPr lang="ar-SA" sz="3200" dirty="0" smtClean="0"/>
              <a:t>اذكركم واشكروا لي  ولا تكفرون-البقرة</a:t>
            </a:r>
            <a:r>
              <a:rPr lang="bn-BD" sz="3200" dirty="0" smtClean="0"/>
              <a:t>অর্থাৎ অতএব তোমরা আ</a:t>
            </a:r>
            <a:r>
              <a:rPr lang="en-US" sz="3200" dirty="0" err="1" smtClean="0"/>
              <a:t>মা</a:t>
            </a:r>
            <a:r>
              <a:rPr lang="bn-BD" sz="3200" dirty="0" smtClean="0"/>
              <a:t>কে স্মরণ কর আমিও তোমাদের স্মরণ রাখব ,আমার নেয়ামতের শুকরিয়া আদায় কর ,অকৃতজ্ঞ হইয়ো না।বাকারা ১৫২</a:t>
            </a:r>
            <a:endParaRPr lang="en-US" sz="3200" dirty="0"/>
          </a:p>
        </p:txBody>
      </p:sp>
      <p:pic>
        <p:nvPicPr>
          <p:cNvPr id="6" name="Content Placeholder 5" descr="Screenshot_20200727_234755.jpg"/>
          <p:cNvPicPr>
            <a:picLocks noGrp="1" noChangeAspect="1"/>
          </p:cNvPicPr>
          <p:nvPr>
            <p:ph idx="1"/>
          </p:nvPr>
        </p:nvPicPr>
        <p:blipFill>
          <a:blip r:embed="rId2"/>
          <a:stretch>
            <a:fillRect/>
          </a:stretch>
        </p:blipFill>
        <p:spPr>
          <a:xfrm>
            <a:off x="457201" y="3505200"/>
            <a:ext cx="3886200" cy="3352800"/>
          </a:xfrm>
        </p:spPr>
      </p:pic>
      <p:pic>
        <p:nvPicPr>
          <p:cNvPr id="7" name="Picture 6" descr="Screenshot_20200727_234844.jpg"/>
          <p:cNvPicPr>
            <a:picLocks noChangeAspect="1"/>
          </p:cNvPicPr>
          <p:nvPr/>
        </p:nvPicPr>
        <p:blipFill>
          <a:blip r:embed="rId3"/>
          <a:stretch>
            <a:fillRect/>
          </a:stretch>
        </p:blipFill>
        <p:spPr>
          <a:xfrm>
            <a:off x="4495800" y="3505200"/>
            <a:ext cx="4495800" cy="3352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solidFill>
            <a:srgbClr val="92D050"/>
          </a:solidFill>
        </p:spPr>
        <p:txBody>
          <a:bodyPr anchor="t">
            <a:normAutofit fontScale="90000"/>
          </a:bodyPr>
          <a:lstStyle/>
          <a:p>
            <a:r>
              <a:rPr lang="bn-BD" dirty="0" smtClean="0">
                <a:solidFill>
                  <a:srgbClr val="C00000"/>
                </a:solidFill>
              </a:rPr>
              <a:t>৩</a:t>
            </a:r>
            <a:r>
              <a:rPr lang="ar-SA" dirty="0" smtClean="0">
                <a:solidFill>
                  <a:srgbClr val="C00000"/>
                </a:solidFill>
              </a:rPr>
              <a:t>التبري  .</a:t>
            </a:r>
            <a:r>
              <a:rPr lang="bn-BD" sz="3200" dirty="0" smtClean="0"/>
              <a:t> সম্পর্কচ্ছেদ করা,যেমন-আল্লাহ তায়ালা ইরশাদ করেন-</a:t>
            </a:r>
            <a:r>
              <a:rPr lang="ar-SA" sz="3200" dirty="0" smtClean="0"/>
              <a:t>ثم يوم القيامة يكفر بعضكم ببعض   (العنكبوت</a:t>
            </a:r>
            <a:r>
              <a:rPr lang="bn-BD" sz="3200" dirty="0" smtClean="0"/>
              <a:t>কিয়ামত দিবসে তারা পরস্পর সম্পর্কচ্চেদ করবে ।আনকাবুত;২৫</a:t>
            </a:r>
            <a:endParaRPr lang="en-US" sz="3200" dirty="0"/>
          </a:p>
        </p:txBody>
      </p:sp>
      <p:pic>
        <p:nvPicPr>
          <p:cNvPr id="4" name="Content Placeholder 3" descr="Screenshot_20200805_233927.jpg"/>
          <p:cNvPicPr>
            <a:picLocks noGrp="1" noChangeAspect="1"/>
          </p:cNvPicPr>
          <p:nvPr>
            <p:ph idx="1"/>
          </p:nvPr>
        </p:nvPicPr>
        <p:blipFill>
          <a:blip r:embed="rId2"/>
          <a:stretch>
            <a:fillRect/>
          </a:stretch>
        </p:blipFill>
        <p:spPr>
          <a:xfrm>
            <a:off x="304800" y="2291556"/>
            <a:ext cx="4114800" cy="4261644"/>
          </a:xfrm>
        </p:spPr>
      </p:pic>
      <p:pic>
        <p:nvPicPr>
          <p:cNvPr id="5" name="Picture 4" descr="Screenshot_20200805_234116.jpg"/>
          <p:cNvPicPr>
            <a:picLocks noChangeAspect="1"/>
          </p:cNvPicPr>
          <p:nvPr/>
        </p:nvPicPr>
        <p:blipFill>
          <a:blip r:embed="rId3"/>
          <a:stretch>
            <a:fillRect/>
          </a:stretch>
        </p:blipFill>
        <p:spPr>
          <a:xfrm>
            <a:off x="4572000" y="2286000"/>
            <a:ext cx="4343400" cy="4191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a:solidFill>
            <a:srgbClr val="92D050"/>
          </a:solidFill>
        </p:spPr>
        <p:txBody>
          <a:bodyPr anchor="ctr"/>
          <a:lstStyle/>
          <a:p>
            <a:r>
              <a:rPr lang="bn-BD" sz="5400" dirty="0" smtClean="0">
                <a:solidFill>
                  <a:srgbClr val="C00000"/>
                </a:solidFill>
              </a:rPr>
              <a:t>৪.</a:t>
            </a:r>
            <a:r>
              <a:rPr lang="ar-SA" sz="5400" dirty="0" smtClean="0">
                <a:solidFill>
                  <a:srgbClr val="C00000"/>
                </a:solidFill>
              </a:rPr>
              <a:t>الجحود</a:t>
            </a:r>
            <a:r>
              <a:rPr lang="bn-BD" dirty="0" smtClean="0"/>
              <a:t> অস্বীকৃতি জ্ঞাপণ করা।যেমন-আল্লাহ তায়ালা ইরশাদ করেন, </a:t>
            </a:r>
            <a:r>
              <a:rPr lang="ar-SA" dirty="0" smtClean="0"/>
              <a:t>فلما جاء هم ما عرفوا كفروا به    البقرة)</a:t>
            </a:r>
            <a:r>
              <a:rPr lang="bn-BD" dirty="0" smtClean="0"/>
              <a:t> </a:t>
            </a:r>
            <a:r>
              <a:rPr lang="ar-SA" dirty="0" smtClean="0"/>
              <a:t>(</a:t>
            </a:r>
            <a:r>
              <a:rPr lang="bn-BD" dirty="0" smtClean="0"/>
              <a:t> তাদের জানা বিষয় যখন তাদের নিকট আসলো ,জমিনের নিচে তারা তা অস্বীকার করলো ।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solidFill>
            <a:srgbClr val="92D050"/>
          </a:solidFill>
        </p:spPr>
        <p:txBody>
          <a:bodyPr anchor="t">
            <a:normAutofit fontScale="90000"/>
          </a:bodyPr>
          <a:lstStyle/>
          <a:p>
            <a:r>
              <a:rPr lang="bn-BD" dirty="0" smtClean="0">
                <a:solidFill>
                  <a:srgbClr val="C00000"/>
                </a:solidFill>
              </a:rPr>
              <a:t>৫.</a:t>
            </a:r>
            <a:r>
              <a:rPr lang="ar-SA" dirty="0" smtClean="0">
                <a:solidFill>
                  <a:srgbClr val="C00000"/>
                </a:solidFill>
              </a:rPr>
              <a:t>التغطية</a:t>
            </a:r>
            <a:r>
              <a:rPr lang="bn-BD" sz="3200" dirty="0" smtClean="0"/>
              <a:t> ঢেকে ফেলা বা ইমান গোপন করা। যেমন-আল্লাহ তায়ালা ইরশাদ করেন-</a:t>
            </a:r>
            <a:r>
              <a:rPr lang="ar-SA" sz="3200" dirty="0" smtClean="0"/>
              <a:t>اعجب الكفار نباته  (الحديد</a:t>
            </a:r>
            <a:r>
              <a:rPr lang="bn-BD" sz="3200" dirty="0" smtClean="0"/>
              <a:t> শস্য (যারা জমিনে বীজ বপন করেছে )       কৃষকদেরকে বিষ্মিত করেছে । হাদিদ;২০ </a:t>
            </a:r>
            <a:endParaRPr lang="en-US" sz="3200" dirty="0"/>
          </a:p>
        </p:txBody>
      </p:sp>
      <p:pic>
        <p:nvPicPr>
          <p:cNvPr id="3" name="Picture 2" descr="Screenshot_20200809_224659.jpg"/>
          <p:cNvPicPr>
            <a:picLocks noChangeAspect="1"/>
          </p:cNvPicPr>
          <p:nvPr/>
        </p:nvPicPr>
        <p:blipFill>
          <a:blip r:embed="rId2"/>
          <a:stretch>
            <a:fillRect/>
          </a:stretch>
        </p:blipFill>
        <p:spPr>
          <a:xfrm>
            <a:off x="457200" y="2286000"/>
            <a:ext cx="8153400" cy="43434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202362"/>
          </a:xfrm>
          <a:solidFill>
            <a:srgbClr val="00B050"/>
          </a:solidFill>
        </p:spPr>
        <p:txBody>
          <a:bodyPr/>
          <a:lstStyle/>
          <a:p>
            <a:r>
              <a:rPr lang="bn-BD" dirty="0" smtClean="0"/>
              <a:t>বাড়ির কাজ                  কুফর কাকে বলে ?আল কুরআনে বর্ণিত কুফরের দিকগুলি বর্ণনা কর</a:t>
            </a:r>
            <a:r>
              <a:rPr lang="bn-BD" dirty="0" smtClean="0">
                <a:solidFill>
                  <a:srgbClr val="92D050"/>
                </a:solidFill>
              </a:rPr>
              <a:t>। </a:t>
            </a:r>
            <a:endParaRPr lang="en-US" dirty="0">
              <a:solidFill>
                <a:srgbClr val="92D05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rgbClr val="00B050"/>
          </a:solidFill>
        </p:spPr>
        <p:txBody>
          <a:bodyPr>
            <a:normAutofit/>
          </a:bodyPr>
          <a:lstStyle/>
          <a:p>
            <a:r>
              <a:rPr lang="bn-BD" sz="9600" dirty="0" smtClean="0"/>
              <a:t>ধন্যবাদ </a:t>
            </a:r>
            <a:endParaRPr lang="en-US" sz="96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324600"/>
          </a:xfrm>
          <a:solidFill>
            <a:srgbClr val="00B050"/>
          </a:solidFill>
          <a:ln>
            <a:solidFill>
              <a:srgbClr val="FFFF00"/>
            </a:solidFill>
          </a:ln>
        </p:spPr>
        <p:txBody>
          <a:bodyPr anchor="ctr"/>
          <a:lstStyle/>
          <a:p>
            <a:r>
              <a:rPr lang="en-US" sz="8800" i="1" dirty="0" err="1" smtClean="0"/>
              <a:t>শিক্ষক</a:t>
            </a:r>
            <a:r>
              <a:rPr lang="en-US" sz="8800" i="1" dirty="0" smtClean="0"/>
              <a:t> </a:t>
            </a:r>
            <a:r>
              <a:rPr lang="en-US" sz="8800" i="1" dirty="0" err="1" smtClean="0"/>
              <a:t>পরিচিতি</a:t>
            </a:r>
            <a:r>
              <a:rPr lang="en-US" sz="8800" i="1" dirty="0" smtClean="0"/>
              <a:t>                                                                  </a:t>
            </a:r>
            <a:r>
              <a:rPr lang="en-US" dirty="0" err="1" smtClean="0"/>
              <a:t>সুলতানা</a:t>
            </a:r>
            <a:r>
              <a:rPr lang="en-US" dirty="0" smtClean="0"/>
              <a:t> </a:t>
            </a:r>
            <a:r>
              <a:rPr lang="bn-BD" dirty="0" smtClean="0"/>
              <a:t>চা</a:t>
            </a:r>
            <a:r>
              <a:rPr lang="en-US" dirty="0" err="1" smtClean="0"/>
              <a:t>হবিয়া</a:t>
            </a:r>
            <a:r>
              <a:rPr lang="en-US" dirty="0" smtClean="0"/>
              <a:t>                                    </a:t>
            </a:r>
            <a:r>
              <a:rPr lang="en-US" dirty="0" err="1" smtClean="0"/>
              <a:t>প্রভাষক</a:t>
            </a:r>
            <a:r>
              <a:rPr lang="en-US" dirty="0" smtClean="0"/>
              <a:t> </a:t>
            </a:r>
            <a:r>
              <a:rPr lang="en-US" dirty="0" err="1" smtClean="0"/>
              <a:t>আরাবি</a:t>
            </a:r>
            <a:r>
              <a:rPr lang="en-US" dirty="0" smtClean="0"/>
              <a:t>                                       </a:t>
            </a:r>
            <a:r>
              <a:rPr lang="en-US" dirty="0" err="1" smtClean="0"/>
              <a:t>রামপুর</a:t>
            </a:r>
            <a:r>
              <a:rPr lang="en-US" dirty="0" smtClean="0"/>
              <a:t> </a:t>
            </a:r>
            <a:r>
              <a:rPr lang="en-US" dirty="0" err="1" smtClean="0"/>
              <a:t>আদর্শ</a:t>
            </a:r>
            <a:r>
              <a:rPr lang="en-US" dirty="0" smtClean="0"/>
              <a:t> </a:t>
            </a:r>
            <a:r>
              <a:rPr lang="en-US" dirty="0" err="1" smtClean="0"/>
              <a:t>আলিম</a:t>
            </a:r>
            <a:r>
              <a:rPr lang="en-US" dirty="0" smtClean="0"/>
              <a:t> </a:t>
            </a:r>
            <a:r>
              <a:rPr lang="en-US" dirty="0" err="1" smtClean="0"/>
              <a:t>মাদরাসা</a:t>
            </a:r>
            <a:r>
              <a:rPr lang="en-US" dirty="0" smtClean="0"/>
              <a:t>                              </a:t>
            </a:r>
            <a:r>
              <a:rPr lang="en-US" dirty="0" err="1" smtClean="0"/>
              <a:t>চাঁদপুর</a:t>
            </a:r>
            <a:r>
              <a:rPr lang="en-US" dirty="0" smtClean="0"/>
              <a:t> </a:t>
            </a:r>
            <a:r>
              <a:rPr lang="en-US" dirty="0" err="1" smtClean="0"/>
              <a:t>সদর</a:t>
            </a:r>
            <a:r>
              <a:rPr lang="en-US" dirty="0" smtClean="0"/>
              <a:t> </a:t>
            </a:r>
            <a:r>
              <a:rPr lang="en-US" dirty="0" err="1" smtClean="0"/>
              <a:t>চাঁদপুর</a:t>
            </a:r>
            <a:r>
              <a:rPr lang="en-US" dirty="0" smtClean="0"/>
              <a:t>        </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5897562"/>
          </a:xfrm>
          <a:solidFill>
            <a:srgbClr val="00B050"/>
          </a:solidFill>
          <a:ln>
            <a:solidFill>
              <a:srgbClr val="FFFF00"/>
            </a:solidFill>
          </a:ln>
        </p:spPr>
        <p:txBody>
          <a:bodyPr>
            <a:normAutofit/>
          </a:bodyPr>
          <a:lstStyle/>
          <a:p>
            <a:r>
              <a:rPr lang="en-US" sz="6000" i="1" dirty="0" err="1" smtClean="0"/>
              <a:t>পাঠ</a:t>
            </a:r>
            <a:r>
              <a:rPr lang="en-US" i="1" dirty="0" smtClean="0"/>
              <a:t> </a:t>
            </a:r>
            <a:r>
              <a:rPr lang="en-US" sz="6000" i="1" dirty="0" err="1" smtClean="0"/>
              <a:t>পরিচিতি</a:t>
            </a:r>
            <a:r>
              <a:rPr lang="en-US" sz="6000" i="1" dirty="0" smtClean="0"/>
              <a:t>  </a:t>
            </a:r>
            <a:r>
              <a:rPr lang="en-US" i="1" dirty="0" smtClean="0"/>
              <a:t>                                         </a:t>
            </a:r>
            <a:r>
              <a:rPr lang="en-US" dirty="0" err="1" smtClean="0"/>
              <a:t>বিষয়</a:t>
            </a:r>
            <a:r>
              <a:rPr lang="en-US" dirty="0" smtClean="0"/>
              <a:t> </a:t>
            </a:r>
            <a:r>
              <a:rPr lang="bn-BD" dirty="0" smtClean="0"/>
              <a:t>–আল আকাইদ ওয়াল ফিকহ          শ্রেণী-নবম                 অধ্যায়-০১                   পাঠ-২য়</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248400"/>
          </a:xfrm>
          <a:solidFill>
            <a:srgbClr val="00B050"/>
          </a:solidFill>
        </p:spPr>
        <p:txBody>
          <a:bodyPr anchor="ctr">
            <a:normAutofit/>
          </a:bodyPr>
          <a:lstStyle/>
          <a:p>
            <a:r>
              <a:rPr lang="ar-SA" sz="6000" i="1" dirty="0" smtClean="0">
                <a:solidFill>
                  <a:schemeClr val="bg1"/>
                </a:solidFill>
              </a:rPr>
              <a:t>           </a:t>
            </a:r>
            <a:r>
              <a:rPr lang="bn-BD" sz="6000" i="1" dirty="0" smtClean="0"/>
              <a:t>পাঠ ঘোষণা </a:t>
            </a:r>
            <a:r>
              <a:rPr lang="ar-SA" sz="6000" i="1" dirty="0" smtClean="0"/>
              <a:t>         </a:t>
            </a:r>
            <a:r>
              <a:rPr lang="bn-BD" sz="6000" i="1" dirty="0" smtClean="0"/>
              <a:t>   </a:t>
            </a:r>
            <a:r>
              <a:rPr lang="ar-SA" sz="6000" i="1" dirty="0" smtClean="0"/>
              <a:t>          الكفروالكافربضوءالقران وا لسنة</a:t>
            </a:r>
            <a:r>
              <a:rPr lang="bn-BD" sz="6000" i="1" dirty="0" smtClean="0"/>
              <a:t>           </a:t>
            </a:r>
            <a:r>
              <a:rPr lang="ar-SA" sz="6000" i="1" dirty="0" smtClean="0"/>
              <a:t>আ</a:t>
            </a:r>
            <a:r>
              <a:rPr lang="bn-BD" sz="6000" i="1" dirty="0" smtClean="0"/>
              <a:t>ল কুরআন ও সুন্নাহর আলোকে কুফর ও কাফের      </a:t>
            </a:r>
            <a:endParaRPr lang="en-US" sz="6000" i="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77000"/>
          </a:xfrm>
          <a:solidFill>
            <a:srgbClr val="00B050"/>
          </a:solidFill>
        </p:spPr>
        <p:txBody>
          <a:bodyPr anchor="ctr">
            <a:normAutofit/>
          </a:bodyPr>
          <a:lstStyle/>
          <a:p>
            <a:r>
              <a:rPr lang="bn-BD" sz="6000" dirty="0" smtClean="0"/>
              <a:t>শিখন ফল            </a:t>
            </a:r>
            <a:r>
              <a:rPr lang="bn-BD" sz="4800" dirty="0" smtClean="0"/>
              <a:t>এই পাঠ শেষে তোমরা-</a:t>
            </a:r>
            <a:r>
              <a:rPr lang="bn-BD" sz="6000" dirty="0" smtClean="0"/>
              <a:t>-        </a:t>
            </a:r>
            <a:r>
              <a:rPr lang="bn-BD" sz="4900" dirty="0" smtClean="0"/>
              <a:t>১ কুফর এর পরিচয় বলতে পারবে                  ২ মানব জীবনে কুফর এর পরিনতি কি তা বলতে পারবে          ৩ আল কুরআনে বর্ণিত কুফরের দিক সমূহ বলতে পারবে ।        </a:t>
            </a:r>
            <a:endParaRPr lang="en-US" sz="49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a:solidFill>
            <a:srgbClr val="00B050"/>
          </a:solidFill>
        </p:spPr>
        <p:txBody>
          <a:bodyPr>
            <a:normAutofit/>
          </a:bodyPr>
          <a:lstStyle/>
          <a:p>
            <a:r>
              <a:rPr lang="bn-BD" dirty="0" smtClean="0"/>
              <a:t>কুফরের পরিচয়--             অভিধান বেত্তাদের নিকট কুফর শব্দটি আরাবি ।এটি বাবে </a:t>
            </a:r>
            <a:r>
              <a:rPr lang="ar-SA" dirty="0" smtClean="0"/>
              <a:t>نصر</a:t>
            </a:r>
            <a:r>
              <a:rPr lang="bn-BD" dirty="0" smtClean="0"/>
              <a:t> এর মাসদার,এর আভিধানিক অর্থ হল-</a:t>
            </a:r>
            <a:r>
              <a:rPr lang="ar-SA" dirty="0" smtClean="0"/>
              <a:t>    ستر الشئ </a:t>
            </a:r>
            <a:r>
              <a:rPr lang="bn-BD" dirty="0" smtClean="0"/>
              <a:t>কোন কিছুকে আবৃত করা                    </a:t>
            </a:r>
            <a:r>
              <a:rPr lang="ar-SA" dirty="0" smtClean="0"/>
              <a:t>                   </a:t>
            </a:r>
            <a:r>
              <a:rPr lang="bn-BD" dirty="0" smtClean="0"/>
              <a:t>ঢেকে ফেলা</a:t>
            </a:r>
            <a:r>
              <a:rPr lang="ar-SA" dirty="0" smtClean="0"/>
              <a:t>      التغطية     </a:t>
            </a:r>
            <a:r>
              <a:rPr lang="bn-BD" dirty="0" smtClean="0"/>
              <a:t>সত্যকে গোপন করা</a:t>
            </a:r>
            <a:r>
              <a:rPr lang="ar-SA" dirty="0" smtClean="0"/>
              <a:t>        سترالحق         </a:t>
            </a:r>
            <a:r>
              <a:rPr lang="bn-BD" dirty="0" smtClean="0"/>
              <a:t>অস্বীকার করা     </a:t>
            </a:r>
            <a:r>
              <a:rPr lang="ar-SA" dirty="0" smtClean="0"/>
              <a:t>  الانكار</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049962"/>
          </a:xfrm>
          <a:solidFill>
            <a:srgbClr val="00B050"/>
          </a:solidFill>
        </p:spPr>
        <p:txBody>
          <a:bodyPr anchor="t">
            <a:normAutofit fontScale="90000"/>
          </a:bodyPr>
          <a:lstStyle/>
          <a:p>
            <a:r>
              <a:rPr lang="bn-BD" dirty="0" smtClean="0"/>
              <a:t>পারিভাষিক সংজ্ঞাঃ              শরীয়তের পরিভাষায় কুফর হল- </a:t>
            </a:r>
            <a:r>
              <a:rPr lang="ar-SA" dirty="0" smtClean="0"/>
              <a:t>     عدم تصديق الرسول في بعد ماعلم مجيئه به من عند الله ضرورة فهوخلاف الايمان </a:t>
            </a:r>
            <a:r>
              <a:rPr lang="bn-BD" dirty="0" smtClean="0"/>
              <a:t>অর্থাৎ আল্লাহর তা’লার পক্ষ হতে মহানবী হযরত মুহাম্মদ (সাঃ) যে সকল অকাট্য বিধান নিয়ে এসেছেন সে সবের কোনটিতে রাসুল (সাঃ) কে অসত্য মনে করা।আর এটাই ঈমানের বিপরীত। </a:t>
            </a:r>
            <a:r>
              <a:rPr lang="ar-SA" dirty="0" smtClean="0"/>
              <a:t> </a:t>
            </a:r>
            <a:r>
              <a:rPr lang="bn-BD" dirty="0" smtClean="0"/>
              <a:t>       </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77000"/>
          </a:xfrm>
          <a:solidFill>
            <a:srgbClr val="00B050"/>
          </a:solidFill>
        </p:spPr>
        <p:txBody>
          <a:bodyPr anchor="t"/>
          <a:lstStyle/>
          <a:p>
            <a:r>
              <a:rPr lang="ar-SA" dirty="0" smtClean="0"/>
              <a:t>ان الكافر اذااظهرالايمان فهوالمنافق</a:t>
            </a:r>
            <a:r>
              <a:rPr lang="bn-BD" dirty="0" smtClean="0"/>
              <a:t>কোন কাফের প্রকাশ্য ঈমান দাবি করলে সে মুনাফিক               </a:t>
            </a:r>
            <a:r>
              <a:rPr lang="ar-SA" dirty="0" smtClean="0"/>
              <a:t>وان اظهر كفره بعد الايمان فهو المرتد</a:t>
            </a:r>
            <a:r>
              <a:rPr lang="bn-BD" dirty="0" smtClean="0"/>
              <a:t>ইমান আনার পর কেউ কুফরি প্রকাশ</a:t>
            </a:r>
            <a:r>
              <a:rPr lang="bn-BD" dirty="0" smtClean="0">
                <a:latin typeface="NikoshBAN" pitchFamily="2" charset="0"/>
                <a:cs typeface="NikoshBAN" pitchFamily="2" charset="0"/>
              </a:rPr>
              <a:t> </a:t>
            </a:r>
            <a:r>
              <a:rPr lang="bn-BD" dirty="0" smtClean="0"/>
              <a:t> করলে সে মুরতাদ </a:t>
            </a:r>
            <a:r>
              <a:rPr lang="ar-SA" dirty="0" smtClean="0"/>
              <a:t>                                وان اظهر الشرك  في الالوهية فهوالمشرك </a:t>
            </a:r>
            <a:r>
              <a:rPr lang="bn-BD" dirty="0" smtClean="0"/>
              <a:t>আল্লাহর প্রভুত্বের মধ্যে শরিক নির্ধারণ করলে সে মুশরিক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858000"/>
          </a:xfrm>
          <a:solidFill>
            <a:srgbClr val="00B050"/>
          </a:solidFill>
        </p:spPr>
        <p:txBody>
          <a:bodyPr anchor="t">
            <a:normAutofit fontScale="90000"/>
          </a:bodyPr>
          <a:lstStyle/>
          <a:p>
            <a:r>
              <a:rPr lang="ar-SA" dirty="0" smtClean="0"/>
              <a:t>وان اعترف بنبوة النبي صلي الله عليه واله  </a:t>
            </a:r>
            <a:r>
              <a:rPr lang="bn-BD" dirty="0" smtClean="0"/>
              <a:t>                   </a:t>
            </a:r>
            <a:r>
              <a:rPr lang="ar-SA" dirty="0" smtClean="0"/>
              <a:t>وسلم وينطق بعقائد الكفر فهو الزنديق</a:t>
            </a:r>
            <a:r>
              <a:rPr lang="bn-BD" dirty="0" smtClean="0"/>
              <a:t> রাসুলুল্লাহ (সাঃ) এর নবুয়তের স্বীকৃতি প্রদান করার সাথে সাথে যদি কুফরি আকিদামুলক বক্তব্য প্রদান করে তাহলে সে হবে যিনদিক অর্থাৎ ধর্মচ্যূত।আল্লাহর একত্ববাদ,শরিয়ত ও নবুয়তকে অস্বীকার করা মারাত্মক কুফরি  ।  আল্লাহ রাব্বুল আলামিন অনেক আয়াতে কাফিরদের শাস্তির কথা বর্ণনা করেছেন এবং এ ব্যাপারে  সতর্ক করেছেন ।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524</Words>
  <Application>Microsoft Office PowerPoint</Application>
  <PresentationFormat>On-screen Show (4:3)</PresentationFormat>
  <Paragraphs>18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আজকের পাঠে স্বাগতম</vt:lpstr>
      <vt:lpstr>শিক্ষক পরিচিতি                                                                  সুলতানা চাহবিয়া                                    প্রভাষক আরাবি                                       রামপুর আদর্শ আলিম মাদরাসা                              চাঁদপুর সদর চাঁদপুর        </vt:lpstr>
      <vt:lpstr>পাঠ পরিচিতি                                           বিষয় –আল আকাইদ ওয়াল ফিকহ          শ্রেণী-নবম                 অধ্যায়-০১                   পাঠ-২য়</vt:lpstr>
      <vt:lpstr>           পাঠ ঘোষণা                       الكفروالكافربضوءالقران وا لسنة           আল কুরআন ও সুন্নাহর আলোকে কুফর ও কাফের      </vt:lpstr>
      <vt:lpstr>শিখন ফল            এই পাঠ শেষে তোমরা--        ১ কুফর এর পরিচয় বলতে পারবে                  ২ মানব জীবনে কুফর এর পরিনতি কি তা বলতে পারবে          ৩ আল কুরআনে বর্ণিত কুফরের দিক সমূহ বলতে পারবে ।        </vt:lpstr>
      <vt:lpstr>কুফরের পরিচয়--             অভিধান বেত্তাদের নিকট কুফর শব্দটি আরাবি ।এটি বাবে نصر এর মাসদার,এর আভিধানিক অর্থ হল-    ستر الشئ কোন কিছুকে আবৃত করা                                       ঢেকে ফেলা      التغطية     সত্যকে গোপন করা        سترالحق         অস্বীকার করা       الانكار</vt:lpstr>
      <vt:lpstr>পারিভাষিক সংজ্ঞাঃ              শরীয়তের পরিভাষায় কুফর হল-      عدم تصديق الرسول في بعد ماعلم مجيئه به من عند الله ضرورة فهوخلاف الايمان অর্থাৎ আল্লাহর তা’লার পক্ষ হতে মহানবী হযরত মুহাম্মদ (সাঃ) যে সকল অকাট্য বিধান নিয়ে এসেছেন সে সবের কোনটিতে রাসুল (সাঃ) কে অসত্য মনে করা।আর এটাই ঈমানের বিপরীত।         </vt:lpstr>
      <vt:lpstr>ان الكافر اذااظهرالايمان فهوالمنافقকোন কাফের প্রকাশ্য ঈমান দাবি করলে সে মুনাফিক               وان اظهر كفره بعد الايمان فهو المرتدইমান আনার পর কেউ কুফরি প্রকাশ  করলে সে মুরতাদ                                 وان اظهر الشرك  في الالوهية فهوالمشرك আল্লাহর প্রভুত্বের মধ্যে শরিক নির্ধারণ করলে সে মুশরিক      </vt:lpstr>
      <vt:lpstr>وان اعترف بنبوة النبي صلي الله عليه واله                     وسلم وينطق بعقائد الكفر فهو الزنديق রাসুলুল্লাহ (সাঃ) এর নবুয়তের স্বীকৃতি প্রদান করার সাথে সাথে যদি কুফরি আকিদামুলক বক্তব্য প্রদান করে তাহলে সে হবে যিনদিক অর্থাৎ ধর্মচ্যূত।আল্লাহর একত্ববাদ,শরিয়ত ও নবুয়তকে অস্বীকার করা মারাত্মক কুফরি  ।  আল্লাহ রাব্বুল আলামিন অনেক আয়াতে কাফিরদের শাস্তির কথা বর্ণনা করেছেন এবং এ ব্যাপারে  সতর্ক করেছেন ।          </vt:lpstr>
      <vt:lpstr>Slide 10</vt:lpstr>
      <vt:lpstr>قال تعالي“ان الذين كفروا لن تغني عنهم  اموالهم        ولااولادهم من الله شيئا واولئك                  اصحاب                                       النار هم فيها خالدون --- ال عمران ” আল্লাহ তায়ালা ইরশাদ করেন,নিশ্চই যারা কুফরি করে আল্লাহর কাছে তাদের ধন-সম্পদ ও সন্তানাদি তাদের কোন কাজে আসবে না এবংতারা জাহান্নামের অধিবাসী আর চিরদিন সেখানে অবস্থান করবে ।’’ আলে ইমরান ১১৬</vt:lpstr>
      <vt:lpstr>আল কুরআনে কুফরির ৫টি দিক রয়েছে-</vt:lpstr>
      <vt:lpstr>২.الكفران النعمة-নেয়ামতের শুকরিয়া না করা, যেমনঃ আল্লাহ তায়ালা ইরশাদ করেন,فاذكروني                                اذكركم واشكروا لي  ولا تكفرون-البقرةঅর্থাৎ অতএব তোমরা আমাকে স্মরণ কর আমিও তোমাদের স্মরণ রাখব ,আমার নেয়ামতের শুকরিয়া আদায় কর ,অকৃতজ্ঞ হইয়ো না।বাকারা ১৫২</vt:lpstr>
      <vt:lpstr>৩التبري  . সম্পর্কচ্ছেদ করা,যেমন-আল্লাহ তায়ালা ইরশাদ করেন-ثم يوم القيامة يكفر بعضكم ببعض   (العنكبوتকিয়ামত দিবসে তারা পরস্পর সম্পর্কচ্চেদ করবে ।আনকাবুত;২৫</vt:lpstr>
      <vt:lpstr>৪.الجحود অস্বীকৃতি জ্ঞাপণ করা।যেমন-আল্লাহ তায়ালা ইরশাদ করেন, فلما جاء هم ما عرفوا كفروا به    البقرة) ( তাদের জানা বিষয় যখন তাদের নিকট আসলো ,জমিনের নিচে তারা তা অস্বীকার করলো ।             </vt:lpstr>
      <vt:lpstr>৫.التغطية ঢেকে ফেলা বা ইমান গোপন করা। যেমন-আল্লাহ তায়ালা ইরশাদ করেন-اعجب الكفار نباته  (الحديد শস্য (যারা জমিনে বীজ বপন করেছে )       কৃষকদেরকে বিষ্মিত করেছে । হাদিদ;২০ </vt:lpstr>
      <vt:lpstr>বাড়ির কাজ                  কুফর কাকে বলে ?আল কুরআনে বর্ণিত কুফরের দিকগুলি বর্ণনা কর। </vt:lpstr>
      <vt:lpstr>ধন্যবাদ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Rampur Alim Madrasah</dc:creator>
  <cp:lastModifiedBy>Mamun_Sir</cp:lastModifiedBy>
  <cp:revision>134</cp:revision>
  <dcterms:created xsi:type="dcterms:W3CDTF">2006-08-16T00:00:00Z</dcterms:created>
  <dcterms:modified xsi:type="dcterms:W3CDTF">2020-08-11T18:13:45Z</dcterms:modified>
</cp:coreProperties>
</file>