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4" r:id="rId2"/>
    <p:sldId id="289" r:id="rId3"/>
    <p:sldId id="260" r:id="rId4"/>
    <p:sldId id="270" r:id="rId5"/>
    <p:sldId id="261" r:id="rId6"/>
    <p:sldId id="283" r:id="rId7"/>
    <p:sldId id="284" r:id="rId8"/>
    <p:sldId id="285" r:id="rId9"/>
    <p:sldId id="286" r:id="rId10"/>
    <p:sldId id="287" r:id="rId11"/>
    <p:sldId id="288" r:id="rId12"/>
    <p:sldId id="266" r:id="rId13"/>
    <p:sldId id="280" r:id="rId14"/>
    <p:sldId id="290" r:id="rId15"/>
    <p:sldId id="273" r:id="rId16"/>
    <p:sldId id="267" r:id="rId17"/>
    <p:sldId id="277" r:id="rId18"/>
    <p:sldId id="291" r:id="rId19"/>
  </p:sldIdLst>
  <p:sldSz cx="9144000" cy="6858000" type="screen4x3"/>
  <p:notesSz cx="6858000" cy="9144000"/>
  <p:custShowLst>
    <p:custShow name="Custom Show 1" id="0">
      <p:sldLst>
        <p:sld r:id="rId2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40" autoAdjust="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6E8F8-20D3-468D-8535-FC2B913BABAE}" type="datetimeFigureOut">
              <a:rPr lang="en-US" smtClean="0"/>
              <a:pPr/>
              <a:t>08/16/2020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897B9-DFF3-46E3-8A43-424A6A6C1C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897B9-DFF3-46E3-8A43-424A6A6C1C7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897B9-DFF3-46E3-8A43-424A6A6C1C7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e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28600"/>
            <a:ext cx="8534399" cy="6248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28800" y="1905000"/>
            <a:ext cx="512351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অর্থনীতি</a:t>
            </a:r>
            <a:r>
              <a:rPr lang="en-US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ক্লাসে</a:t>
            </a:r>
            <a:endParaRPr lang="en-US" sz="5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সবাইকে</a:t>
            </a:r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স্বাগত</a:t>
            </a:r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2" descr="C:\Users\ABTABUL ALAM\Downloads\New Tab_files\mujib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28600"/>
            <a:ext cx="16002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ros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00200" y="3505200"/>
            <a:ext cx="5867400" cy="17716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80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bn-BD" sz="2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bn-BD" sz="2000" dirty="0" smtClean="0">
                <a:solidFill>
                  <a:srgbClr val="C00000"/>
                </a:solidFill>
              </a:rPr>
              <a:t>রেখাচিত্রে বিশ্লেষণঃ</a:t>
            </a:r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bn-BD" sz="2200" dirty="0" smtClean="0">
                <a:solidFill>
                  <a:srgbClr val="002060"/>
                </a:solidFill>
              </a:rPr>
              <a:t> Y                            </a:t>
            </a:r>
          </a:p>
          <a:p>
            <a:endParaRPr lang="bn-BD" sz="2200" dirty="0" smtClean="0">
              <a:solidFill>
                <a:srgbClr val="002060"/>
              </a:solidFill>
            </a:endParaRPr>
          </a:p>
          <a:p>
            <a:r>
              <a:rPr lang="bn-BD" sz="2200" dirty="0" smtClean="0">
                <a:solidFill>
                  <a:srgbClr val="002060"/>
                </a:solidFill>
              </a:rPr>
              <a:t>                        </a:t>
            </a:r>
            <a:r>
              <a:rPr lang="en-US" sz="2200" dirty="0" smtClean="0">
                <a:solidFill>
                  <a:srgbClr val="002060"/>
                </a:solidFill>
              </a:rPr>
              <a:t>     </a:t>
            </a:r>
            <a:r>
              <a:rPr lang="bn-BD" sz="2200" dirty="0" smtClean="0">
                <a:solidFill>
                  <a:srgbClr val="002060"/>
                </a:solidFill>
              </a:rPr>
              <a:t>     MC</a:t>
            </a:r>
            <a:r>
              <a:rPr lang="en-US" sz="2200" dirty="0" smtClean="0">
                <a:solidFill>
                  <a:srgbClr val="002060"/>
                </a:solidFill>
              </a:rPr>
              <a:t>         AC</a:t>
            </a:r>
            <a:r>
              <a:rPr lang="bn-BD" sz="2200" dirty="0" smtClean="0">
                <a:solidFill>
                  <a:srgbClr val="002060"/>
                </a:solidFill>
              </a:rPr>
              <a:t>               </a:t>
            </a:r>
          </a:p>
          <a:p>
            <a:pPr>
              <a:buNone/>
            </a:pPr>
            <a:r>
              <a:rPr lang="bn-BD" sz="2200" dirty="0" smtClean="0">
                <a:solidFill>
                  <a:srgbClr val="002060"/>
                </a:solidFill>
              </a:rPr>
              <a:t>                           </a:t>
            </a:r>
          </a:p>
          <a:p>
            <a:r>
              <a:rPr lang="bn-BD" sz="2200" dirty="0" smtClean="0">
                <a:solidFill>
                  <a:srgbClr val="002060"/>
                </a:solidFill>
              </a:rPr>
              <a:t>P                      F                   </a:t>
            </a:r>
          </a:p>
          <a:p>
            <a:endParaRPr lang="bn-BD" sz="2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bn-BD" sz="2200" dirty="0" smtClean="0">
              <a:solidFill>
                <a:srgbClr val="002060"/>
              </a:solidFill>
            </a:endParaRPr>
          </a:p>
          <a:p>
            <a:r>
              <a:rPr lang="bn-BD" sz="2200" dirty="0" smtClean="0">
                <a:solidFill>
                  <a:srgbClr val="002060"/>
                </a:solidFill>
              </a:rPr>
              <a:t>                          E</a:t>
            </a:r>
            <a:r>
              <a:rPr lang="en-US" sz="2200" dirty="0" smtClean="0">
                <a:solidFill>
                  <a:srgbClr val="002060"/>
                </a:solidFill>
              </a:rPr>
              <a:t>               AR</a:t>
            </a:r>
            <a:endParaRPr lang="bn-BD" sz="2200" dirty="0" smtClean="0">
              <a:solidFill>
                <a:srgbClr val="002060"/>
              </a:solidFill>
            </a:endParaRPr>
          </a:p>
          <a:p>
            <a:r>
              <a:rPr lang="bn-BD" sz="2200" dirty="0" smtClean="0">
                <a:solidFill>
                  <a:srgbClr val="002060"/>
                </a:solidFill>
              </a:rPr>
              <a:t>                         MR             </a:t>
            </a:r>
          </a:p>
          <a:p>
            <a:pPr>
              <a:buNone/>
            </a:pPr>
            <a:endParaRPr lang="bn-BD" sz="2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bn-BD" sz="2200" dirty="0" smtClean="0">
                <a:solidFill>
                  <a:srgbClr val="002060"/>
                </a:solidFill>
              </a:rPr>
              <a:t>        </a:t>
            </a:r>
            <a:r>
              <a:rPr lang="en-US" sz="2200" dirty="0" smtClean="0">
                <a:solidFill>
                  <a:srgbClr val="002060"/>
                </a:solidFill>
              </a:rPr>
              <a:t>O</a:t>
            </a:r>
            <a:r>
              <a:rPr lang="bn-BD" sz="2200" dirty="0" smtClean="0">
                <a:solidFill>
                  <a:srgbClr val="002060"/>
                </a:solidFill>
              </a:rPr>
              <a:t>             M                         X</a:t>
            </a:r>
          </a:p>
          <a:p>
            <a:pPr>
              <a:buNone/>
            </a:pPr>
            <a:r>
              <a:rPr lang="bn-BD" sz="2200" dirty="0" smtClean="0"/>
              <a:t>        </a:t>
            </a:r>
            <a:r>
              <a:rPr lang="en-US" sz="2200" dirty="0" smtClean="0"/>
              <a:t>      </a:t>
            </a:r>
            <a:r>
              <a:rPr lang="en-US" sz="2200" dirty="0" err="1" smtClean="0"/>
              <a:t>উৎপাদনের</a:t>
            </a:r>
            <a:r>
              <a:rPr lang="en-US" sz="2200" dirty="0" smtClean="0"/>
              <a:t> </a:t>
            </a:r>
            <a:r>
              <a:rPr lang="en-US" sz="2200" dirty="0" err="1" smtClean="0"/>
              <a:t>পরিমান</a:t>
            </a:r>
            <a:r>
              <a:rPr lang="en-US" sz="2200" dirty="0" smtClean="0"/>
              <a:t> </a:t>
            </a:r>
            <a:r>
              <a:rPr lang="bn-BD" sz="2200" dirty="0" smtClean="0"/>
              <a:t> </a:t>
            </a:r>
            <a:endParaRPr lang="en-US" sz="2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err="1" smtClean="0"/>
              <a:t>স্বাভাবিক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মুনাফা</a:t>
            </a:r>
            <a:r>
              <a:rPr lang="bn-BD" sz="3200" dirty="0" smtClean="0"/>
              <a:t>(NORMAL PROFIT)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57200" y="990600"/>
            <a:ext cx="82296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স্বল্পকালে</a:t>
            </a:r>
            <a:r>
              <a:rPr lang="en-US" sz="1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মোট</a:t>
            </a:r>
            <a:r>
              <a:rPr lang="en-US" sz="1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আয়</a:t>
            </a:r>
            <a:r>
              <a:rPr lang="en-US" sz="1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(TR) ও </a:t>
            </a:r>
            <a:r>
              <a:rPr lang="en-US" sz="1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মোট</a:t>
            </a:r>
            <a:r>
              <a:rPr lang="en-US" sz="1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ব্যয়</a:t>
            </a:r>
            <a:r>
              <a:rPr lang="en-US" sz="1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(TC) </a:t>
            </a:r>
            <a:r>
              <a:rPr lang="en-US" sz="1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সমান</a:t>
            </a:r>
            <a:r>
              <a:rPr lang="en-US" sz="1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হলে</a:t>
            </a:r>
            <a:r>
              <a:rPr lang="en-US" sz="1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তাকে</a:t>
            </a:r>
            <a:r>
              <a:rPr lang="bn-BD" sz="1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স্বাভাবিক</a:t>
            </a:r>
            <a:r>
              <a:rPr lang="en-US" sz="1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মুনাফা</a:t>
            </a:r>
            <a:r>
              <a:rPr lang="en-US" sz="1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বলে</a:t>
            </a:r>
            <a:r>
              <a:rPr lang="en-US" sz="1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।</a:t>
            </a:r>
            <a:endParaRPr lang="bn-BD" sz="1600" b="1" cap="none" spc="0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1600" dirty="0" err="1" smtClean="0"/>
              <a:t>অর্থা</a:t>
            </a:r>
            <a:r>
              <a:rPr lang="en-US" sz="1600" dirty="0" smtClean="0"/>
              <a:t>ৎ</a:t>
            </a:r>
            <a:r>
              <a:rPr lang="en-US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bn-BD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 = TC</a:t>
            </a:r>
            <a:r>
              <a:rPr lang="en-US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হয়</a:t>
            </a:r>
            <a:r>
              <a:rPr lang="en-US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। </a:t>
            </a:r>
            <a:r>
              <a:rPr lang="en-US" sz="1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1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971800"/>
            <a:ext cx="4038600" cy="3352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n-BD" sz="2000" dirty="0" smtClean="0"/>
              <a:t>এখানে,</a:t>
            </a:r>
          </a:p>
          <a:p>
            <a:r>
              <a:rPr lang="bn-BD" sz="2000" dirty="0" smtClean="0"/>
              <a:t>প্রতি এককের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জন্য</a:t>
            </a:r>
            <a:r>
              <a:rPr lang="bn-BD" sz="2000" dirty="0" smtClean="0"/>
              <a:t> </a:t>
            </a:r>
            <a:r>
              <a:rPr lang="en-US" sz="2000" dirty="0" err="1" smtClean="0"/>
              <a:t>দাম</a:t>
            </a:r>
            <a:r>
              <a:rPr lang="en-US" sz="2000" dirty="0" smtClean="0"/>
              <a:t> </a:t>
            </a:r>
            <a:r>
              <a:rPr lang="bn-BD" sz="2000" dirty="0" smtClean="0"/>
              <a:t>=</a:t>
            </a:r>
            <a:r>
              <a:rPr lang="en-US" sz="2000" dirty="0" smtClean="0"/>
              <a:t> OP</a:t>
            </a:r>
            <a:endParaRPr lang="bn-BD" sz="2000" dirty="0" smtClean="0"/>
          </a:p>
          <a:p>
            <a:r>
              <a:rPr lang="bn-BD" sz="2000" dirty="0" smtClean="0"/>
              <a:t>মোট আয়=</a:t>
            </a:r>
            <a:r>
              <a:rPr lang="en-US" sz="2000" dirty="0" smtClean="0"/>
              <a:t> </a:t>
            </a:r>
            <a:r>
              <a:rPr lang="en-US" sz="2000" dirty="0" err="1" smtClean="0"/>
              <a:t>OPxOM</a:t>
            </a:r>
            <a:r>
              <a:rPr lang="en-US" sz="2000" dirty="0" smtClean="0"/>
              <a:t>=OM</a:t>
            </a:r>
            <a:r>
              <a:rPr lang="bn-BD" sz="2000" dirty="0" smtClean="0"/>
              <a:t>F</a:t>
            </a:r>
            <a:r>
              <a:rPr lang="en-US" sz="2000" dirty="0" smtClean="0"/>
              <a:t>P</a:t>
            </a:r>
            <a:endParaRPr lang="bn-BD" sz="2000" dirty="0" smtClean="0"/>
          </a:p>
          <a:p>
            <a:r>
              <a:rPr lang="bn-BD" sz="2000" dirty="0" smtClean="0"/>
              <a:t>প্রতি এককের জন্য ব্যয়=</a:t>
            </a:r>
            <a:r>
              <a:rPr lang="en-US" sz="2000" dirty="0" smtClean="0"/>
              <a:t> O</a:t>
            </a:r>
            <a:r>
              <a:rPr lang="bn-BD" sz="2000" dirty="0" smtClean="0"/>
              <a:t>P</a:t>
            </a:r>
          </a:p>
          <a:p>
            <a:r>
              <a:rPr lang="bn-BD" sz="2000" dirty="0" smtClean="0"/>
              <a:t>মোট ব্যয়=</a:t>
            </a:r>
            <a:r>
              <a:rPr lang="en-US" sz="2000" dirty="0" smtClean="0"/>
              <a:t> O</a:t>
            </a:r>
            <a:r>
              <a:rPr lang="bn-BD" sz="2000" dirty="0" smtClean="0"/>
              <a:t>P x OM= OMFP</a:t>
            </a:r>
          </a:p>
          <a:p>
            <a:r>
              <a:rPr lang="bn-BD" sz="2000" dirty="0" smtClean="0"/>
              <a:t>মুনাফা=</a:t>
            </a:r>
            <a:r>
              <a:rPr lang="en-US" sz="2000" dirty="0" smtClean="0"/>
              <a:t>(</a:t>
            </a:r>
            <a:r>
              <a:rPr lang="bn-BD" sz="2000" dirty="0" smtClean="0"/>
              <a:t>মোট আয়-মোট ব্যয়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OM</a:t>
            </a:r>
            <a:r>
              <a:rPr lang="bn-BD" sz="2000" dirty="0" smtClean="0"/>
              <a:t>F</a:t>
            </a:r>
            <a:r>
              <a:rPr lang="en-US" sz="2000" dirty="0" smtClean="0"/>
              <a:t>P – OM</a:t>
            </a:r>
            <a:r>
              <a:rPr lang="bn-BD" sz="2000" dirty="0" smtClean="0"/>
              <a:t>FP</a:t>
            </a:r>
            <a:r>
              <a:rPr lang="en-US" sz="2000" dirty="0" smtClean="0"/>
              <a:t> = </a:t>
            </a:r>
            <a:r>
              <a:rPr lang="bn-BD" sz="2000" dirty="0" smtClean="0"/>
              <a:t>0</a:t>
            </a:r>
          </a:p>
          <a:p>
            <a:r>
              <a:rPr lang="en-US" sz="2000" dirty="0" smtClean="0"/>
              <a:t>-</a:t>
            </a:r>
            <a:r>
              <a:rPr lang="bn-BD" sz="2000" dirty="0" smtClean="0"/>
              <a:t>যা স্বাভাবিক মুনাফা নির্দেশ করে ।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অতএব</a:t>
            </a:r>
            <a:r>
              <a:rPr lang="en-US" sz="2000" dirty="0" smtClean="0"/>
              <a:t> </a:t>
            </a:r>
            <a:r>
              <a:rPr lang="en-US" sz="2000" dirty="0" err="1" smtClean="0"/>
              <a:t>ভারসাম্য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উৎপাদন</a:t>
            </a:r>
            <a:r>
              <a:rPr lang="en-US" sz="2000" dirty="0" smtClean="0"/>
              <a:t> OM </a:t>
            </a:r>
            <a:r>
              <a:rPr lang="en-US" sz="2000" dirty="0" err="1" smtClean="0"/>
              <a:t>এবং</a:t>
            </a:r>
            <a:r>
              <a:rPr lang="en-US" sz="2000" dirty="0" smtClean="0"/>
              <a:t> </a:t>
            </a:r>
            <a:r>
              <a:rPr lang="en-US" sz="2000" dirty="0" err="1" smtClean="0"/>
              <a:t>ভারসাম্য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দাম</a:t>
            </a:r>
            <a:r>
              <a:rPr lang="en-US" sz="2000" dirty="0" smtClean="0"/>
              <a:t> </a:t>
            </a:r>
            <a:r>
              <a:rPr lang="en-US" sz="2000" dirty="0" err="1" smtClean="0"/>
              <a:t>OPনির্ধারিত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 ।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4648200" y="1600200"/>
            <a:ext cx="4038600" cy="1295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1600" dirty="0" smtClean="0"/>
              <a:t>রেখাচিত্রে,</a:t>
            </a:r>
          </a:p>
          <a:p>
            <a:r>
              <a:rPr lang="bn-BD" sz="1600" dirty="0" smtClean="0"/>
              <a:t>OM উৎপাদন স্ত</a:t>
            </a:r>
            <a:r>
              <a:rPr lang="en-US" sz="1600" dirty="0" err="1" smtClean="0"/>
              <a:t>রে</a:t>
            </a:r>
            <a:r>
              <a:rPr lang="en-US" sz="1600" dirty="0" smtClean="0"/>
              <a:t> </a:t>
            </a:r>
            <a:r>
              <a:rPr lang="bn-BD" sz="1600" dirty="0" smtClean="0"/>
              <a:t>এবং OP দা</a:t>
            </a:r>
            <a:r>
              <a:rPr lang="en-US" sz="1600" dirty="0" err="1" smtClean="0"/>
              <a:t>মে</a:t>
            </a:r>
            <a:r>
              <a:rPr lang="en-US" sz="1600" dirty="0" smtClean="0"/>
              <a:t> E </a:t>
            </a:r>
            <a:r>
              <a:rPr lang="en-US" sz="1600" dirty="0" err="1" smtClean="0"/>
              <a:t>বিন্দুতে</a:t>
            </a:r>
            <a:r>
              <a:rPr lang="en-US" sz="1600" dirty="0" smtClean="0"/>
              <a:t> </a:t>
            </a:r>
            <a:r>
              <a:rPr lang="bn-BD" sz="1600" dirty="0" smtClean="0"/>
              <a:t>ভারসা</a:t>
            </a:r>
            <a:r>
              <a:rPr lang="en-US" sz="1600" dirty="0" err="1" smtClean="0"/>
              <a:t>ম্যের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উভয়</a:t>
            </a:r>
            <a:r>
              <a:rPr lang="en-US" sz="1600" dirty="0" smtClean="0"/>
              <a:t> </a:t>
            </a:r>
            <a:r>
              <a:rPr lang="en-US" sz="1600" dirty="0" err="1" smtClean="0"/>
              <a:t>শর্ত</a:t>
            </a:r>
            <a:r>
              <a:rPr lang="en-US" sz="1600" dirty="0" smtClean="0"/>
              <a:t> </a:t>
            </a:r>
            <a:r>
              <a:rPr lang="en-US" sz="1600" dirty="0" err="1" smtClean="0"/>
              <a:t>পালিত</a:t>
            </a:r>
            <a:r>
              <a:rPr lang="en-US" sz="1600" dirty="0" smtClean="0"/>
              <a:t> </a:t>
            </a:r>
            <a:r>
              <a:rPr lang="en-US" sz="1600" dirty="0" err="1" smtClean="0"/>
              <a:t>হয়</a:t>
            </a:r>
            <a:r>
              <a:rPr lang="en-US" sz="1600" dirty="0" smtClean="0"/>
              <a:t> </a:t>
            </a:r>
            <a:r>
              <a:rPr lang="en-US" sz="1600" dirty="0" err="1" smtClean="0"/>
              <a:t>এবং</a:t>
            </a:r>
            <a:r>
              <a:rPr lang="en-US" sz="1600" dirty="0" smtClean="0"/>
              <a:t> P</a:t>
            </a:r>
            <a:r>
              <a:rPr lang="bn-BD" sz="1600" dirty="0" smtClean="0"/>
              <a:t>=</a:t>
            </a:r>
            <a:r>
              <a:rPr lang="en-US" sz="1600" dirty="0" smtClean="0"/>
              <a:t>AC </a:t>
            </a:r>
            <a:r>
              <a:rPr lang="en-US" sz="1600" dirty="0" err="1" smtClean="0"/>
              <a:t>হওয়ায়</a:t>
            </a:r>
            <a:r>
              <a:rPr lang="en-US" sz="1600" dirty="0" smtClean="0"/>
              <a:t> </a:t>
            </a:r>
            <a:r>
              <a:rPr lang="en-US" sz="1600" dirty="0" err="1" smtClean="0"/>
              <a:t>ফার্ম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স্বাভাবিক</a:t>
            </a:r>
            <a:r>
              <a:rPr lang="en-US" sz="1600" dirty="0" smtClean="0"/>
              <a:t> </a:t>
            </a:r>
            <a:r>
              <a:rPr lang="en-US" sz="1600" dirty="0" err="1" smtClean="0"/>
              <a:t>মুনাফা</a:t>
            </a:r>
            <a:r>
              <a:rPr lang="en-US" sz="1600" dirty="0" smtClean="0"/>
              <a:t> </a:t>
            </a:r>
            <a:r>
              <a:rPr lang="en-US" sz="1600" dirty="0" err="1" smtClean="0"/>
              <a:t>লাভ</a:t>
            </a:r>
            <a:r>
              <a:rPr lang="en-US" sz="1600" dirty="0" smtClean="0"/>
              <a:t> </a:t>
            </a:r>
            <a:r>
              <a:rPr lang="en-US" sz="1600" dirty="0" err="1" smtClean="0"/>
              <a:t>করে</a:t>
            </a:r>
            <a:r>
              <a:rPr lang="en-US" sz="1600" dirty="0" smtClean="0"/>
              <a:t> ।</a:t>
            </a:r>
            <a:endParaRPr lang="bn-BD" sz="1600" dirty="0" smtClean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-304800" y="3810000"/>
            <a:ext cx="2895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143000" y="5257800"/>
            <a:ext cx="2895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143000" y="3810000"/>
            <a:ext cx="1066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485900" y="4533900"/>
            <a:ext cx="14478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 rot="16200000">
            <a:off x="-647700" y="3695700"/>
            <a:ext cx="25908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আয়</a:t>
            </a:r>
            <a:r>
              <a:rPr lang="en-US" dirty="0" smtClean="0"/>
              <a:t>, </a:t>
            </a:r>
            <a:r>
              <a:rPr lang="en-US" dirty="0" err="1" smtClean="0"/>
              <a:t>ব্যয়</a:t>
            </a:r>
            <a:r>
              <a:rPr lang="en-US" dirty="0" smtClean="0"/>
              <a:t> ও </a:t>
            </a:r>
            <a:r>
              <a:rPr lang="en-US" dirty="0" err="1" smtClean="0"/>
              <a:t>দাম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2895600"/>
            <a:ext cx="2209800" cy="1905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685800" y="3352800"/>
            <a:ext cx="2286000" cy="13716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1676400" y="2641600"/>
            <a:ext cx="2672644" cy="1397000"/>
          </a:xfrm>
          <a:custGeom>
            <a:avLst/>
            <a:gdLst>
              <a:gd name="connsiteX0" fmla="*/ 0 w 2672644"/>
              <a:gd name="connsiteY0" fmla="*/ 0 h 1244600"/>
              <a:gd name="connsiteX1" fmla="*/ 135467 w 2672644"/>
              <a:gd name="connsiteY1" fmla="*/ 474133 h 1244600"/>
              <a:gd name="connsiteX2" fmla="*/ 406400 w 2672644"/>
              <a:gd name="connsiteY2" fmla="*/ 880533 h 1244600"/>
              <a:gd name="connsiteX3" fmla="*/ 660400 w 2672644"/>
              <a:gd name="connsiteY3" fmla="*/ 1100667 h 1244600"/>
              <a:gd name="connsiteX4" fmla="*/ 846667 w 2672644"/>
              <a:gd name="connsiteY4" fmla="*/ 1185333 h 1244600"/>
              <a:gd name="connsiteX5" fmla="*/ 1083733 w 2672644"/>
              <a:gd name="connsiteY5" fmla="*/ 1236133 h 1244600"/>
              <a:gd name="connsiteX6" fmla="*/ 1625600 w 2672644"/>
              <a:gd name="connsiteY6" fmla="*/ 1134533 h 1244600"/>
              <a:gd name="connsiteX7" fmla="*/ 2015067 w 2672644"/>
              <a:gd name="connsiteY7" fmla="*/ 880533 h 1244600"/>
              <a:gd name="connsiteX8" fmla="*/ 2438400 w 2672644"/>
              <a:gd name="connsiteY8" fmla="*/ 491067 h 1244600"/>
              <a:gd name="connsiteX9" fmla="*/ 2641600 w 2672644"/>
              <a:gd name="connsiteY9" fmla="*/ 152400 h 1244600"/>
              <a:gd name="connsiteX10" fmla="*/ 2624667 w 2672644"/>
              <a:gd name="connsiteY10" fmla="*/ 203200 h 124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72644" h="1244600">
                <a:moveTo>
                  <a:pt x="0" y="0"/>
                </a:moveTo>
                <a:cubicBezTo>
                  <a:pt x="33867" y="163689"/>
                  <a:pt x="67734" y="327378"/>
                  <a:pt x="135467" y="474133"/>
                </a:cubicBezTo>
                <a:cubicBezTo>
                  <a:pt x="203200" y="620888"/>
                  <a:pt x="318911" y="776111"/>
                  <a:pt x="406400" y="880533"/>
                </a:cubicBezTo>
                <a:cubicBezTo>
                  <a:pt x="493889" y="984955"/>
                  <a:pt x="587022" y="1049867"/>
                  <a:pt x="660400" y="1100667"/>
                </a:cubicBezTo>
                <a:cubicBezTo>
                  <a:pt x="733778" y="1151467"/>
                  <a:pt x="776111" y="1162755"/>
                  <a:pt x="846667" y="1185333"/>
                </a:cubicBezTo>
                <a:cubicBezTo>
                  <a:pt x="917223" y="1207911"/>
                  <a:pt x="953911" y="1244600"/>
                  <a:pt x="1083733" y="1236133"/>
                </a:cubicBezTo>
                <a:cubicBezTo>
                  <a:pt x="1213555" y="1227666"/>
                  <a:pt x="1470378" y="1193800"/>
                  <a:pt x="1625600" y="1134533"/>
                </a:cubicBezTo>
                <a:cubicBezTo>
                  <a:pt x="1780822" y="1075266"/>
                  <a:pt x="1879600" y="987777"/>
                  <a:pt x="2015067" y="880533"/>
                </a:cubicBezTo>
                <a:cubicBezTo>
                  <a:pt x="2150534" y="773289"/>
                  <a:pt x="2333978" y="612422"/>
                  <a:pt x="2438400" y="491067"/>
                </a:cubicBezTo>
                <a:cubicBezTo>
                  <a:pt x="2542822" y="369712"/>
                  <a:pt x="2610556" y="200378"/>
                  <a:pt x="2641600" y="152400"/>
                </a:cubicBezTo>
                <a:cubicBezTo>
                  <a:pt x="2672644" y="104422"/>
                  <a:pt x="2648655" y="153811"/>
                  <a:pt x="2624667" y="203200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219200" y="2963333"/>
            <a:ext cx="2387600" cy="1913467"/>
          </a:xfrm>
          <a:custGeom>
            <a:avLst/>
            <a:gdLst>
              <a:gd name="connsiteX0" fmla="*/ 0 w 2387600"/>
              <a:gd name="connsiteY0" fmla="*/ 1422400 h 1913467"/>
              <a:gd name="connsiteX1" fmla="*/ 169333 w 2387600"/>
              <a:gd name="connsiteY1" fmla="*/ 1693334 h 1913467"/>
              <a:gd name="connsiteX2" fmla="*/ 355600 w 2387600"/>
              <a:gd name="connsiteY2" fmla="*/ 1879600 h 1913467"/>
              <a:gd name="connsiteX3" fmla="*/ 575733 w 2387600"/>
              <a:gd name="connsiteY3" fmla="*/ 1896534 h 1913467"/>
              <a:gd name="connsiteX4" fmla="*/ 846667 w 2387600"/>
              <a:gd name="connsiteY4" fmla="*/ 1778000 h 1913467"/>
              <a:gd name="connsiteX5" fmla="*/ 1151467 w 2387600"/>
              <a:gd name="connsiteY5" fmla="*/ 1524000 h 1913467"/>
              <a:gd name="connsiteX6" fmla="*/ 1371600 w 2387600"/>
              <a:gd name="connsiteY6" fmla="*/ 1320800 h 1913467"/>
              <a:gd name="connsiteX7" fmla="*/ 1761067 w 2387600"/>
              <a:gd name="connsiteY7" fmla="*/ 897467 h 1913467"/>
              <a:gd name="connsiteX8" fmla="*/ 2184400 w 2387600"/>
              <a:gd name="connsiteY8" fmla="*/ 321734 h 1913467"/>
              <a:gd name="connsiteX9" fmla="*/ 2387600 w 2387600"/>
              <a:gd name="connsiteY9" fmla="*/ 0 h 1913467"/>
              <a:gd name="connsiteX10" fmla="*/ 2387600 w 2387600"/>
              <a:gd name="connsiteY10" fmla="*/ 0 h 1913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87600" h="1913467">
                <a:moveTo>
                  <a:pt x="0" y="1422400"/>
                </a:moveTo>
                <a:cubicBezTo>
                  <a:pt x="55033" y="1519767"/>
                  <a:pt x="110066" y="1617134"/>
                  <a:pt x="169333" y="1693334"/>
                </a:cubicBezTo>
                <a:cubicBezTo>
                  <a:pt x="228600" y="1769534"/>
                  <a:pt x="287867" y="1845733"/>
                  <a:pt x="355600" y="1879600"/>
                </a:cubicBezTo>
                <a:cubicBezTo>
                  <a:pt x="423333" y="1913467"/>
                  <a:pt x="493889" y="1913467"/>
                  <a:pt x="575733" y="1896534"/>
                </a:cubicBezTo>
                <a:cubicBezTo>
                  <a:pt x="657578" y="1879601"/>
                  <a:pt x="750711" y="1840089"/>
                  <a:pt x="846667" y="1778000"/>
                </a:cubicBezTo>
                <a:cubicBezTo>
                  <a:pt x="942623" y="1715911"/>
                  <a:pt x="1063978" y="1600200"/>
                  <a:pt x="1151467" y="1524000"/>
                </a:cubicBezTo>
                <a:cubicBezTo>
                  <a:pt x="1238956" y="1447800"/>
                  <a:pt x="1270000" y="1425222"/>
                  <a:pt x="1371600" y="1320800"/>
                </a:cubicBezTo>
                <a:cubicBezTo>
                  <a:pt x="1473200" y="1216378"/>
                  <a:pt x="1625600" y="1063978"/>
                  <a:pt x="1761067" y="897467"/>
                </a:cubicBezTo>
                <a:cubicBezTo>
                  <a:pt x="1896534" y="730956"/>
                  <a:pt x="2079978" y="471312"/>
                  <a:pt x="2184400" y="321734"/>
                </a:cubicBezTo>
                <a:cubicBezTo>
                  <a:pt x="2288822" y="172156"/>
                  <a:pt x="2387600" y="0"/>
                  <a:pt x="2387600" y="0"/>
                </a:cubicBezTo>
                <a:lnTo>
                  <a:pt x="2387600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ক্ষতি</a:t>
            </a:r>
            <a:r>
              <a:rPr lang="bn-BD" dirty="0" smtClean="0"/>
              <a:t>(LOSS)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497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bn-BD" dirty="0" smtClean="0">
                <a:solidFill>
                  <a:srgbClr val="C00000"/>
                </a:solidFill>
              </a:rPr>
              <a:t>রেখাচিত্রে বিশ্লেষণঃ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Y</a:t>
            </a:r>
            <a:r>
              <a:rPr lang="en-US" dirty="0" smtClean="0">
                <a:solidFill>
                  <a:srgbClr val="7030A0"/>
                </a:solidFill>
              </a:rPr>
              <a:t>                                MC      </a:t>
            </a:r>
            <a:r>
              <a:rPr lang="bn-BD" dirty="0" smtClean="0">
                <a:solidFill>
                  <a:srgbClr val="7030A0"/>
                </a:solidFill>
              </a:rPr>
              <a:t>   </a:t>
            </a:r>
            <a:r>
              <a:rPr lang="en-US" dirty="0" smtClean="0">
                <a:solidFill>
                  <a:srgbClr val="7030A0"/>
                </a:solidFill>
              </a:rPr>
              <a:t>  AC</a:t>
            </a: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</a:t>
            </a:r>
            <a:r>
              <a:rPr lang="bn-BD" dirty="0" smtClean="0">
                <a:solidFill>
                  <a:srgbClr val="C00000"/>
                </a:solidFill>
              </a:rPr>
              <a:t>P</a:t>
            </a:r>
            <a:r>
              <a:rPr lang="bn-BD" sz="1400" dirty="0" smtClean="0">
                <a:solidFill>
                  <a:srgbClr val="C00000"/>
                </a:solidFill>
              </a:rPr>
              <a:t>1       </a:t>
            </a:r>
            <a:r>
              <a:rPr lang="en-US" dirty="0" smtClean="0">
                <a:solidFill>
                  <a:srgbClr val="C00000"/>
                </a:solidFill>
              </a:rPr>
              <a:t>                    F                       AVC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                              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P     </a:t>
            </a:r>
            <a:r>
              <a:rPr lang="bn-BD" dirty="0" smtClean="0">
                <a:solidFill>
                  <a:srgbClr val="C00000"/>
                </a:solidFill>
              </a:rPr>
              <a:t>                  G</a:t>
            </a:r>
            <a:r>
              <a:rPr lang="en-US" dirty="0" smtClean="0">
                <a:solidFill>
                  <a:srgbClr val="C00000"/>
                </a:solidFill>
              </a:rPr>
              <a:t>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</a:t>
            </a:r>
            <a:r>
              <a:rPr lang="bn-BD" dirty="0" smtClean="0">
                <a:solidFill>
                  <a:srgbClr val="C00000"/>
                </a:solidFill>
              </a:rPr>
              <a:t>L</a:t>
            </a:r>
            <a:r>
              <a:rPr lang="en-US" dirty="0" smtClean="0">
                <a:solidFill>
                  <a:srgbClr val="C00000"/>
                </a:solidFill>
              </a:rPr>
              <a:t>                       </a:t>
            </a:r>
            <a:r>
              <a:rPr lang="bn-BD" dirty="0" smtClean="0">
                <a:solidFill>
                  <a:srgbClr val="C00000"/>
                </a:solidFill>
              </a:rPr>
              <a:t>K</a:t>
            </a:r>
            <a:r>
              <a:rPr lang="en-US" dirty="0" smtClean="0">
                <a:solidFill>
                  <a:srgbClr val="C00000"/>
                </a:solidFill>
              </a:rPr>
              <a:t>                       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                     </a:t>
            </a:r>
          </a:p>
          <a:p>
            <a:pPr>
              <a:buNone/>
            </a:pPr>
            <a:r>
              <a:rPr lang="bn-BD" dirty="0" smtClean="0">
                <a:solidFill>
                  <a:srgbClr val="C00000"/>
                </a:solidFill>
              </a:rPr>
              <a:t>                                   E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bn-BD" dirty="0" smtClean="0">
                <a:solidFill>
                  <a:srgbClr val="C00000"/>
                </a:solidFill>
              </a:rPr>
              <a:t>                                     MR           AR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</a:t>
            </a:r>
            <a:r>
              <a:rPr lang="bn-BD" dirty="0" smtClean="0">
                <a:solidFill>
                  <a:srgbClr val="C00000"/>
                </a:solidFill>
              </a:rPr>
              <a:t>     O                  M                           X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124200"/>
            <a:ext cx="4038600" cy="3001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bn-BD" dirty="0" smtClean="0"/>
              <a:t>এখানে,</a:t>
            </a:r>
          </a:p>
          <a:p>
            <a:r>
              <a:rPr lang="bn-BD" dirty="0" smtClean="0"/>
              <a:t>প্রতি এককের</a:t>
            </a:r>
            <a:r>
              <a:rPr lang="en-US" dirty="0" smtClean="0"/>
              <a:t> </a:t>
            </a:r>
            <a:r>
              <a:rPr lang="bn-BD" dirty="0" smtClean="0"/>
              <a:t> </a:t>
            </a:r>
            <a:r>
              <a:rPr lang="en-US" dirty="0" err="1" smtClean="0"/>
              <a:t>দাম</a:t>
            </a:r>
            <a:r>
              <a:rPr lang="en-US" dirty="0" smtClean="0"/>
              <a:t> </a:t>
            </a:r>
            <a:r>
              <a:rPr lang="bn-BD" dirty="0" smtClean="0"/>
              <a:t>=</a:t>
            </a:r>
            <a:r>
              <a:rPr lang="en-US" dirty="0" smtClean="0"/>
              <a:t>OP </a:t>
            </a:r>
            <a:r>
              <a:rPr lang="en-US" dirty="0" err="1" smtClean="0"/>
              <a:t>বা</a:t>
            </a:r>
            <a:r>
              <a:rPr lang="en-US" dirty="0" smtClean="0"/>
              <a:t> M</a:t>
            </a:r>
            <a:r>
              <a:rPr lang="bn-BD" dirty="0" smtClean="0"/>
              <a:t>G</a:t>
            </a:r>
          </a:p>
          <a:p>
            <a:r>
              <a:rPr lang="bn-BD" dirty="0" smtClean="0"/>
              <a:t>মোট আয়=</a:t>
            </a:r>
            <a:r>
              <a:rPr lang="en-US" dirty="0" smtClean="0"/>
              <a:t> </a:t>
            </a:r>
            <a:r>
              <a:rPr lang="en-US" dirty="0" err="1" smtClean="0"/>
              <a:t>OPxOM</a:t>
            </a:r>
            <a:r>
              <a:rPr lang="en-US" dirty="0" smtClean="0"/>
              <a:t>=OM</a:t>
            </a:r>
            <a:r>
              <a:rPr lang="bn-BD" dirty="0" smtClean="0"/>
              <a:t>G</a:t>
            </a:r>
            <a:r>
              <a:rPr lang="en-US" dirty="0" smtClean="0"/>
              <a:t>P</a:t>
            </a:r>
            <a:endParaRPr lang="bn-BD" dirty="0" smtClean="0"/>
          </a:p>
          <a:p>
            <a:r>
              <a:rPr lang="bn-BD" dirty="0" smtClean="0"/>
              <a:t>প্রতি এককের  ব্যয়=</a:t>
            </a:r>
            <a:r>
              <a:rPr lang="en-US" dirty="0" smtClean="0"/>
              <a:t> </a:t>
            </a:r>
            <a:r>
              <a:rPr lang="bn-BD" dirty="0" smtClean="0"/>
              <a:t>OP</a:t>
            </a:r>
            <a:r>
              <a:rPr lang="bn-BD" sz="14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MF</a:t>
            </a:r>
            <a:endParaRPr lang="bn-BD" dirty="0" smtClean="0"/>
          </a:p>
          <a:p>
            <a:r>
              <a:rPr lang="bn-BD" dirty="0" smtClean="0"/>
              <a:t>মোট ব্যয়=</a:t>
            </a:r>
            <a:r>
              <a:rPr lang="en-US" dirty="0" smtClean="0"/>
              <a:t> O</a:t>
            </a:r>
            <a:r>
              <a:rPr lang="bn-BD" dirty="0" smtClean="0"/>
              <a:t>P</a:t>
            </a:r>
            <a:r>
              <a:rPr lang="bn-BD" sz="1400" dirty="0" smtClean="0"/>
              <a:t>1</a:t>
            </a:r>
            <a:r>
              <a:rPr lang="en-US" dirty="0" smtClean="0"/>
              <a:t> x OM = OMF</a:t>
            </a:r>
            <a:r>
              <a:rPr lang="bn-BD" dirty="0" smtClean="0"/>
              <a:t>P</a:t>
            </a:r>
            <a:r>
              <a:rPr lang="bn-BD" sz="1400" dirty="0" smtClean="0"/>
              <a:t>1</a:t>
            </a:r>
            <a:endParaRPr lang="bn-BD" dirty="0" smtClean="0"/>
          </a:p>
          <a:p>
            <a:r>
              <a:rPr lang="en-US" dirty="0" err="1" smtClean="0"/>
              <a:t>ক্ষতি</a:t>
            </a:r>
            <a:r>
              <a:rPr lang="en-US" dirty="0" smtClean="0"/>
              <a:t> </a:t>
            </a:r>
            <a:r>
              <a:rPr lang="bn-BD" dirty="0" smtClean="0"/>
              <a:t>=</a:t>
            </a:r>
            <a:r>
              <a:rPr lang="en-US" dirty="0" smtClean="0"/>
              <a:t>(</a:t>
            </a:r>
            <a:r>
              <a:rPr lang="bn-BD" dirty="0" smtClean="0"/>
              <a:t>-মোট ব্যয় - মোট আয় </a:t>
            </a:r>
            <a:r>
              <a:rPr lang="en-US" dirty="0" smtClean="0"/>
              <a:t>)</a:t>
            </a:r>
          </a:p>
          <a:p>
            <a:r>
              <a:rPr lang="bn-BD" dirty="0" smtClean="0"/>
              <a:t>OMFP</a:t>
            </a:r>
            <a:r>
              <a:rPr lang="bn-BD" sz="1400" dirty="0" smtClean="0"/>
              <a:t>1</a:t>
            </a:r>
            <a:r>
              <a:rPr lang="bn-BD" dirty="0" smtClean="0"/>
              <a:t> - </a:t>
            </a:r>
            <a:r>
              <a:rPr lang="en-US" dirty="0" smtClean="0"/>
              <a:t>OM</a:t>
            </a:r>
            <a:r>
              <a:rPr lang="bn-BD" dirty="0" smtClean="0"/>
              <a:t>G</a:t>
            </a:r>
            <a:r>
              <a:rPr lang="en-US" dirty="0" smtClean="0"/>
              <a:t>P  = </a:t>
            </a:r>
            <a:r>
              <a:rPr lang="bn-BD" dirty="0" smtClean="0">
                <a:solidFill>
                  <a:srgbClr val="C00000"/>
                </a:solidFill>
              </a:rPr>
              <a:t>PGFP</a:t>
            </a:r>
            <a:r>
              <a:rPr lang="bn-BD" sz="1400" dirty="0" smtClean="0">
                <a:solidFill>
                  <a:srgbClr val="C00000"/>
                </a:solidFill>
              </a:rPr>
              <a:t>1</a:t>
            </a:r>
            <a:endParaRPr lang="bn-BD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-</a:t>
            </a:r>
            <a:r>
              <a:rPr lang="bn-BD" dirty="0" smtClean="0"/>
              <a:t>যা </a:t>
            </a:r>
            <a:r>
              <a:rPr lang="en-US" dirty="0" err="1" smtClean="0"/>
              <a:t>ক্ষতির</a:t>
            </a:r>
            <a:r>
              <a:rPr lang="en-US" dirty="0" smtClean="0"/>
              <a:t> </a:t>
            </a:r>
            <a:r>
              <a:rPr lang="en-US" dirty="0" err="1" smtClean="0"/>
              <a:t>পরিমান</a:t>
            </a:r>
            <a:r>
              <a:rPr lang="en-US" dirty="0" smtClean="0"/>
              <a:t> </a:t>
            </a:r>
            <a:r>
              <a:rPr lang="bn-BD" dirty="0" smtClean="0"/>
              <a:t> নির্দেশ করে ।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990600"/>
            <a:ext cx="8229600" cy="61555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স্বল্পকালে</a:t>
            </a:r>
            <a: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মোট</a:t>
            </a:r>
            <a: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আয়</a:t>
            </a:r>
            <a: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(TR) </a:t>
            </a:r>
            <a:r>
              <a:rPr lang="bn-BD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এর চেয়ে</a:t>
            </a:r>
            <a: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মোট</a:t>
            </a:r>
            <a: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ব্যয়</a:t>
            </a:r>
            <a: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(TC) </a:t>
            </a:r>
            <a:r>
              <a:rPr lang="bn-BD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বেশী </a:t>
            </a:r>
            <a:r>
              <a:rPr lang="en-US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হলে</a:t>
            </a:r>
            <a: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তাকে</a:t>
            </a:r>
            <a:r>
              <a:rPr lang="bn-BD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ক্ষতি </a:t>
            </a:r>
            <a:r>
              <a:rPr lang="en-US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বলে</a:t>
            </a:r>
            <a:r>
              <a:rPr lang="en-US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।</a:t>
            </a:r>
            <a:endParaRPr lang="bn-BD" sz="16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1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/>
              <a:t>অর্থা</a:t>
            </a:r>
            <a:r>
              <a:rPr lang="en-US" sz="1600" b="1" dirty="0" smtClean="0"/>
              <a:t>ৎ</a:t>
            </a:r>
            <a:r>
              <a:rPr lang="en-US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bn-BD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TC &gt; TR</a:t>
            </a:r>
            <a:r>
              <a:rPr lang="en-US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হয়</a:t>
            </a:r>
            <a:r>
              <a:rPr lang="en-US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। </a:t>
            </a:r>
            <a:endParaRPr lang="en-US" sz="16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8200" y="1752600"/>
            <a:ext cx="4038600" cy="1295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/>
              <a:t>রেখাচিত্রে,</a:t>
            </a:r>
          </a:p>
          <a:p>
            <a:r>
              <a:rPr lang="bn-BD" dirty="0" smtClean="0"/>
              <a:t>OM উৎপাদন স্ত</a:t>
            </a:r>
            <a:r>
              <a:rPr lang="en-US" dirty="0" err="1" smtClean="0"/>
              <a:t>রে</a:t>
            </a:r>
            <a:r>
              <a:rPr lang="bn-BD" dirty="0" smtClean="0"/>
              <a:t> এবং</a:t>
            </a:r>
            <a:r>
              <a:rPr lang="en-US" dirty="0" smtClean="0"/>
              <a:t> </a:t>
            </a:r>
            <a:r>
              <a:rPr lang="bn-BD" dirty="0" smtClean="0"/>
              <a:t>OP দা</a:t>
            </a:r>
            <a:r>
              <a:rPr lang="en-US" dirty="0" err="1" smtClean="0"/>
              <a:t>মে</a:t>
            </a:r>
            <a:r>
              <a:rPr lang="en-US" dirty="0" smtClean="0"/>
              <a:t>  E </a:t>
            </a:r>
            <a:r>
              <a:rPr lang="en-US" dirty="0" err="1" smtClean="0"/>
              <a:t>বিন্দুতে</a:t>
            </a:r>
            <a:r>
              <a:rPr lang="en-US" dirty="0" smtClean="0"/>
              <a:t> </a:t>
            </a:r>
            <a:r>
              <a:rPr lang="bn-BD" dirty="0" smtClean="0"/>
              <a:t>ভারসা</a:t>
            </a:r>
            <a:r>
              <a:rPr lang="en-US" dirty="0" err="1" smtClean="0"/>
              <a:t>ম্যের</a:t>
            </a:r>
            <a:r>
              <a:rPr lang="en-US" dirty="0" smtClean="0"/>
              <a:t> </a:t>
            </a:r>
            <a:r>
              <a:rPr lang="en-US" dirty="0" err="1" smtClean="0"/>
              <a:t>উভয়</a:t>
            </a:r>
            <a:r>
              <a:rPr lang="en-US" dirty="0" smtClean="0"/>
              <a:t> </a:t>
            </a:r>
            <a:r>
              <a:rPr lang="en-US" dirty="0" err="1" smtClean="0"/>
              <a:t>শর্ত</a:t>
            </a:r>
            <a:r>
              <a:rPr lang="en-US" dirty="0" smtClean="0"/>
              <a:t> </a:t>
            </a:r>
            <a:r>
              <a:rPr lang="en-US" dirty="0" err="1" smtClean="0"/>
              <a:t>পালিত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bn-BD" dirty="0" smtClean="0"/>
              <a:t>কিন্তু </a:t>
            </a:r>
            <a:r>
              <a:rPr lang="en-US" dirty="0" smtClean="0"/>
              <a:t>AC</a:t>
            </a:r>
            <a:r>
              <a:rPr lang="bn-BD" dirty="0" smtClean="0"/>
              <a:t> &gt; P &gt; AVC</a:t>
            </a:r>
            <a:r>
              <a:rPr lang="en-US" dirty="0" smtClean="0"/>
              <a:t> </a:t>
            </a:r>
            <a:r>
              <a:rPr lang="bn-BD" dirty="0" smtClean="0"/>
              <a:t> </a:t>
            </a:r>
            <a:r>
              <a:rPr lang="en-US" dirty="0" err="1" smtClean="0"/>
              <a:t>হওয়ায়</a:t>
            </a:r>
            <a:r>
              <a:rPr lang="en-US" dirty="0" smtClean="0"/>
              <a:t> </a:t>
            </a:r>
            <a:r>
              <a:rPr lang="en-US" dirty="0" err="1" smtClean="0"/>
              <a:t>ফার্ম</a:t>
            </a:r>
            <a:r>
              <a:rPr lang="en-US" dirty="0" smtClean="0"/>
              <a:t> </a:t>
            </a:r>
            <a:r>
              <a:rPr lang="en-US" dirty="0" err="1" smtClean="0"/>
              <a:t>ক্ষতি</a:t>
            </a:r>
            <a:r>
              <a:rPr lang="en-US" dirty="0" smtClean="0"/>
              <a:t> </a:t>
            </a:r>
            <a:r>
              <a:rPr lang="en-US" dirty="0" err="1" smtClean="0"/>
              <a:t>স্বীকার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ভারসাম্য</a:t>
            </a:r>
            <a:r>
              <a:rPr lang="en-US" dirty="0" smtClean="0"/>
              <a:t> </a:t>
            </a:r>
            <a:r>
              <a:rPr lang="en-US" dirty="0" err="1" smtClean="0"/>
              <a:t>লাভ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</a:t>
            </a:r>
            <a:endParaRPr lang="bn-BD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5334000"/>
            <a:ext cx="2895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-304006" y="3885406"/>
            <a:ext cx="2895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1409700" y="4381500"/>
            <a:ext cx="1905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143000" y="3429000"/>
            <a:ext cx="1219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143000" y="4267200"/>
            <a:ext cx="1219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1828800" y="2438400"/>
            <a:ext cx="2590800" cy="1182511"/>
          </a:xfrm>
          <a:custGeom>
            <a:avLst/>
            <a:gdLst>
              <a:gd name="connsiteX0" fmla="*/ 0 w 2150533"/>
              <a:gd name="connsiteY0" fmla="*/ 220134 h 1165578"/>
              <a:gd name="connsiteX1" fmla="*/ 270933 w 2150533"/>
              <a:gd name="connsiteY1" fmla="*/ 762000 h 1165578"/>
              <a:gd name="connsiteX2" fmla="*/ 524933 w 2150533"/>
              <a:gd name="connsiteY2" fmla="*/ 1032934 h 1165578"/>
              <a:gd name="connsiteX3" fmla="*/ 812800 w 2150533"/>
              <a:gd name="connsiteY3" fmla="*/ 1151467 h 1165578"/>
              <a:gd name="connsiteX4" fmla="*/ 1100667 w 2150533"/>
              <a:gd name="connsiteY4" fmla="*/ 1117600 h 1165578"/>
              <a:gd name="connsiteX5" fmla="*/ 1490133 w 2150533"/>
              <a:gd name="connsiteY5" fmla="*/ 880534 h 1165578"/>
              <a:gd name="connsiteX6" fmla="*/ 1930400 w 2150533"/>
              <a:gd name="connsiteY6" fmla="*/ 389467 h 1165578"/>
              <a:gd name="connsiteX7" fmla="*/ 2150533 w 2150533"/>
              <a:gd name="connsiteY7" fmla="*/ 0 h 1165578"/>
              <a:gd name="connsiteX8" fmla="*/ 2150533 w 2150533"/>
              <a:gd name="connsiteY8" fmla="*/ 0 h 116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0533" h="1165578">
                <a:moveTo>
                  <a:pt x="0" y="220134"/>
                </a:moveTo>
                <a:cubicBezTo>
                  <a:pt x="91722" y="423333"/>
                  <a:pt x="183444" y="626533"/>
                  <a:pt x="270933" y="762000"/>
                </a:cubicBezTo>
                <a:cubicBezTo>
                  <a:pt x="358422" y="897467"/>
                  <a:pt x="434622" y="968023"/>
                  <a:pt x="524933" y="1032934"/>
                </a:cubicBezTo>
                <a:cubicBezTo>
                  <a:pt x="615244" y="1097845"/>
                  <a:pt x="716844" y="1137356"/>
                  <a:pt x="812800" y="1151467"/>
                </a:cubicBezTo>
                <a:cubicBezTo>
                  <a:pt x="908756" y="1165578"/>
                  <a:pt x="987778" y="1162756"/>
                  <a:pt x="1100667" y="1117600"/>
                </a:cubicBezTo>
                <a:cubicBezTo>
                  <a:pt x="1213556" y="1072444"/>
                  <a:pt x="1351844" y="1001889"/>
                  <a:pt x="1490133" y="880534"/>
                </a:cubicBezTo>
                <a:cubicBezTo>
                  <a:pt x="1628422" y="759179"/>
                  <a:pt x="1820333" y="536223"/>
                  <a:pt x="1930400" y="389467"/>
                </a:cubicBezTo>
                <a:cubicBezTo>
                  <a:pt x="2040467" y="242711"/>
                  <a:pt x="2150533" y="0"/>
                  <a:pt x="2150533" y="0"/>
                </a:cubicBezTo>
                <a:lnTo>
                  <a:pt x="2150533" y="0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16200000">
            <a:off x="-533400" y="3733800"/>
            <a:ext cx="2362200" cy="381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আয়</a:t>
            </a:r>
            <a:r>
              <a:rPr lang="en-US" dirty="0" smtClean="0"/>
              <a:t>, </a:t>
            </a:r>
            <a:r>
              <a:rPr lang="en-US" dirty="0" err="1" smtClean="0"/>
              <a:t>ব্যয়</a:t>
            </a:r>
            <a:r>
              <a:rPr lang="en-US" dirty="0" smtClean="0"/>
              <a:t> ও </a:t>
            </a:r>
            <a:r>
              <a:rPr lang="en-US" dirty="0" err="1" smtClean="0"/>
              <a:t>দাম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1295400" y="5791200"/>
            <a:ext cx="25146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উৎপাদনের</a:t>
            </a:r>
            <a:r>
              <a:rPr lang="en-US" dirty="0" smtClean="0"/>
              <a:t> </a:t>
            </a:r>
            <a:r>
              <a:rPr lang="en-US" dirty="0" err="1" smtClean="0"/>
              <a:t>পরিমান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1143000" y="3429000"/>
            <a:ext cx="1219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1143000" y="2743200"/>
            <a:ext cx="2362200" cy="2209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H="1">
            <a:off x="647700" y="3238500"/>
            <a:ext cx="2438400" cy="14478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Freeform 26"/>
          <p:cNvSpPr/>
          <p:nvPr/>
        </p:nvSpPr>
        <p:spPr>
          <a:xfrm rot="20858980">
            <a:off x="1518883" y="3262311"/>
            <a:ext cx="2821410" cy="969935"/>
          </a:xfrm>
          <a:custGeom>
            <a:avLst/>
            <a:gdLst>
              <a:gd name="connsiteX0" fmla="*/ 0 w 2150533"/>
              <a:gd name="connsiteY0" fmla="*/ 220134 h 1165578"/>
              <a:gd name="connsiteX1" fmla="*/ 270933 w 2150533"/>
              <a:gd name="connsiteY1" fmla="*/ 762000 h 1165578"/>
              <a:gd name="connsiteX2" fmla="*/ 524933 w 2150533"/>
              <a:gd name="connsiteY2" fmla="*/ 1032934 h 1165578"/>
              <a:gd name="connsiteX3" fmla="*/ 812800 w 2150533"/>
              <a:gd name="connsiteY3" fmla="*/ 1151467 h 1165578"/>
              <a:gd name="connsiteX4" fmla="*/ 1100667 w 2150533"/>
              <a:gd name="connsiteY4" fmla="*/ 1117600 h 1165578"/>
              <a:gd name="connsiteX5" fmla="*/ 1490133 w 2150533"/>
              <a:gd name="connsiteY5" fmla="*/ 880534 h 1165578"/>
              <a:gd name="connsiteX6" fmla="*/ 1930400 w 2150533"/>
              <a:gd name="connsiteY6" fmla="*/ 389467 h 1165578"/>
              <a:gd name="connsiteX7" fmla="*/ 2150533 w 2150533"/>
              <a:gd name="connsiteY7" fmla="*/ 0 h 1165578"/>
              <a:gd name="connsiteX8" fmla="*/ 2150533 w 2150533"/>
              <a:gd name="connsiteY8" fmla="*/ 0 h 1165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0533" h="1165578">
                <a:moveTo>
                  <a:pt x="0" y="220134"/>
                </a:moveTo>
                <a:cubicBezTo>
                  <a:pt x="91722" y="423333"/>
                  <a:pt x="183444" y="626533"/>
                  <a:pt x="270933" y="762000"/>
                </a:cubicBezTo>
                <a:cubicBezTo>
                  <a:pt x="358422" y="897467"/>
                  <a:pt x="434622" y="968023"/>
                  <a:pt x="524933" y="1032934"/>
                </a:cubicBezTo>
                <a:cubicBezTo>
                  <a:pt x="615244" y="1097845"/>
                  <a:pt x="716844" y="1137356"/>
                  <a:pt x="812800" y="1151467"/>
                </a:cubicBezTo>
                <a:cubicBezTo>
                  <a:pt x="908756" y="1165578"/>
                  <a:pt x="987778" y="1162756"/>
                  <a:pt x="1100667" y="1117600"/>
                </a:cubicBezTo>
                <a:cubicBezTo>
                  <a:pt x="1213556" y="1072444"/>
                  <a:pt x="1351844" y="1001889"/>
                  <a:pt x="1490133" y="880534"/>
                </a:cubicBezTo>
                <a:cubicBezTo>
                  <a:pt x="1628422" y="759179"/>
                  <a:pt x="1820333" y="536223"/>
                  <a:pt x="1930400" y="389467"/>
                </a:cubicBezTo>
                <a:cubicBezTo>
                  <a:pt x="2040467" y="242711"/>
                  <a:pt x="2150533" y="0"/>
                  <a:pt x="2150533" y="0"/>
                </a:cubicBezTo>
                <a:lnTo>
                  <a:pt x="2150533" y="0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371601" y="2492022"/>
            <a:ext cx="1930400" cy="2664178"/>
          </a:xfrm>
          <a:custGeom>
            <a:avLst/>
            <a:gdLst>
              <a:gd name="connsiteX0" fmla="*/ 0 w 1794933"/>
              <a:gd name="connsiteY0" fmla="*/ 2266245 h 2664178"/>
              <a:gd name="connsiteX1" fmla="*/ 169333 w 1794933"/>
              <a:gd name="connsiteY1" fmla="*/ 2503311 h 2664178"/>
              <a:gd name="connsiteX2" fmla="*/ 389466 w 1794933"/>
              <a:gd name="connsiteY2" fmla="*/ 2655711 h 2664178"/>
              <a:gd name="connsiteX3" fmla="*/ 677333 w 1794933"/>
              <a:gd name="connsiteY3" fmla="*/ 2554111 h 2664178"/>
              <a:gd name="connsiteX4" fmla="*/ 999066 w 1794933"/>
              <a:gd name="connsiteY4" fmla="*/ 2113845 h 2664178"/>
              <a:gd name="connsiteX5" fmla="*/ 1253066 w 1794933"/>
              <a:gd name="connsiteY5" fmla="*/ 1555045 h 2664178"/>
              <a:gd name="connsiteX6" fmla="*/ 1422400 w 1794933"/>
              <a:gd name="connsiteY6" fmla="*/ 1131711 h 2664178"/>
              <a:gd name="connsiteX7" fmla="*/ 1642533 w 1794933"/>
              <a:gd name="connsiteY7" fmla="*/ 505178 h 2664178"/>
              <a:gd name="connsiteX8" fmla="*/ 1761066 w 1794933"/>
              <a:gd name="connsiteY8" fmla="*/ 115711 h 2664178"/>
              <a:gd name="connsiteX9" fmla="*/ 1778000 w 1794933"/>
              <a:gd name="connsiteY9" fmla="*/ 149578 h 2664178"/>
              <a:gd name="connsiteX10" fmla="*/ 1659466 w 1794933"/>
              <a:gd name="connsiteY10" fmla="*/ 14111 h 2664178"/>
              <a:gd name="connsiteX11" fmla="*/ 1761066 w 1794933"/>
              <a:gd name="connsiteY11" fmla="*/ 64911 h 266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94933" h="2664178">
                <a:moveTo>
                  <a:pt x="0" y="2266245"/>
                </a:moveTo>
                <a:cubicBezTo>
                  <a:pt x="52211" y="2352322"/>
                  <a:pt x="104422" y="2438400"/>
                  <a:pt x="169333" y="2503311"/>
                </a:cubicBezTo>
                <a:cubicBezTo>
                  <a:pt x="234244" y="2568222"/>
                  <a:pt x="304799" y="2647244"/>
                  <a:pt x="389466" y="2655711"/>
                </a:cubicBezTo>
                <a:cubicBezTo>
                  <a:pt x="474133" y="2664178"/>
                  <a:pt x="575733" y="2644422"/>
                  <a:pt x="677333" y="2554111"/>
                </a:cubicBezTo>
                <a:cubicBezTo>
                  <a:pt x="778933" y="2463800"/>
                  <a:pt x="903111" y="2280356"/>
                  <a:pt x="999066" y="2113845"/>
                </a:cubicBezTo>
                <a:cubicBezTo>
                  <a:pt x="1095021" y="1947334"/>
                  <a:pt x="1182510" y="1718734"/>
                  <a:pt x="1253066" y="1555045"/>
                </a:cubicBezTo>
                <a:cubicBezTo>
                  <a:pt x="1323622" y="1391356"/>
                  <a:pt x="1357489" y="1306689"/>
                  <a:pt x="1422400" y="1131711"/>
                </a:cubicBezTo>
                <a:cubicBezTo>
                  <a:pt x="1487311" y="956733"/>
                  <a:pt x="1586089" y="674511"/>
                  <a:pt x="1642533" y="505178"/>
                </a:cubicBezTo>
                <a:cubicBezTo>
                  <a:pt x="1698977" y="335845"/>
                  <a:pt x="1738488" y="174978"/>
                  <a:pt x="1761066" y="115711"/>
                </a:cubicBezTo>
                <a:cubicBezTo>
                  <a:pt x="1783644" y="56444"/>
                  <a:pt x="1794933" y="166511"/>
                  <a:pt x="1778000" y="149578"/>
                </a:cubicBezTo>
                <a:cubicBezTo>
                  <a:pt x="1761067" y="132645"/>
                  <a:pt x="1662288" y="28222"/>
                  <a:pt x="1659466" y="14111"/>
                </a:cubicBezTo>
                <a:cubicBezTo>
                  <a:pt x="1656644" y="0"/>
                  <a:pt x="1708855" y="32455"/>
                  <a:pt x="1761066" y="64911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57200" y="6172200"/>
            <a:ext cx="82296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FFC000"/>
                </a:solidFill>
              </a:rPr>
              <a:t>যদি ফার্মের পরিবর্তনশীল ব্যয় সম্পুর্ন এবং স্থির ব্যয়ের আংশিক উঠে আসে তাহলে ফার্ম ক্ষতি স্বীকার করেও ভবিষ্যতে লাভের আশায় উৎপাদন চালিয়ে যাবে ।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371601"/>
            <a:ext cx="6629400" cy="533400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সাধারণ</a:t>
            </a:r>
            <a:r>
              <a:rPr lang="en-US" sz="3600" dirty="0" smtClean="0"/>
              <a:t> </a:t>
            </a:r>
            <a:r>
              <a:rPr lang="en-US" sz="3600" dirty="0" err="1" smtClean="0"/>
              <a:t>বহুনির্বাচনি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প্রশ্ন</a:t>
            </a:r>
            <a:r>
              <a:rPr lang="en-US" sz="3600" dirty="0" smtClean="0"/>
              <a:t> (Simple MCQ)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057400"/>
            <a:ext cx="6934200" cy="4343400"/>
          </a:xfr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l"/>
            <a:r>
              <a:rPr lang="bn-BD" sz="2400" dirty="0" smtClean="0">
                <a:solidFill>
                  <a:srgbClr val="7030A0"/>
                </a:solidFill>
              </a:rPr>
              <a:t>২)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কোন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বাজারে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কোনো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পরিবর্তক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দ্রব্য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থাকে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না</a:t>
            </a:r>
            <a:r>
              <a:rPr lang="en-US" sz="2400" dirty="0" smtClean="0">
                <a:solidFill>
                  <a:srgbClr val="7030A0"/>
                </a:solidFill>
              </a:rPr>
              <a:t> ?</a:t>
            </a:r>
            <a:endParaRPr lang="bn-BD" sz="2400" dirty="0" smtClean="0">
              <a:solidFill>
                <a:srgbClr val="7030A0"/>
              </a:solidFill>
            </a:endParaRPr>
          </a:p>
          <a:p>
            <a:pPr marL="457200" indent="-457200" algn="l"/>
            <a:endParaRPr lang="bn-BD" sz="2400" dirty="0" smtClean="0">
              <a:solidFill>
                <a:srgbClr val="7030A0"/>
              </a:solidFill>
            </a:endParaRPr>
          </a:p>
          <a:p>
            <a:pPr marL="457200" indent="-457200" algn="l"/>
            <a:endParaRPr lang="bn-BD" sz="2400" dirty="0" smtClean="0">
              <a:solidFill>
                <a:srgbClr val="7030A0"/>
              </a:solidFill>
            </a:endParaRPr>
          </a:p>
          <a:p>
            <a:pPr marL="457200" indent="-457200" algn="l"/>
            <a:endParaRPr lang="bn-BD" sz="2400" dirty="0" smtClean="0">
              <a:solidFill>
                <a:srgbClr val="7030A0"/>
              </a:solidFill>
            </a:endParaRPr>
          </a:p>
          <a:p>
            <a:pPr marL="457200" indent="-457200" algn="l"/>
            <a:endParaRPr lang="bn-BD" sz="2400" dirty="0" smtClean="0">
              <a:solidFill>
                <a:srgbClr val="7030A0"/>
              </a:solidFill>
            </a:endParaRPr>
          </a:p>
          <a:p>
            <a:pPr marL="457200" indent="-457200" algn="l"/>
            <a:r>
              <a:rPr lang="bn-BD" sz="2400" dirty="0" smtClean="0">
                <a:solidFill>
                  <a:srgbClr val="7030A0"/>
                </a:solidFill>
              </a:rPr>
              <a:t>৩) একচেটিয়া বাজারে AR ও MR রেখার আকৃতি কেমন হয় ?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29200" y="609600"/>
            <a:ext cx="2667000" cy="6096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একক কাজ </a:t>
            </a:r>
            <a:endParaRPr lang="en-US" sz="4000" dirty="0"/>
          </a:p>
        </p:txBody>
      </p:sp>
      <p:sp>
        <p:nvSpPr>
          <p:cNvPr id="14" name="Rounded Rectangle 13"/>
          <p:cNvSpPr/>
          <p:nvPr/>
        </p:nvSpPr>
        <p:spPr>
          <a:xfrm>
            <a:off x="1447800" y="5105400"/>
            <a:ext cx="3048000" cy="609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bn-BD" sz="2000" dirty="0" smtClean="0"/>
              <a:t>ক)</a:t>
            </a:r>
            <a:r>
              <a:rPr lang="en-US" sz="2000" dirty="0" smtClean="0"/>
              <a:t> </a:t>
            </a:r>
            <a:r>
              <a:rPr lang="en-US" sz="2000" dirty="0" err="1" smtClean="0"/>
              <a:t>ডানদিকে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নিম্নগামী</a:t>
            </a:r>
            <a:r>
              <a:rPr lang="bn-BD" sz="2000" dirty="0" smtClean="0"/>
              <a:t>  </a:t>
            </a:r>
            <a:endParaRPr lang="en-US" sz="2000" dirty="0"/>
          </a:p>
        </p:txBody>
      </p:sp>
      <p:sp>
        <p:nvSpPr>
          <p:cNvPr id="15" name="Rounded Rectangle 14"/>
          <p:cNvSpPr/>
          <p:nvPr/>
        </p:nvSpPr>
        <p:spPr>
          <a:xfrm>
            <a:off x="1447800" y="5791200"/>
            <a:ext cx="3048000" cy="609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dirty="0" smtClean="0"/>
              <a:t>গ) </a:t>
            </a:r>
            <a:r>
              <a:rPr lang="en-US" sz="2000" dirty="0" err="1" smtClean="0"/>
              <a:t>ভুমি</a:t>
            </a:r>
            <a:r>
              <a:rPr lang="en-US" sz="2000" dirty="0" smtClean="0"/>
              <a:t> </a:t>
            </a:r>
            <a:r>
              <a:rPr lang="en-US" sz="2000" dirty="0" err="1" smtClean="0"/>
              <a:t>অক্ষে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সমান্তরাল</a:t>
            </a:r>
            <a:r>
              <a:rPr lang="bn-BD" sz="2000" dirty="0" smtClean="0"/>
              <a:t> </a:t>
            </a:r>
            <a:endParaRPr lang="en-US" sz="2000" dirty="0"/>
          </a:p>
        </p:txBody>
      </p:sp>
      <p:sp>
        <p:nvSpPr>
          <p:cNvPr id="16" name="Rounded Rectangle 15"/>
          <p:cNvSpPr/>
          <p:nvPr/>
        </p:nvSpPr>
        <p:spPr>
          <a:xfrm>
            <a:off x="4876800" y="5791200"/>
            <a:ext cx="2895600" cy="609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dirty="0" smtClean="0"/>
              <a:t>ঘ) </a:t>
            </a:r>
            <a:r>
              <a:rPr lang="en-US" sz="2000" dirty="0" smtClean="0"/>
              <a:t>MR </a:t>
            </a:r>
            <a:r>
              <a:rPr lang="en-US" sz="2000" dirty="0" err="1" smtClean="0"/>
              <a:t>রেখা</a:t>
            </a:r>
            <a:r>
              <a:rPr lang="en-US" sz="2000" dirty="0" smtClean="0"/>
              <a:t> </a:t>
            </a:r>
            <a:r>
              <a:rPr lang="en-US" sz="2000" dirty="0" err="1" smtClean="0"/>
              <a:t>উপরে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dirty="0" smtClean="0"/>
              <a:t>AR </a:t>
            </a:r>
            <a:r>
              <a:rPr lang="en-US" sz="2000" dirty="0" err="1" smtClean="0"/>
              <a:t>রেখা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নিচে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4876800" y="5105400"/>
            <a:ext cx="2895600" cy="609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000" dirty="0" smtClean="0"/>
              <a:t>খ) </a:t>
            </a:r>
            <a:r>
              <a:rPr lang="en-US" sz="2000" dirty="0" err="1" smtClean="0"/>
              <a:t>ডানদিকে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উর্ধবগামী</a:t>
            </a:r>
            <a:endParaRPr lang="en-US" sz="2000" dirty="0"/>
          </a:p>
        </p:txBody>
      </p:sp>
      <p:sp>
        <p:nvSpPr>
          <p:cNvPr id="18" name="Rounded Rectangle 17"/>
          <p:cNvSpPr/>
          <p:nvPr/>
        </p:nvSpPr>
        <p:spPr>
          <a:xfrm>
            <a:off x="1447800" y="2819400"/>
            <a:ext cx="2971800" cy="6858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bn-BD" dirty="0" smtClean="0"/>
              <a:t>ক) </a:t>
            </a:r>
            <a:r>
              <a:rPr lang="en-US" dirty="0" err="1" smtClean="0"/>
              <a:t>একচেটিয়া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1447800" y="3657600"/>
            <a:ext cx="2971800" cy="5334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গ) </a:t>
            </a:r>
            <a:r>
              <a:rPr lang="en-US" dirty="0" smtClean="0"/>
              <a:t> </a:t>
            </a:r>
            <a:r>
              <a:rPr lang="en-US" dirty="0" err="1" smtClean="0"/>
              <a:t>একচেটিয়া</a:t>
            </a:r>
            <a:r>
              <a:rPr lang="en-US" dirty="0" smtClean="0"/>
              <a:t> </a:t>
            </a:r>
            <a:r>
              <a:rPr lang="en-US" dirty="0" err="1" smtClean="0"/>
              <a:t>প্রতিযোগিতা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4648200" y="3581400"/>
            <a:ext cx="2819400" cy="6096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ঘ) </a:t>
            </a:r>
            <a:r>
              <a:rPr lang="en-US" dirty="0" err="1" smtClean="0"/>
              <a:t>পূর্ণ</a:t>
            </a:r>
            <a:r>
              <a:rPr lang="en-US" dirty="0" smtClean="0"/>
              <a:t> </a:t>
            </a:r>
            <a:r>
              <a:rPr lang="en-US" dirty="0" err="1" smtClean="0"/>
              <a:t>প্রতিযোগিতা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4572000" y="2819400"/>
            <a:ext cx="2819400" cy="6096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খ) </a:t>
            </a:r>
            <a:r>
              <a:rPr lang="en-US" dirty="0" err="1" smtClean="0"/>
              <a:t>ডুয়োপলি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838200" y="381000"/>
            <a:ext cx="32766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7030A0"/>
                </a:solidFill>
              </a:rPr>
              <a:t>মূল্যায়ণ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3200" dirty="0" smtClean="0"/>
              <a:t>বহুপদি সমাপ্তিসূচক বহুনির্বাচনি প্রশ্ন (Multiple Completion MCQ)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772400" cy="48768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l"/>
            <a:r>
              <a:rPr lang="en-US" sz="1600" dirty="0" smtClean="0">
                <a:solidFill>
                  <a:srgbClr val="00B050"/>
                </a:solidFill>
              </a:rPr>
              <a:t>১</a:t>
            </a:r>
            <a:r>
              <a:rPr lang="bn-BD" sz="1600" dirty="0" smtClean="0">
                <a:solidFill>
                  <a:srgbClr val="00B050"/>
                </a:solidFill>
              </a:rPr>
              <a:t>) </a:t>
            </a:r>
            <a:r>
              <a:rPr lang="en-US" sz="1600" dirty="0" err="1" smtClean="0">
                <a:solidFill>
                  <a:srgbClr val="00B050"/>
                </a:solidFill>
              </a:rPr>
              <a:t>একচেটিয়া</a:t>
            </a:r>
            <a:r>
              <a:rPr lang="en-US" sz="1600" dirty="0" smtClean="0">
                <a:solidFill>
                  <a:srgbClr val="00B050"/>
                </a:solidFill>
              </a:rPr>
              <a:t> </a:t>
            </a:r>
            <a:r>
              <a:rPr lang="en-US" sz="1600" dirty="0" err="1" smtClean="0">
                <a:solidFill>
                  <a:srgbClr val="00B050"/>
                </a:solidFill>
              </a:rPr>
              <a:t>বাজারে</a:t>
            </a:r>
            <a:r>
              <a:rPr lang="en-US" sz="1600" dirty="0" smtClean="0">
                <a:solidFill>
                  <a:srgbClr val="00B050"/>
                </a:solidFill>
              </a:rPr>
              <a:t> AR ও MR </a:t>
            </a:r>
            <a:r>
              <a:rPr lang="en-US" sz="1600" dirty="0" err="1" smtClean="0">
                <a:solidFill>
                  <a:srgbClr val="00B050"/>
                </a:solidFill>
              </a:rPr>
              <a:t>রেখা</a:t>
            </a:r>
            <a:r>
              <a:rPr lang="en-US" sz="1600" dirty="0" smtClean="0">
                <a:solidFill>
                  <a:srgbClr val="00B050"/>
                </a:solidFill>
              </a:rPr>
              <a:t>-</a:t>
            </a:r>
          </a:p>
          <a:p>
            <a:pPr marL="457200" indent="-457200" algn="l"/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bn-BD" sz="1600" dirty="0" smtClean="0">
                <a:solidFill>
                  <a:schemeClr val="tx1"/>
                </a:solidFill>
              </a:rPr>
              <a:t>)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নিম্নগামী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হয়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ii</a:t>
            </a:r>
            <a:r>
              <a:rPr lang="bn-BD" sz="1600" dirty="0" smtClean="0">
                <a:solidFill>
                  <a:schemeClr val="tx1"/>
                </a:solidFill>
              </a:rPr>
              <a:t>)</a:t>
            </a:r>
            <a:r>
              <a:rPr lang="en-US" sz="1600" dirty="0" smtClean="0">
                <a:solidFill>
                  <a:schemeClr val="tx1"/>
                </a:solidFill>
              </a:rPr>
              <a:t> AR&lt;MR</a:t>
            </a:r>
            <a:endParaRPr lang="bn-BD" sz="16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bn-BD" sz="1600" dirty="0" smtClean="0">
                <a:solidFill>
                  <a:schemeClr val="tx1"/>
                </a:solidFill>
              </a:rPr>
              <a:t>iii)</a:t>
            </a:r>
            <a:r>
              <a:rPr lang="en-US" sz="1600" dirty="0" smtClean="0">
                <a:solidFill>
                  <a:schemeClr val="tx1"/>
                </a:solidFill>
              </a:rPr>
              <a:t> MR&lt; AR</a:t>
            </a:r>
          </a:p>
          <a:p>
            <a:pPr marL="457200" indent="-457200" algn="l"/>
            <a:r>
              <a:rPr lang="en-US" sz="1600" dirty="0" err="1" smtClean="0">
                <a:solidFill>
                  <a:schemeClr val="tx1"/>
                </a:solidFill>
              </a:rPr>
              <a:t>নিচের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কোনটি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সঠিক</a:t>
            </a:r>
            <a:r>
              <a:rPr lang="en-US" sz="1600" dirty="0" smtClean="0">
                <a:solidFill>
                  <a:schemeClr val="tx1"/>
                </a:solidFill>
              </a:rPr>
              <a:t> ?</a:t>
            </a:r>
            <a:endParaRPr lang="bn-BD" sz="1600" dirty="0" smtClean="0">
              <a:solidFill>
                <a:schemeClr val="tx1"/>
              </a:solidFill>
            </a:endParaRPr>
          </a:p>
          <a:p>
            <a:pPr marL="457200" indent="-457200" algn="l"/>
            <a:endParaRPr lang="bn-BD" sz="1600" dirty="0" smtClean="0">
              <a:solidFill>
                <a:schemeClr val="tx1"/>
              </a:solidFill>
            </a:endParaRPr>
          </a:p>
          <a:p>
            <a:pPr marL="457200" indent="-457200" algn="l"/>
            <a:endParaRPr lang="bn-BD" sz="1600" dirty="0" smtClean="0">
              <a:solidFill>
                <a:schemeClr val="tx1"/>
              </a:solidFill>
            </a:endParaRPr>
          </a:p>
          <a:p>
            <a:pPr marL="457200" indent="-457200" algn="l"/>
            <a:endParaRPr lang="en-US" sz="16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en-US" sz="2000" dirty="0" smtClean="0">
                <a:solidFill>
                  <a:srgbClr val="00B050"/>
                </a:solidFill>
              </a:rPr>
              <a:t>১</a:t>
            </a:r>
            <a:r>
              <a:rPr lang="en-US" sz="1600" dirty="0" smtClean="0">
                <a:solidFill>
                  <a:srgbClr val="00B050"/>
                </a:solidFill>
              </a:rPr>
              <a:t>) </a:t>
            </a:r>
            <a:r>
              <a:rPr lang="en-US" sz="1600" dirty="0" err="1" smtClean="0">
                <a:solidFill>
                  <a:srgbClr val="00B050"/>
                </a:solidFill>
              </a:rPr>
              <a:t>কোন</a:t>
            </a:r>
            <a:r>
              <a:rPr lang="en-US" sz="1600" dirty="0" smtClean="0">
                <a:solidFill>
                  <a:srgbClr val="00B050"/>
                </a:solidFill>
              </a:rPr>
              <a:t> </a:t>
            </a:r>
            <a:r>
              <a:rPr lang="en-US" sz="1600" dirty="0" err="1" smtClean="0">
                <a:solidFill>
                  <a:srgbClr val="00B050"/>
                </a:solidFill>
              </a:rPr>
              <a:t>বাজারে</a:t>
            </a:r>
            <a:r>
              <a:rPr lang="en-US" sz="1600" dirty="0" smtClean="0">
                <a:solidFill>
                  <a:srgbClr val="00B050"/>
                </a:solidFill>
              </a:rPr>
              <a:t> </a:t>
            </a:r>
            <a:r>
              <a:rPr lang="en-US" sz="1600" dirty="0" err="1" smtClean="0">
                <a:solidFill>
                  <a:srgbClr val="00B050"/>
                </a:solidFill>
              </a:rPr>
              <a:t>সাধারনত</a:t>
            </a:r>
            <a:r>
              <a:rPr lang="en-US" sz="1600" dirty="0" smtClean="0">
                <a:solidFill>
                  <a:srgbClr val="00B050"/>
                </a:solidFill>
              </a:rPr>
              <a:t> P&gt;MC  </a:t>
            </a:r>
            <a:r>
              <a:rPr lang="en-US" sz="1600" dirty="0" err="1" smtClean="0">
                <a:solidFill>
                  <a:srgbClr val="00B050"/>
                </a:solidFill>
              </a:rPr>
              <a:t>হয়</a:t>
            </a:r>
            <a:r>
              <a:rPr lang="en-US" sz="1600" dirty="0" smtClean="0">
                <a:solidFill>
                  <a:srgbClr val="00B050"/>
                </a:solidFill>
              </a:rPr>
              <a:t> ?</a:t>
            </a:r>
          </a:p>
          <a:p>
            <a:pPr marL="457200" indent="-457200" algn="l"/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) </a:t>
            </a:r>
            <a:r>
              <a:rPr lang="en-US" sz="1600" dirty="0" err="1" smtClean="0">
                <a:solidFill>
                  <a:schemeClr val="tx1"/>
                </a:solidFill>
              </a:rPr>
              <a:t>পূর্ণ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প্রতিযোগিতামূলক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বাজার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/>
            <a:r>
              <a:rPr lang="en-US" sz="1600" dirty="0" smtClean="0">
                <a:solidFill>
                  <a:schemeClr val="tx1"/>
                </a:solidFill>
              </a:rPr>
              <a:t>ii</a:t>
            </a:r>
            <a:r>
              <a:rPr lang="bn-BD" sz="1600" dirty="0" smtClean="0">
                <a:solidFill>
                  <a:schemeClr val="tx1"/>
                </a:solidFill>
              </a:rPr>
              <a:t>)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একচেটিয়া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বাজার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bn-BD" sz="1600" dirty="0" smtClean="0">
              <a:solidFill>
                <a:schemeClr val="tx1"/>
              </a:solidFill>
            </a:endParaRPr>
          </a:p>
          <a:p>
            <a:pPr marL="457200" indent="-457200" algn="l"/>
            <a:r>
              <a:rPr lang="bn-BD" sz="1600" dirty="0" smtClean="0">
                <a:solidFill>
                  <a:schemeClr val="tx1"/>
                </a:solidFill>
              </a:rPr>
              <a:t>iii)</a:t>
            </a:r>
            <a:r>
              <a:rPr lang="en-US" sz="1600" dirty="0" smtClean="0">
                <a:solidFill>
                  <a:schemeClr val="tx1"/>
                </a:solidFill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</a:rPr>
              <a:t>একচেটিয়া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প্রতিযোগিতামূলক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বাজার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/>
            <a:r>
              <a:rPr lang="en-US" sz="1600" dirty="0" err="1" smtClean="0">
                <a:solidFill>
                  <a:schemeClr val="tx1"/>
                </a:solidFill>
              </a:rPr>
              <a:t>নিচের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কোনটি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সঠিক</a:t>
            </a:r>
            <a:r>
              <a:rPr lang="en-US" sz="1600" dirty="0" smtClean="0">
                <a:solidFill>
                  <a:schemeClr val="tx1"/>
                </a:solidFill>
              </a:rPr>
              <a:t> ?</a:t>
            </a:r>
            <a:endParaRPr lang="bn-BD" sz="1600" dirty="0" smtClean="0">
              <a:solidFill>
                <a:schemeClr val="tx1"/>
              </a:solidFill>
            </a:endParaRPr>
          </a:p>
          <a:p>
            <a:pPr marL="457200" indent="-457200" algn="l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14400" y="3733800"/>
            <a:ext cx="2667000" cy="457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গ)</a:t>
            </a:r>
            <a:r>
              <a:rPr lang="bn-BD" dirty="0" smtClean="0">
                <a:solidFill>
                  <a:schemeClr val="tx1"/>
                </a:solidFill>
              </a:rPr>
              <a:t> ii</a:t>
            </a:r>
            <a:r>
              <a:rPr lang="en-US" dirty="0" smtClean="0">
                <a:solidFill>
                  <a:schemeClr val="tx1"/>
                </a:solidFill>
              </a:rPr>
              <a:t> ও iii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14400" y="3200400"/>
            <a:ext cx="2667000" cy="457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ক)</a:t>
            </a:r>
            <a:r>
              <a:rPr lang="bn-BD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BD" dirty="0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114800" y="3200400"/>
            <a:ext cx="2438400" cy="457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খ) </a:t>
            </a:r>
            <a:r>
              <a:rPr lang="bn-BD" dirty="0" smtClean="0">
                <a:solidFill>
                  <a:schemeClr val="tx1"/>
                </a:solidFill>
              </a:rPr>
              <a:t>i </a:t>
            </a:r>
            <a:r>
              <a:rPr lang="en-US" dirty="0" smtClean="0">
                <a:solidFill>
                  <a:schemeClr val="tx1"/>
                </a:solidFill>
              </a:rPr>
              <a:t>ও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bn-BD" dirty="0" smtClean="0">
                <a:solidFill>
                  <a:schemeClr val="tx1"/>
                </a:solidFill>
              </a:rPr>
              <a:t>i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114800" y="3733800"/>
            <a:ext cx="2438400" cy="457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/>
            <a:r>
              <a:rPr lang="en-US" dirty="0" smtClean="0">
                <a:solidFill>
                  <a:schemeClr val="tx1"/>
                </a:solidFill>
              </a:rPr>
              <a:t>ঘ)  I, </a:t>
            </a:r>
            <a:r>
              <a:rPr lang="bn-BD" dirty="0" smtClean="0">
                <a:solidFill>
                  <a:schemeClr val="tx1"/>
                </a:solidFill>
              </a:rPr>
              <a:t>ii </a:t>
            </a:r>
            <a:r>
              <a:rPr lang="en-US" dirty="0" smtClean="0">
                <a:solidFill>
                  <a:schemeClr val="tx1"/>
                </a:solidFill>
              </a:rPr>
              <a:t>ও ii</a:t>
            </a:r>
            <a:r>
              <a:rPr lang="bn-BD" dirty="0" smtClean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914400" y="5638800"/>
            <a:ext cx="2743200" cy="457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ক)</a:t>
            </a:r>
            <a:r>
              <a:rPr lang="bn-BD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BD" dirty="0" smtClean="0">
                <a:solidFill>
                  <a:schemeClr val="tx1"/>
                </a:solidFill>
              </a:rPr>
              <a:t>i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914400" y="6172200"/>
            <a:ext cx="2743200" cy="457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ক)</a:t>
            </a:r>
            <a:r>
              <a:rPr lang="bn-BD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BD" dirty="0" smtClean="0">
                <a:solidFill>
                  <a:schemeClr val="tx1"/>
                </a:solidFill>
              </a:rPr>
              <a:t>i ও iii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572000" y="5638800"/>
            <a:ext cx="2743200" cy="457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bn-BD" dirty="0" smtClean="0">
                <a:solidFill>
                  <a:schemeClr val="tx1"/>
                </a:solidFill>
              </a:rPr>
              <a:t>খ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bn-BD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BD" dirty="0" smtClean="0">
                <a:solidFill>
                  <a:schemeClr val="tx1"/>
                </a:solidFill>
              </a:rPr>
              <a:t>ii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572000" y="6172200"/>
            <a:ext cx="2743200" cy="45720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ক)</a:t>
            </a:r>
            <a:r>
              <a:rPr lang="bn-BD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n-BD" dirty="0" smtClean="0">
                <a:solidFill>
                  <a:schemeClr val="tx1"/>
                </a:solidFill>
              </a:rPr>
              <a:t>i , ii</a:t>
            </a:r>
            <a:r>
              <a:rPr lang="en-US" dirty="0" smtClean="0">
                <a:solidFill>
                  <a:schemeClr val="tx1"/>
                </a:solidFill>
              </a:rPr>
              <a:t> ও iii 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3600" dirty="0" smtClean="0"/>
              <a:t>অভিন্ন তথ্যভিক্তিক বহুনির্বাচনি প্রশ্ন</a:t>
            </a:r>
            <a:r>
              <a:rPr lang="en-US" sz="3600" dirty="0" smtClean="0"/>
              <a:t> </a:t>
            </a:r>
            <a:r>
              <a:rPr lang="bn-BD" sz="3600" dirty="0" smtClean="0"/>
              <a:t/>
            </a:r>
            <a:br>
              <a:rPr lang="bn-BD" sz="3600" dirty="0" smtClean="0"/>
            </a:br>
            <a:r>
              <a:rPr lang="en-US" sz="3600" dirty="0" smtClean="0"/>
              <a:t>(Situation Set MCQ)</a:t>
            </a:r>
            <a:endParaRPr lang="en-US" sz="3600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n-BD" sz="1600" dirty="0" smtClean="0">
                <a:solidFill>
                  <a:srgbClr val="002060"/>
                </a:solidFill>
              </a:rPr>
              <a:t>পার্শ্বের উদ্দীপক</a:t>
            </a:r>
            <a:r>
              <a:rPr lang="en-US" sz="1600" dirty="0" smtClean="0">
                <a:solidFill>
                  <a:srgbClr val="002060"/>
                </a:solidFill>
              </a:rPr>
              <a:t> </a:t>
            </a:r>
            <a:r>
              <a:rPr lang="bn-BD" sz="1600" dirty="0" smtClean="0">
                <a:solidFill>
                  <a:srgbClr val="002060"/>
                </a:solidFill>
              </a:rPr>
              <a:t>থেকে ১ ও ২ নম্বর প্রশ্নের উত্তর দাও </a:t>
            </a:r>
          </a:p>
          <a:p>
            <a:pPr>
              <a:buNone/>
            </a:pPr>
            <a:r>
              <a:rPr lang="bn-BD" sz="1600" dirty="0" smtClean="0">
                <a:solidFill>
                  <a:srgbClr val="002060"/>
                </a:solidFill>
              </a:rPr>
              <a:t>১) অনন্যা মালিনী কোন ধরনের প্রতিযোগিতার সম্মুখীন হয়েছিল ?</a:t>
            </a:r>
          </a:p>
          <a:p>
            <a:pPr>
              <a:buAutoNum type="arabicParenR"/>
            </a:pPr>
            <a:endParaRPr lang="bn-BD" sz="1600" dirty="0" smtClean="0">
              <a:solidFill>
                <a:srgbClr val="002060"/>
              </a:solidFill>
            </a:endParaRPr>
          </a:p>
          <a:p>
            <a:pPr>
              <a:buAutoNum type="arabicParenR"/>
            </a:pPr>
            <a:endParaRPr lang="bn-BD" sz="1600" dirty="0" smtClean="0">
              <a:solidFill>
                <a:srgbClr val="002060"/>
              </a:solidFill>
            </a:endParaRPr>
          </a:p>
          <a:p>
            <a:pPr>
              <a:buAutoNum type="arabicParenR"/>
            </a:pPr>
            <a:endParaRPr lang="bn-BD" sz="1600" dirty="0" smtClean="0">
              <a:solidFill>
                <a:srgbClr val="002060"/>
              </a:solidFill>
            </a:endParaRPr>
          </a:p>
          <a:p>
            <a:pPr>
              <a:buAutoNum type="arabicParenR"/>
            </a:pPr>
            <a:endParaRPr lang="bn-BD" sz="1600" dirty="0" smtClean="0">
              <a:solidFill>
                <a:srgbClr val="002060"/>
              </a:solidFill>
            </a:endParaRPr>
          </a:p>
          <a:p>
            <a:pPr>
              <a:buAutoNum type="arabicParenR"/>
            </a:pPr>
            <a:endParaRPr lang="bn-BD" sz="1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bn-BD" sz="1600" dirty="0" smtClean="0">
                <a:solidFill>
                  <a:srgbClr val="002060"/>
                </a:solidFill>
              </a:rPr>
              <a:t>২) বর্তমানে ফুল বিক্রেতাগন কোন ধরনের প্রতিযোগিতার সম্মুখীন হচ্ছে ?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    </a:t>
            </a:r>
            <a:r>
              <a:rPr lang="en-US" sz="2000" dirty="0" err="1" smtClean="0"/>
              <a:t>উদ্দীপকঃ</a:t>
            </a:r>
            <a:endParaRPr lang="en-US" sz="2000" dirty="0" smtClean="0"/>
          </a:p>
          <a:p>
            <a:pPr>
              <a:buNone/>
            </a:pPr>
            <a:r>
              <a:rPr lang="bn-BD" sz="2000" dirty="0" smtClean="0"/>
              <a:t>    </a:t>
            </a:r>
            <a:r>
              <a:rPr lang="en-US" sz="2000" dirty="0" smtClean="0"/>
              <a:t> </a:t>
            </a:r>
            <a:r>
              <a:rPr lang="en-US" sz="2000" dirty="0" err="1" smtClean="0"/>
              <a:t>অনন্যা</a:t>
            </a:r>
            <a:r>
              <a:rPr lang="en-US" sz="2000" dirty="0" smtClean="0"/>
              <a:t> </a:t>
            </a:r>
            <a:r>
              <a:rPr lang="en-US" sz="2000" dirty="0" err="1" smtClean="0"/>
              <a:t>মালিনী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বিশ</a:t>
            </a:r>
            <a:r>
              <a:rPr lang="en-US" sz="2000" dirty="0" smtClean="0"/>
              <a:t> </a:t>
            </a:r>
            <a:r>
              <a:rPr lang="en-US" sz="2000" dirty="0" err="1" smtClean="0"/>
              <a:t>বছর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পূর্বে</a:t>
            </a:r>
            <a:r>
              <a:rPr lang="en-US" sz="2000" dirty="0" smtClean="0"/>
              <a:t> </a:t>
            </a:r>
            <a:r>
              <a:rPr lang="en-US" sz="2000" dirty="0" err="1" smtClean="0"/>
              <a:t>ঢাকার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শাহবাগে</a:t>
            </a:r>
            <a:r>
              <a:rPr lang="en-US" sz="2000" dirty="0" smtClean="0"/>
              <a:t> </a:t>
            </a:r>
            <a:r>
              <a:rPr lang="en-US" sz="2000" dirty="0" err="1" smtClean="0"/>
              <a:t>একমাত্র</a:t>
            </a:r>
            <a:r>
              <a:rPr lang="en-US" sz="2000" dirty="0" smtClean="0"/>
              <a:t> </a:t>
            </a:r>
            <a:r>
              <a:rPr lang="en-US" sz="2000" dirty="0" err="1" smtClean="0"/>
              <a:t>ফুলবিক্রেতা</a:t>
            </a:r>
            <a:r>
              <a:rPr lang="en-US" sz="2000" dirty="0" smtClean="0"/>
              <a:t> </a:t>
            </a:r>
            <a:r>
              <a:rPr lang="en-US" sz="2000" dirty="0" err="1" smtClean="0"/>
              <a:t>ছিল</a:t>
            </a:r>
            <a:r>
              <a:rPr lang="en-US" sz="2000" dirty="0" smtClean="0"/>
              <a:t> । </a:t>
            </a:r>
            <a:r>
              <a:rPr lang="en-US" sz="2000" dirty="0" err="1" smtClean="0"/>
              <a:t>তিনি</a:t>
            </a:r>
            <a:r>
              <a:rPr lang="en-US" sz="2000" dirty="0" smtClean="0"/>
              <a:t> </a:t>
            </a:r>
            <a:r>
              <a:rPr lang="en-US" sz="2000" dirty="0" err="1" smtClean="0"/>
              <a:t>ইচ্ছা</a:t>
            </a:r>
            <a:r>
              <a:rPr lang="en-US" sz="2000" dirty="0" smtClean="0"/>
              <a:t> </a:t>
            </a:r>
            <a:r>
              <a:rPr lang="en-US" sz="2000" dirty="0" err="1" smtClean="0"/>
              <a:t>মতো</a:t>
            </a:r>
            <a:r>
              <a:rPr lang="en-US" sz="2000" dirty="0" smtClean="0"/>
              <a:t> </a:t>
            </a:r>
            <a:r>
              <a:rPr lang="en-US" sz="2000" dirty="0" err="1" smtClean="0"/>
              <a:t>ফুলের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দাম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নির্ধারন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করতেন</a:t>
            </a:r>
            <a:r>
              <a:rPr lang="en-US" sz="2000" dirty="0" smtClean="0"/>
              <a:t> </a:t>
            </a:r>
            <a:r>
              <a:rPr lang="en-US" sz="2000" dirty="0" err="1" smtClean="0"/>
              <a:t>বলে</a:t>
            </a:r>
            <a:r>
              <a:rPr lang="en-US" sz="2000" dirty="0" smtClean="0"/>
              <a:t> </a:t>
            </a:r>
            <a:r>
              <a:rPr lang="en-US" sz="2000" dirty="0" err="1" smtClean="0"/>
              <a:t>ফুল</a:t>
            </a:r>
            <a:r>
              <a:rPr lang="en-US" sz="2000" dirty="0" smtClean="0"/>
              <a:t> </a:t>
            </a:r>
            <a:r>
              <a:rPr lang="en-US" sz="2000" dirty="0" err="1" smtClean="0"/>
              <a:t>ব্যবসায়</a:t>
            </a:r>
            <a:r>
              <a:rPr lang="en-US" sz="2000" dirty="0" smtClean="0"/>
              <a:t> </a:t>
            </a:r>
            <a:r>
              <a:rPr lang="en-US" sz="2000" dirty="0" err="1" smtClean="0"/>
              <a:t>লাভের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পরিমান</a:t>
            </a:r>
            <a:r>
              <a:rPr lang="en-US" sz="2000" dirty="0" smtClean="0"/>
              <a:t> </a:t>
            </a:r>
            <a:r>
              <a:rPr lang="en-US" sz="2000" dirty="0" err="1" smtClean="0"/>
              <a:t>ছিল</a:t>
            </a:r>
            <a:r>
              <a:rPr lang="en-US" sz="2000" dirty="0" smtClean="0"/>
              <a:t> </a:t>
            </a:r>
            <a:r>
              <a:rPr lang="en-US" sz="2000" dirty="0" err="1" smtClean="0"/>
              <a:t>আকর্ষণীয়</a:t>
            </a:r>
            <a:r>
              <a:rPr lang="en-US" sz="2000" dirty="0" smtClean="0"/>
              <a:t> । </a:t>
            </a:r>
            <a:r>
              <a:rPr lang="en-US" sz="2000" dirty="0" err="1" smtClean="0"/>
              <a:t>সময়ের</a:t>
            </a:r>
            <a:r>
              <a:rPr lang="en-US" sz="2000" dirty="0" smtClean="0"/>
              <a:t> প</a:t>
            </a:r>
            <a:r>
              <a:rPr lang="bn-BD" sz="2000" dirty="0" smtClean="0"/>
              <a:t>রি</a:t>
            </a:r>
            <a:r>
              <a:rPr lang="en-US" sz="2000" dirty="0" err="1" smtClean="0"/>
              <a:t>বর্তনের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সাথে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সাথে</a:t>
            </a:r>
            <a:r>
              <a:rPr lang="en-US" sz="2000" dirty="0" smtClean="0"/>
              <a:t> </a:t>
            </a:r>
            <a:r>
              <a:rPr lang="en-US" sz="2000" dirty="0" err="1" smtClean="0"/>
              <a:t>বর্তমানে</a:t>
            </a:r>
            <a:r>
              <a:rPr lang="en-US" sz="2000" dirty="0" smtClean="0"/>
              <a:t> </a:t>
            </a:r>
            <a:r>
              <a:rPr lang="en-US" sz="2000" dirty="0" err="1" smtClean="0"/>
              <a:t>অসংখ্য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ফুল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বিক্রেতা</a:t>
            </a:r>
            <a:r>
              <a:rPr lang="en-US" sz="2000" dirty="0" smtClean="0"/>
              <a:t> </a:t>
            </a:r>
            <a:r>
              <a:rPr lang="en-US" sz="2000" dirty="0" err="1" smtClean="0"/>
              <a:t>শাহবাগে</a:t>
            </a:r>
            <a:r>
              <a:rPr lang="en-US" sz="2000" dirty="0" smtClean="0"/>
              <a:t> </a:t>
            </a:r>
            <a:r>
              <a:rPr lang="en-US" sz="2000" dirty="0" err="1" smtClean="0"/>
              <a:t>ফুল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বিক্রি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</a:t>
            </a:r>
            <a:r>
              <a:rPr lang="bn-BD" sz="2000" dirty="0" smtClean="0"/>
              <a:t>, </a:t>
            </a:r>
          </a:p>
          <a:p>
            <a:pPr>
              <a:buNone/>
            </a:pPr>
            <a:r>
              <a:rPr lang="bn-BD" sz="2000" dirty="0" smtClean="0"/>
              <a:t>     </a:t>
            </a:r>
            <a:r>
              <a:rPr lang="en-US" sz="2000" dirty="0" err="1" smtClean="0"/>
              <a:t>প্রান্তিক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আয়</a:t>
            </a:r>
            <a:r>
              <a:rPr lang="en-US" sz="2000" dirty="0" smtClean="0"/>
              <a:t>=</a:t>
            </a:r>
            <a:r>
              <a:rPr lang="en-US" sz="2000" dirty="0" err="1" smtClean="0"/>
              <a:t>প্রান্তিক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ব্যয়</a:t>
            </a:r>
            <a:r>
              <a:rPr lang="en-US" sz="2000" dirty="0" smtClean="0"/>
              <a:t>=</a:t>
            </a:r>
            <a:r>
              <a:rPr lang="en-US" sz="2000" dirty="0" err="1" smtClean="0"/>
              <a:t>গড়</a:t>
            </a:r>
            <a:r>
              <a:rPr lang="en-US" sz="2000" dirty="0" smtClean="0"/>
              <a:t> </a:t>
            </a:r>
            <a:r>
              <a:rPr lang="en-US" sz="2000" dirty="0" err="1" smtClean="0"/>
              <a:t>ব্যয়</a:t>
            </a:r>
            <a:r>
              <a:rPr lang="en-US" sz="2000" dirty="0" smtClean="0"/>
              <a:t>=</a:t>
            </a:r>
            <a:r>
              <a:rPr lang="en-US" sz="2000" dirty="0" err="1" smtClean="0"/>
              <a:t>দাম</a:t>
            </a:r>
            <a:r>
              <a:rPr lang="en-US" sz="2000" dirty="0" smtClean="0"/>
              <a:t> </a:t>
            </a:r>
            <a:endParaRPr lang="bn-BD" sz="2000" dirty="0" smtClean="0"/>
          </a:p>
          <a:p>
            <a:pPr>
              <a:buNone/>
            </a:pPr>
            <a:r>
              <a:rPr lang="bn-BD" sz="2000" dirty="0" smtClean="0"/>
              <a:t>     </a:t>
            </a:r>
            <a:r>
              <a:rPr lang="en-US" sz="2000" dirty="0" err="1" smtClean="0"/>
              <a:t>এই</a:t>
            </a:r>
            <a:r>
              <a:rPr lang="en-US" sz="2000" dirty="0" smtClean="0"/>
              <a:t> </a:t>
            </a:r>
            <a:r>
              <a:rPr lang="en-US" sz="2000" dirty="0" err="1" smtClean="0"/>
              <a:t>শর্ত</a:t>
            </a:r>
            <a:r>
              <a:rPr lang="en-US" sz="2000" dirty="0" smtClean="0"/>
              <a:t> </a:t>
            </a:r>
            <a:r>
              <a:rPr lang="en-US" sz="2000" dirty="0" err="1" smtClean="0"/>
              <a:t>মেনে</a:t>
            </a:r>
            <a:r>
              <a:rPr lang="en-US" sz="2000" dirty="0" smtClean="0"/>
              <a:t> ।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953000" y="2743200"/>
            <a:ext cx="1676400" cy="457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bn-BD" dirty="0" smtClean="0"/>
              <a:t>ক) একচেটিয়া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6781800" y="2743200"/>
            <a:ext cx="1752600" cy="457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খ) অলিগোপলি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6781800" y="3352800"/>
            <a:ext cx="1676400" cy="457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ঘ) মনোপসনি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4953000" y="3352800"/>
            <a:ext cx="1676400" cy="457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গ) ডুয়োপলি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6858000" y="5410200"/>
            <a:ext cx="1676400" cy="457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600" dirty="0" smtClean="0"/>
              <a:t>ঘ) অপরিবর্তিত অবস্থা</a:t>
            </a:r>
            <a:endParaRPr lang="en-US" sz="1600" dirty="0"/>
          </a:p>
        </p:txBody>
      </p:sp>
      <p:sp>
        <p:nvSpPr>
          <p:cNvPr id="23" name="Rounded Rectangle 22"/>
          <p:cNvSpPr/>
          <p:nvPr/>
        </p:nvSpPr>
        <p:spPr>
          <a:xfrm>
            <a:off x="4953000" y="5410200"/>
            <a:ext cx="1676400" cy="457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bn-BD" sz="1600" dirty="0" smtClean="0"/>
              <a:t>গ) স্বাভাবিক মুনাফা </a:t>
            </a:r>
            <a:endParaRPr lang="en-US" sz="1600" dirty="0"/>
          </a:p>
        </p:txBody>
      </p:sp>
      <p:sp>
        <p:nvSpPr>
          <p:cNvPr id="24" name="Rounded Rectangle 23"/>
          <p:cNvSpPr/>
          <p:nvPr/>
        </p:nvSpPr>
        <p:spPr>
          <a:xfrm>
            <a:off x="6858000" y="4724400"/>
            <a:ext cx="1676400" cy="457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খ) লোকসান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4953000" y="4724400"/>
            <a:ext cx="1676400" cy="457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ক) </a:t>
            </a:r>
            <a:r>
              <a:rPr lang="bn-BD" sz="1600" dirty="0" smtClean="0"/>
              <a:t>অ-স্বাভাবিক মুনাফা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দলীয় কাজ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3400" y="1600200"/>
            <a:ext cx="8077200" cy="45259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514350" indent="-514350" algn="ctr">
              <a:buNone/>
            </a:pPr>
            <a:endParaRPr lang="bn-BD" dirty="0" smtClean="0"/>
          </a:p>
        </p:txBody>
      </p:sp>
      <p:sp>
        <p:nvSpPr>
          <p:cNvPr id="10" name="Rectangle 9"/>
          <p:cNvSpPr/>
          <p:nvPr/>
        </p:nvSpPr>
        <p:spPr>
          <a:xfrm>
            <a:off x="3200400" y="1752600"/>
            <a:ext cx="2667000" cy="914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সময়ঃ ১০ মিনিট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3048000"/>
            <a:ext cx="8001000" cy="25146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FFC000"/>
                </a:solidFill>
              </a:rPr>
              <a:t>যদি ফার্মের পরিবর্তনশীল ব্যয় সম্পুর্ন এবং স্থির ব্যয়ের আংশিক উঠে আসে তাহলে ফার্ম ক্ষতি স্বীকার করেও ভবিষ্যতে লাভের আশায় উৎপাদন চালিয়ে যাবে বিষয়টি ব্যাখ্যা কর ।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808038"/>
          </a:xfr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সৃজনশীল</a:t>
            </a:r>
            <a:r>
              <a:rPr lang="en-US" dirty="0" smtClean="0"/>
              <a:t> </a:t>
            </a:r>
            <a:r>
              <a:rPr lang="en-US" dirty="0" err="1" smtClean="0"/>
              <a:t>প্রশ্ন</a:t>
            </a:r>
            <a:r>
              <a:rPr lang="en-US" dirty="0" smtClean="0"/>
              <a:t>(CQ)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114800" cy="674687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জ্ঞানমূলক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প্রশ্ন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19399"/>
            <a:ext cx="4114800" cy="3306763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bn-BD" dirty="0" smtClean="0"/>
          </a:p>
          <a:p>
            <a:pPr>
              <a:buNone/>
            </a:pPr>
            <a:endParaRPr lang="bn-BD" dirty="0" smtClean="0"/>
          </a:p>
          <a:p>
            <a:pPr marL="457200" indent="-457200">
              <a:buNone/>
            </a:pPr>
            <a:r>
              <a:rPr lang="bn-BD" dirty="0" smtClean="0"/>
              <a:t>১) </a:t>
            </a:r>
            <a:r>
              <a:rPr lang="en-US" dirty="0" err="1" smtClean="0"/>
              <a:t>একচেটিয়া</a:t>
            </a:r>
            <a:r>
              <a:rPr lang="bn-BD" dirty="0" smtClean="0"/>
              <a:t> বাজার </a:t>
            </a:r>
            <a:r>
              <a:rPr lang="en-US" dirty="0" err="1" smtClean="0"/>
              <a:t>কাকে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bn-BD" dirty="0" smtClean="0"/>
              <a:t>  ?</a:t>
            </a:r>
          </a:p>
        </p:txBody>
      </p:sp>
      <p:sp>
        <p:nvSpPr>
          <p:cNvPr id="7" name="Rectangle 6"/>
          <p:cNvSpPr/>
          <p:nvPr/>
        </p:nvSpPr>
        <p:spPr>
          <a:xfrm>
            <a:off x="3124200" y="228600"/>
            <a:ext cx="3124200" cy="685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বাড়ির কাজ </a:t>
            </a:r>
            <a:endParaRPr lang="en-US" sz="4000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724400" y="1981200"/>
            <a:ext cx="3962400" cy="674687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অনুধাবনমূলক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প্রশ্ন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19400"/>
            <a:ext cx="4114800" cy="3306763"/>
          </a:xfr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bn-IN" dirty="0" smtClean="0"/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r>
              <a:rPr lang="en-US" dirty="0" smtClean="0"/>
              <a:t>১)</a:t>
            </a:r>
            <a:r>
              <a:rPr lang="bn-IN" dirty="0" smtClean="0"/>
              <a:t> </a:t>
            </a:r>
            <a:r>
              <a:rPr lang="en-US" dirty="0" err="1" smtClean="0"/>
              <a:t>একচেটিয়া</a:t>
            </a:r>
            <a:r>
              <a:rPr lang="bn-BD" dirty="0" smtClean="0"/>
              <a:t> বাজার</a:t>
            </a:r>
            <a:r>
              <a:rPr lang="en-US" dirty="0" err="1" smtClean="0"/>
              <a:t>কে</a:t>
            </a:r>
            <a:r>
              <a:rPr lang="en-US" dirty="0" smtClean="0"/>
              <a:t> ‘</a:t>
            </a:r>
            <a:r>
              <a:rPr lang="en-US" dirty="0" err="1" smtClean="0"/>
              <a:t>দাম</a:t>
            </a:r>
            <a:r>
              <a:rPr lang="en-US" dirty="0" smtClean="0"/>
              <a:t> </a:t>
            </a:r>
            <a:r>
              <a:rPr lang="en-US" dirty="0" err="1" smtClean="0"/>
              <a:t>সৃষ্টিকারী</a:t>
            </a:r>
            <a:r>
              <a:rPr lang="en-US" dirty="0" smtClean="0"/>
              <a:t>’ </a:t>
            </a:r>
            <a:r>
              <a:rPr lang="en-US" dirty="0" err="1" smtClean="0"/>
              <a:t>বলা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কেন</a:t>
            </a:r>
            <a:r>
              <a:rPr lang="en-US" dirty="0" smtClean="0"/>
              <a:t> ?</a:t>
            </a:r>
            <a:endParaRPr lang="bn-BD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00400"/>
            <a:ext cx="7772400" cy="16002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bn-BD" sz="4400" dirty="0" smtClean="0">
                <a:solidFill>
                  <a:srgbClr val="FFFF00"/>
                </a:solidFill>
              </a:rPr>
              <a:t>শ্রম বাজার</a:t>
            </a:r>
            <a:br>
              <a:rPr lang="bn-BD" sz="4400" dirty="0" smtClean="0">
                <a:solidFill>
                  <a:srgbClr val="FFFF00"/>
                </a:solidFill>
              </a:rPr>
            </a:br>
            <a:r>
              <a:rPr lang="bn-BD" sz="4400" dirty="0" smtClean="0">
                <a:solidFill>
                  <a:srgbClr val="FFFF00"/>
                </a:solidFill>
              </a:rPr>
              <a:t>(LABOUR MARKET)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57200"/>
            <a:ext cx="7772400" cy="25146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BD" sz="6000" dirty="0" smtClean="0"/>
              <a:t>আগামী ক্লাস</a:t>
            </a:r>
            <a:endParaRPr lang="bn-IN" sz="6000" dirty="0" smtClean="0"/>
          </a:p>
          <a:p>
            <a:pPr algn="ctr"/>
            <a:r>
              <a:rPr lang="en-US" sz="6000" dirty="0" err="1" smtClean="0"/>
              <a:t>পঞ্চম</a:t>
            </a:r>
            <a:r>
              <a:rPr lang="en-US" sz="6000" dirty="0" smtClean="0"/>
              <a:t> </a:t>
            </a:r>
            <a:r>
              <a:rPr lang="en-US" sz="6000" dirty="0" err="1" smtClean="0"/>
              <a:t>অধ্যায়</a:t>
            </a:r>
            <a:endParaRPr lang="bn-BD" sz="6000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5029200"/>
            <a:ext cx="7772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আলোচ্য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বিষয়</a:t>
            </a:r>
            <a:endParaRPr lang="bn-BD" sz="3600" dirty="0" smtClean="0"/>
          </a:p>
          <a:p>
            <a:pPr algn="ctr"/>
            <a:r>
              <a:rPr lang="bn-BD" sz="3600" dirty="0" smtClean="0"/>
              <a:t>শ্রমের ধারনা ও মজুরি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hnob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304800"/>
            <a:ext cx="8458200" cy="6172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1000" y="228600"/>
            <a:ext cx="8458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আজকের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ক্লাস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এখানেই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শেষ</a:t>
            </a:r>
            <a:endParaRPr lang="en-US" sz="24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আগামী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ক্লাসে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সকলের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উপস্থিতি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কামনা</a:t>
            </a:r>
            <a:r>
              <a:rPr lang="en-US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করছি</a:t>
            </a:r>
            <a:endParaRPr lang="en-US" sz="2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762000"/>
            <a:ext cx="4191000" cy="5562600"/>
          </a:xfrm>
          <a:prstGeom prst="rect">
            <a:avLst/>
          </a:prstGeom>
        </p:spPr>
      </p:pic>
      <p:pic>
        <p:nvPicPr>
          <p:cNvPr id="5" name="Picture 4" descr="T 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762000"/>
            <a:ext cx="3962400" cy="5562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24000" y="1371600"/>
            <a:ext cx="2082621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শিক্ষক</a:t>
            </a:r>
            <a:r>
              <a:rPr lang="en-US" sz="20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পরিচিতি</a:t>
            </a:r>
            <a:endParaRPr lang="en-US" sz="20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0" y="1295400"/>
            <a:ext cx="2048959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2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পাঠ পরিচিতি</a:t>
            </a:r>
            <a:endParaRPr lang="en-US" sz="2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00200" y="2895600"/>
            <a:ext cx="24384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BD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মোঃ আবতাবুল আলম</a:t>
            </a:r>
          </a:p>
          <a:p>
            <a:r>
              <a:rPr lang="bn-BD" sz="1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প্রভাষক(অর্থনীতি)</a:t>
            </a:r>
          </a:p>
          <a:p>
            <a:r>
              <a:rPr lang="bn-BD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জনতা কলেজ</a:t>
            </a:r>
          </a:p>
          <a:p>
            <a:r>
              <a:rPr lang="bn-BD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ডিমলা,</a:t>
            </a:r>
            <a:r>
              <a:rPr lang="bn-BD" sz="1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নিলফামারী ।</a:t>
            </a:r>
          </a:p>
          <a:p>
            <a:r>
              <a:rPr lang="bn-BD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মোবাইলঃ</a:t>
            </a:r>
          </a:p>
          <a:p>
            <a:r>
              <a:rPr lang="bn-BD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০১৭১৬৫৩১৪৮৭</a:t>
            </a:r>
          </a:p>
          <a:p>
            <a:r>
              <a:rPr lang="bn-BD" sz="1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ইমেইলঃ</a:t>
            </a:r>
          </a:p>
          <a:p>
            <a:r>
              <a:rPr lang="bn-BD" sz="16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abtabul72@gmail.com</a:t>
            </a:r>
          </a:p>
          <a:p>
            <a:pPr algn="ctr"/>
            <a:endParaRPr lang="en-US" sz="1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24400" y="1905000"/>
            <a:ext cx="3437389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শ্রেণিঃ</a:t>
            </a:r>
            <a:r>
              <a:rPr lang="en-US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একাদশ</a:t>
            </a:r>
            <a:r>
              <a:rPr lang="en-US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/</a:t>
            </a:r>
            <a:r>
              <a:rPr lang="en-US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দ্বাদশ</a:t>
            </a:r>
            <a:endParaRPr lang="en-US" sz="2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2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বিষয়ঃ</a:t>
            </a:r>
            <a:r>
              <a:rPr lang="en-US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অর্থনীতি</a:t>
            </a:r>
            <a:endParaRPr lang="en-US" sz="20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অধ্যায়ঃ</a:t>
            </a:r>
            <a:r>
              <a:rPr lang="en-US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চতুর্থ</a:t>
            </a:r>
            <a:endParaRPr lang="en-US" sz="2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en-US" sz="2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বাজার</a:t>
            </a:r>
            <a:r>
              <a:rPr lang="en-US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</a:p>
          <a:p>
            <a:r>
              <a:rPr lang="en-US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সময়ঃ</a:t>
            </a:r>
            <a:r>
              <a:rPr lang="en-US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৪৫ </a:t>
            </a:r>
            <a:r>
              <a:rPr lang="en-US" sz="20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মিনিট</a:t>
            </a:r>
            <a:endParaRPr lang="en-US" sz="2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2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তারিখঃ</a:t>
            </a:r>
            <a:endParaRPr lang="bn-BD" sz="20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2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১৭</a:t>
            </a:r>
            <a:r>
              <a:rPr lang="en-US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/০৮/২০২০ </a:t>
            </a:r>
            <a:r>
              <a:rPr lang="en-US" sz="2000" b="1" cap="none" spc="0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খ্রিঃ</a:t>
            </a:r>
            <a:endParaRPr lang="en-US" sz="2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Oval 10"/>
          <p:cNvSpPr/>
          <p:nvPr/>
        </p:nvSpPr>
        <p:spPr>
          <a:xfrm>
            <a:off x="2971800" y="0"/>
            <a:ext cx="2819400" cy="7620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পরিচিতি</a:t>
            </a:r>
            <a:endParaRPr lang="en-US" sz="2800" b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2" name="Picture 2" descr="C:\Users\pcmc\Pictures\A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1828800"/>
            <a:ext cx="1447800" cy="91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Tm="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err="1" smtClean="0"/>
              <a:t>আজকের</a:t>
            </a:r>
            <a:r>
              <a:rPr lang="en-US" dirty="0" smtClean="0"/>
              <a:t> </a:t>
            </a:r>
            <a:r>
              <a:rPr lang="en-US" dirty="0" err="1" smtClean="0"/>
              <a:t>আলোচ্য</a:t>
            </a:r>
            <a:r>
              <a:rPr lang="en-US" dirty="0" smtClean="0"/>
              <a:t> </a:t>
            </a:r>
            <a:r>
              <a:rPr lang="en-US" dirty="0" err="1" smtClean="0"/>
              <a:t>বিষয়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 cstate="print"/>
            <a:tile tx="0" ty="0" sx="100000" sy="100000" flip="none" algn="tl"/>
          </a:blipFill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en-US" sz="3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bn-BD" sz="3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sz="3600" dirty="0" err="1" smtClean="0">
                <a:solidFill>
                  <a:srgbClr val="002060"/>
                </a:solidFill>
              </a:rPr>
              <a:t>একচেটিয়া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বাজারে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ফার্মের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</a:p>
          <a:p>
            <a:pPr algn="ctr">
              <a:buNone/>
            </a:pPr>
            <a:r>
              <a:rPr lang="en-US" sz="3600" dirty="0" err="1" smtClean="0">
                <a:solidFill>
                  <a:srgbClr val="002060"/>
                </a:solidFill>
              </a:rPr>
              <a:t>স্বল্পকালীন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ভারসাম্য</a:t>
            </a:r>
            <a:r>
              <a:rPr lang="en-US" sz="3600" dirty="0" smtClean="0">
                <a:solidFill>
                  <a:srgbClr val="002060"/>
                </a:solidFill>
              </a:rPr>
              <a:t>  </a:t>
            </a:r>
            <a:endParaRPr lang="bn-BD" sz="3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sz="6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" y="4876800"/>
            <a:ext cx="8229600" cy="76944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endParaRPr lang="bn-BD" sz="4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নিচের</a:t>
            </a:r>
            <a:r>
              <a:rPr lang="en-US" dirty="0" smtClean="0"/>
              <a:t> </a:t>
            </a:r>
            <a:r>
              <a:rPr lang="en-US" dirty="0" err="1" smtClean="0"/>
              <a:t>ছবিগুলো</a:t>
            </a:r>
            <a:r>
              <a:rPr lang="en-US" dirty="0" smtClean="0"/>
              <a:t> </a:t>
            </a:r>
            <a:r>
              <a:rPr lang="en-US" dirty="0" err="1" smtClean="0"/>
              <a:t>লক্ষ্য</a:t>
            </a:r>
            <a:r>
              <a:rPr lang="en-US" dirty="0" smtClean="0"/>
              <a:t> </a:t>
            </a:r>
            <a:r>
              <a:rPr lang="en-US" dirty="0" err="1" smtClean="0"/>
              <a:t>করি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Content Placeholder 5" descr="fol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33401" y="1676400"/>
            <a:ext cx="2362200" cy="1600200"/>
          </a:xfrm>
        </p:spPr>
      </p:pic>
      <p:pic>
        <p:nvPicPr>
          <p:cNvPr id="5" name="Content Placeholder 5" descr="ip.jpg"/>
          <p:cNvPicPr>
            <a:picLocks noGrp="1"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24600" y="1676400"/>
            <a:ext cx="2362200" cy="1524000"/>
          </a:xfrm>
          <a:prstGeom prst="rect">
            <a:avLst/>
          </a:prstGeom>
        </p:spPr>
      </p:pic>
      <p:pic>
        <p:nvPicPr>
          <p:cNvPr id="7" name="Picture 6" descr="ip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" y="3886200"/>
            <a:ext cx="2362200" cy="1483953"/>
          </a:xfrm>
          <a:prstGeom prst="rect">
            <a:avLst/>
          </a:prstGeom>
        </p:spPr>
      </p:pic>
      <p:pic>
        <p:nvPicPr>
          <p:cNvPr id="8" name="Picture 7" descr="pe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52800" y="1676401"/>
            <a:ext cx="2600325" cy="1600200"/>
          </a:xfrm>
          <a:prstGeom prst="rect">
            <a:avLst/>
          </a:prstGeom>
        </p:spPr>
      </p:pic>
      <p:pic>
        <p:nvPicPr>
          <p:cNvPr id="9" name="Picture 8" descr="coron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76600" y="3886200"/>
            <a:ext cx="2514600" cy="1524000"/>
          </a:xfrm>
          <a:prstGeom prst="rect">
            <a:avLst/>
          </a:prstGeom>
        </p:spPr>
      </p:pic>
      <p:pic>
        <p:nvPicPr>
          <p:cNvPr id="10" name="Picture 9" descr="Philippine-stock-market-board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248400" y="3886200"/>
            <a:ext cx="2438400" cy="14478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85800" y="5715000"/>
            <a:ext cx="8001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ধরনের</a:t>
            </a:r>
            <a:r>
              <a:rPr lang="en-US" dirty="0" smtClean="0"/>
              <a:t> </a:t>
            </a:r>
            <a:r>
              <a:rPr lang="en-US" dirty="0" err="1" smtClean="0"/>
              <a:t>বাজারের</a:t>
            </a:r>
            <a:r>
              <a:rPr lang="en-US" dirty="0" smtClean="0"/>
              <a:t> </a:t>
            </a:r>
            <a:r>
              <a:rPr lang="en-US" dirty="0" err="1" smtClean="0"/>
              <a:t>স্থির</a:t>
            </a:r>
            <a:r>
              <a:rPr lang="en-US" dirty="0" smtClean="0"/>
              <a:t>  </a:t>
            </a:r>
            <a:r>
              <a:rPr lang="en-US" dirty="0" err="1" smtClean="0"/>
              <a:t>চিত্র</a:t>
            </a:r>
            <a:r>
              <a:rPr lang="en-US" dirty="0" smtClean="0"/>
              <a:t> । </a:t>
            </a:r>
            <a:endParaRPr lang="en-US" dirty="0"/>
          </a:p>
        </p:txBody>
      </p:sp>
    </p:spTree>
  </p:cSld>
  <p:clrMapOvr>
    <a:masterClrMapping/>
  </p:clrMapOvr>
  <p:transition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শিখণফল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bn-BD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bn-BD" dirty="0" smtClean="0">
                <a:solidFill>
                  <a:srgbClr val="00B050"/>
                </a:solidFill>
              </a:rPr>
              <a:t>পাঠ শেষে শিক্ষার্থীরা</a:t>
            </a:r>
            <a:r>
              <a:rPr lang="en-US" dirty="0" smtClean="0">
                <a:solidFill>
                  <a:srgbClr val="00B050"/>
                </a:solidFill>
              </a:rPr>
              <a:t>….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B050"/>
                </a:solidFill>
              </a:rPr>
              <a:t>১) </a:t>
            </a:r>
            <a:r>
              <a:rPr lang="en-US" dirty="0" err="1" smtClean="0">
                <a:solidFill>
                  <a:srgbClr val="00B050"/>
                </a:solidFill>
              </a:rPr>
              <a:t>একচেটিয়া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বাজার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কি</a:t>
            </a:r>
            <a:r>
              <a:rPr lang="en-US" dirty="0" smtClean="0">
                <a:solidFill>
                  <a:srgbClr val="00B050"/>
                </a:solidFill>
              </a:rPr>
              <a:t> –</a:t>
            </a:r>
            <a:r>
              <a:rPr lang="en-US" dirty="0" err="1" smtClean="0">
                <a:solidFill>
                  <a:srgbClr val="00B050"/>
                </a:solidFill>
              </a:rPr>
              <a:t>তা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জানতে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পারবে</a:t>
            </a:r>
            <a:r>
              <a:rPr lang="en-US" dirty="0" smtClean="0">
                <a:solidFill>
                  <a:srgbClr val="00B050"/>
                </a:solidFill>
              </a:rPr>
              <a:t> 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B050"/>
                </a:solidFill>
              </a:rPr>
              <a:t>২) </a:t>
            </a:r>
            <a:r>
              <a:rPr lang="en-US" dirty="0" err="1" smtClean="0">
                <a:solidFill>
                  <a:srgbClr val="00B050"/>
                </a:solidFill>
              </a:rPr>
              <a:t>একচেটিয়া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বাজারে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একটি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ফার্মের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  <a:r>
              <a:rPr lang="en-US" dirty="0" err="1" smtClean="0">
                <a:solidFill>
                  <a:srgbClr val="00B050"/>
                </a:solidFill>
              </a:rPr>
              <a:t>কিভাবে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ভারসাম্য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দাম</a:t>
            </a:r>
            <a:r>
              <a:rPr lang="en-US" dirty="0" smtClean="0">
                <a:solidFill>
                  <a:srgbClr val="00B050"/>
                </a:solidFill>
              </a:rPr>
              <a:t> ও </a:t>
            </a:r>
            <a:r>
              <a:rPr lang="en-US" dirty="0" err="1" smtClean="0">
                <a:solidFill>
                  <a:srgbClr val="00B050"/>
                </a:solidFill>
              </a:rPr>
              <a:t>পরিমান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নির্ধারিত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হয়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তা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জানতে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পারবে</a:t>
            </a:r>
            <a:r>
              <a:rPr lang="en-US" dirty="0" smtClean="0">
                <a:solidFill>
                  <a:srgbClr val="00B050"/>
                </a:solidFill>
              </a:rPr>
              <a:t> ।</a:t>
            </a:r>
          </a:p>
          <a:p>
            <a:pPr>
              <a:buNone/>
            </a:pPr>
            <a:endParaRPr lang="bn-BD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/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3600" dirty="0" err="1" smtClean="0">
                <a:solidFill>
                  <a:srgbClr val="002060"/>
                </a:solidFill>
              </a:rPr>
              <a:t>একচেটিয়া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বাজার</a:t>
            </a:r>
            <a:r>
              <a:rPr lang="en-US" sz="3600" dirty="0" smtClean="0">
                <a:solidFill>
                  <a:srgbClr val="002060"/>
                </a:solidFill>
              </a:rPr>
              <a:t> ও </a:t>
            </a:r>
            <a:r>
              <a:rPr lang="en-US" sz="3600" dirty="0" err="1" smtClean="0">
                <a:solidFill>
                  <a:srgbClr val="002060"/>
                </a:solidFill>
              </a:rPr>
              <a:t>ইহার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শর্তাবলীঃ</a:t>
            </a:r>
            <a:r>
              <a:rPr lang="en-US" sz="3600" dirty="0" smtClean="0">
                <a:solidFill>
                  <a:srgbClr val="002060"/>
                </a:solidFill>
              </a:rPr>
              <a:t>   </a:t>
            </a:r>
            <a:r>
              <a:rPr lang="bn-BD" sz="3600" dirty="0" smtClean="0">
                <a:solidFill>
                  <a:srgbClr val="002060"/>
                </a:solidFill>
              </a:rPr>
              <a:t/>
            </a:r>
            <a:br>
              <a:rPr lang="bn-BD" sz="3600" dirty="0" smtClean="0">
                <a:solidFill>
                  <a:srgbClr val="002060"/>
                </a:solidFill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3962400" cy="2239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bn-BD" sz="2400" dirty="0" smtClean="0"/>
              <a:t>কোন দ্রব্যের সরবরাহ বা উৎপাদন যখন একজন বিক্রেতা বা একটি উৎপাদক প্রতিষ্ঠানের হাতে থাকে, তাকে একচেটিয়া কারবার বা বাজার বলে 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0" y="1600200"/>
            <a:ext cx="4038600" cy="449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rgbClr val="00B050"/>
                </a:solidFill>
              </a:rPr>
              <a:t>একচেটিয়া</a:t>
            </a:r>
            <a:r>
              <a:rPr lang="bn-BD" sz="2000" dirty="0" smtClean="0">
                <a:solidFill>
                  <a:srgbClr val="00B050"/>
                </a:solidFill>
              </a:rPr>
              <a:t> বাজারের বৈশিষ্ঠ্য বা শর্তাবলী নিম্নরুপঃ</a:t>
            </a:r>
          </a:p>
          <a:p>
            <a:endParaRPr lang="bn-BD" sz="2000" dirty="0" smtClean="0">
              <a:solidFill>
                <a:srgbClr val="00B050"/>
              </a:solidFill>
            </a:endParaRPr>
          </a:p>
          <a:p>
            <a:r>
              <a:rPr lang="bn-BD" sz="2000" dirty="0" smtClean="0"/>
              <a:t>ক) বাজারে বিক্রেতা একজন কিন্তু ক্রেতা অধিক সংখ্যক ।</a:t>
            </a:r>
            <a:endParaRPr lang="en-US" sz="2000" dirty="0" smtClean="0"/>
          </a:p>
          <a:p>
            <a:endParaRPr lang="bn-BD" sz="2000" dirty="0" smtClean="0"/>
          </a:p>
          <a:p>
            <a:r>
              <a:rPr lang="bn-BD" sz="2000" dirty="0" smtClean="0"/>
              <a:t>খ) নিকট পরিবর্তক দ্রব্য নেই ।</a:t>
            </a:r>
            <a:endParaRPr lang="en-US" sz="2000" dirty="0" smtClean="0"/>
          </a:p>
          <a:p>
            <a:endParaRPr lang="bn-BD" sz="2000" dirty="0" smtClean="0"/>
          </a:p>
          <a:p>
            <a:r>
              <a:rPr lang="bn-BD" sz="2000" dirty="0" smtClean="0"/>
              <a:t>গ) গড় আয় (AR) ও প্রান্তিক আয় (MR) রেখা বাম দিক থেকে ডান দিকে নিম্নগামী ।</a:t>
            </a:r>
            <a:endParaRPr lang="en-US" sz="2000" dirty="0" smtClean="0"/>
          </a:p>
          <a:p>
            <a:endParaRPr lang="bn-BD" sz="2000" dirty="0" smtClean="0"/>
          </a:p>
          <a:p>
            <a:r>
              <a:rPr lang="bn-BD" sz="2000" dirty="0" smtClean="0"/>
              <a:t>ঘ) </a:t>
            </a:r>
            <a:r>
              <a:rPr lang="en-US" sz="2000" dirty="0" err="1" smtClean="0"/>
              <a:t>প্রান্তিক</a:t>
            </a:r>
            <a:r>
              <a:rPr lang="en-US" sz="2000" dirty="0" smtClean="0"/>
              <a:t> </a:t>
            </a:r>
            <a:r>
              <a:rPr lang="bn-BD" sz="2000" dirty="0" smtClean="0"/>
              <a:t>(MR)রেখা সর্বাবস্থায় </a:t>
            </a:r>
            <a:r>
              <a:rPr lang="en-US" sz="2000" dirty="0" err="1" smtClean="0"/>
              <a:t>গড়</a:t>
            </a:r>
            <a:r>
              <a:rPr lang="en-US" sz="2000" dirty="0" smtClean="0"/>
              <a:t> </a:t>
            </a:r>
            <a:r>
              <a:rPr lang="bn-BD" sz="2000" dirty="0" smtClean="0"/>
              <a:t>(AR) রেখার নিচে অবস্থান করে ।</a:t>
            </a:r>
          </a:p>
        </p:txBody>
      </p:sp>
      <p:pic>
        <p:nvPicPr>
          <p:cNvPr id="1026" name="Picture 2" descr="C:\Users\ABTABUL ALAM\Downloads\ip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00200"/>
            <a:ext cx="38100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</a:rPr>
              <a:t>স্বল্পকালে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একচেটিয়া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বাজা</a:t>
            </a:r>
            <a:r>
              <a:rPr lang="bn-BD" sz="3200" dirty="0" smtClean="0">
                <a:solidFill>
                  <a:srgbClr val="002060"/>
                </a:solidFill>
              </a:rPr>
              <a:t>রে ভারসাম্যের শর্ত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bn-BD" sz="3600" dirty="0" smtClean="0">
              <a:solidFill>
                <a:srgbClr val="002060"/>
              </a:solidFill>
            </a:endParaRPr>
          </a:p>
          <a:p>
            <a:r>
              <a:rPr lang="en-US" sz="3200" dirty="0" err="1" smtClean="0">
                <a:solidFill>
                  <a:srgbClr val="002060"/>
                </a:solidFill>
              </a:rPr>
              <a:t>স্বল্পকালে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</a:t>
            </a:r>
            <a:r>
              <a:rPr lang="en-US" sz="3200" dirty="0" err="1" smtClean="0">
                <a:solidFill>
                  <a:srgbClr val="002060"/>
                </a:solidFill>
              </a:rPr>
              <a:t>একচেটিয়া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বাজারে</a:t>
            </a:r>
            <a:r>
              <a:rPr lang="bn-BD" sz="3200" dirty="0" smtClean="0">
                <a:solidFill>
                  <a:srgbClr val="002060"/>
                </a:solidFill>
              </a:rPr>
              <a:t> ফার্মের ভারসাম্য অর্জনের জন্য দু’টি শর্ত পালন করতে হয় ।</a:t>
            </a:r>
          </a:p>
          <a:p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bn-BD" dirty="0" smtClean="0">
                <a:solidFill>
                  <a:srgbClr val="00B050"/>
                </a:solidFill>
              </a:rPr>
              <a:t>প্রয়োজনীয় শর্তঃ</a:t>
            </a:r>
          </a:p>
          <a:p>
            <a:pPr>
              <a:buFont typeface="Wingdings" pitchFamily="2" charset="2"/>
              <a:buChar char="Ø"/>
            </a:pPr>
            <a:r>
              <a:rPr lang="bn-BD" sz="2400" dirty="0" smtClean="0"/>
              <a:t>ফার্মের প্রান্তিক আয় (MR) ও প্রান্তিক ব্যয় (MC) ভারসাম্য </a:t>
            </a:r>
            <a:r>
              <a:rPr lang="bn-BD" sz="2400" dirty="0" smtClean="0">
                <a:solidFill>
                  <a:schemeClr val="tx1"/>
                </a:solidFill>
              </a:rPr>
              <a:t>বিন্দুতে সমান হবে 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</a:rPr>
              <a:t>অর্থা</a:t>
            </a:r>
            <a:r>
              <a:rPr lang="en-US" sz="2400" dirty="0" smtClean="0">
                <a:solidFill>
                  <a:schemeClr val="tx1"/>
                </a:solidFill>
              </a:rPr>
              <a:t>ৎ  MR = MC</a:t>
            </a:r>
            <a:endParaRPr lang="bn-BD" sz="24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bn-BD" dirty="0" smtClean="0">
                <a:solidFill>
                  <a:srgbClr val="00B050"/>
                </a:solidFill>
              </a:rPr>
              <a:t>পর্যাপ্ত শর্তঃ</a:t>
            </a:r>
          </a:p>
          <a:p>
            <a:pPr>
              <a:buFont typeface="Wingdings" pitchFamily="2" charset="2"/>
              <a:buChar char="Ø"/>
            </a:pPr>
            <a:r>
              <a:rPr lang="bn-BD" sz="2400" dirty="0" smtClean="0"/>
              <a:t>প্রান্তিক ব্যয় (MC) রেখা প্রান্তিক আয় (MR) রেখাকে ভারসাম্য বিন্দুতে নিচের দিক থেকে ছেদ করে উপরের দিকে উঠবে । </a:t>
            </a:r>
            <a:r>
              <a:rPr lang="en-US" sz="2400" dirty="0" err="1" smtClean="0"/>
              <a:t>অর্থা</a:t>
            </a:r>
            <a:r>
              <a:rPr lang="en-US" sz="2400" dirty="0" smtClean="0"/>
              <a:t>ৎ </a:t>
            </a:r>
            <a:r>
              <a:rPr lang="bn-BD" sz="2400" dirty="0" smtClean="0"/>
              <a:t>MC&gt;MR</a:t>
            </a:r>
            <a:r>
              <a:rPr lang="en-US" sz="2400" dirty="0" smtClean="0"/>
              <a:t> </a:t>
            </a:r>
            <a:r>
              <a:rPr lang="en-US" sz="2400" dirty="0" err="1" smtClean="0"/>
              <a:t>হবে</a:t>
            </a:r>
            <a:r>
              <a:rPr lang="en-US" sz="2400" dirty="0" smtClean="0"/>
              <a:t> ।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err="1" smtClean="0"/>
              <a:t>একচেটিয়া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বাজারে</a:t>
            </a:r>
            <a:r>
              <a:rPr lang="bn-BD" sz="2800" dirty="0" smtClean="0">
                <a:latin typeface="+mn-lt"/>
              </a:rPr>
              <a:t> স্বল্পকালে একটি ফার্ম গড়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ব্যয়</a:t>
            </a:r>
            <a:r>
              <a:rPr lang="bn-BD" sz="2800" dirty="0" smtClean="0">
                <a:latin typeface="+mn-lt"/>
              </a:rPr>
              <a:t> (AC) এর উপর নির্ভর করে তিন ধরনের অবস্থায় ভারসাম্য লাভ করে ।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B050"/>
                </a:solidFill>
              </a:rPr>
              <a:t>ক) </a:t>
            </a:r>
            <a:r>
              <a:rPr lang="bn-BD" dirty="0" smtClean="0">
                <a:solidFill>
                  <a:srgbClr val="00B050"/>
                </a:solidFill>
              </a:rPr>
              <a:t>P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bn-BD" dirty="0" smtClean="0">
                <a:solidFill>
                  <a:srgbClr val="00B050"/>
                </a:solidFill>
              </a:rPr>
              <a:t>&gt;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bn-BD" dirty="0" smtClean="0">
                <a:solidFill>
                  <a:srgbClr val="00B050"/>
                </a:solidFill>
              </a:rPr>
              <a:t>AC </a:t>
            </a:r>
            <a:r>
              <a:rPr lang="en-US" dirty="0" err="1" smtClean="0">
                <a:solidFill>
                  <a:srgbClr val="00B050"/>
                </a:solidFill>
              </a:rPr>
              <a:t>হলে</a:t>
            </a:r>
            <a:r>
              <a:rPr lang="en-US" dirty="0" smtClean="0"/>
              <a:t> </a:t>
            </a:r>
            <a:endParaRPr lang="bn-BD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অ-</a:t>
            </a:r>
            <a:r>
              <a:rPr lang="en-US" dirty="0" err="1" smtClean="0"/>
              <a:t>স্বাভাবিক</a:t>
            </a:r>
            <a:r>
              <a:rPr lang="en-US" dirty="0" smtClean="0"/>
              <a:t> </a:t>
            </a:r>
            <a:r>
              <a:rPr lang="en-US" dirty="0" err="1" smtClean="0"/>
              <a:t>মুনাফা</a:t>
            </a:r>
            <a:r>
              <a:rPr lang="en-US" dirty="0" smtClean="0"/>
              <a:t> </a:t>
            </a:r>
            <a:r>
              <a:rPr lang="en-US" dirty="0" err="1" smtClean="0"/>
              <a:t>অর্জন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B050"/>
                </a:solidFill>
              </a:rPr>
              <a:t>খ) </a:t>
            </a:r>
            <a:r>
              <a:rPr lang="bn-BD" dirty="0" smtClean="0">
                <a:solidFill>
                  <a:srgbClr val="00B050"/>
                </a:solidFill>
              </a:rPr>
              <a:t>P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bn-BD" dirty="0" smtClean="0">
                <a:solidFill>
                  <a:srgbClr val="00B050"/>
                </a:solidFill>
              </a:rPr>
              <a:t>=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bn-BD" dirty="0" smtClean="0">
                <a:solidFill>
                  <a:srgbClr val="00B050"/>
                </a:solidFill>
              </a:rPr>
              <a:t>AC </a:t>
            </a:r>
            <a:r>
              <a:rPr lang="en-US" dirty="0" err="1" smtClean="0">
                <a:solidFill>
                  <a:srgbClr val="00B050"/>
                </a:solidFill>
              </a:rPr>
              <a:t>হলে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bn-BD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স্বাভাবিক</a:t>
            </a:r>
            <a:r>
              <a:rPr lang="en-US" dirty="0" smtClean="0"/>
              <a:t> </a:t>
            </a:r>
            <a:r>
              <a:rPr lang="en-US" dirty="0" err="1" smtClean="0"/>
              <a:t>মুনাফা</a:t>
            </a:r>
            <a:r>
              <a:rPr lang="en-US" dirty="0" smtClean="0"/>
              <a:t> </a:t>
            </a:r>
            <a:r>
              <a:rPr lang="en-US" dirty="0" err="1" smtClean="0"/>
              <a:t>অর্জন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</a:t>
            </a:r>
            <a:endParaRPr lang="bn-BD" dirty="0" smtClean="0"/>
          </a:p>
          <a:p>
            <a:pPr>
              <a:buFont typeface="Wingdings" pitchFamily="2" charset="2"/>
              <a:buChar char="Ø"/>
            </a:pPr>
            <a:r>
              <a:rPr lang="bn-BD" dirty="0" smtClean="0">
                <a:solidFill>
                  <a:srgbClr val="00B050"/>
                </a:solidFill>
              </a:rPr>
              <a:t>গ) AC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bn-BD" dirty="0" smtClean="0">
                <a:solidFill>
                  <a:srgbClr val="00B050"/>
                </a:solidFill>
              </a:rPr>
              <a:t>&gt;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bn-BD" dirty="0" smtClean="0">
                <a:solidFill>
                  <a:srgbClr val="00B050"/>
                </a:solidFill>
              </a:rPr>
              <a:t>P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bn-BD" dirty="0" smtClean="0">
                <a:solidFill>
                  <a:srgbClr val="00B050"/>
                </a:solidFill>
              </a:rPr>
              <a:t>&gt;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bn-BD" dirty="0" smtClean="0">
                <a:solidFill>
                  <a:srgbClr val="00B050"/>
                </a:solidFill>
              </a:rPr>
              <a:t>AVC হলে</a:t>
            </a:r>
          </a:p>
          <a:p>
            <a:pPr>
              <a:buFont typeface="Wingdings" pitchFamily="2" charset="2"/>
              <a:buChar char="Ø"/>
            </a:pPr>
            <a:r>
              <a:rPr lang="bn-BD" dirty="0" smtClean="0"/>
              <a:t> ক্ষতি স্বীকার করে ভারসাম্য অর্জন করে 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/>
              <a:t>অ-</a:t>
            </a:r>
            <a:r>
              <a:rPr lang="en-US" sz="3200" dirty="0" err="1" smtClean="0"/>
              <a:t>স্বাভাবিক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মুনাফা</a:t>
            </a:r>
            <a:r>
              <a:rPr lang="bn-BD" sz="3200" dirty="0" smtClean="0"/>
              <a:t>(SUPER-NORMAL PROFIT)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40386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en-US" sz="2000" dirty="0" smtClean="0"/>
          </a:p>
          <a:p>
            <a:pPr>
              <a:buNone/>
            </a:pPr>
            <a:r>
              <a:rPr lang="bn-BD" sz="2000" dirty="0" smtClean="0">
                <a:solidFill>
                  <a:srgbClr val="C00000"/>
                </a:solidFill>
              </a:rPr>
              <a:t>রেখাচিত্রে বিশ্লেষণঃ</a:t>
            </a:r>
            <a:endParaRPr lang="en-US" sz="2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       Y  .</a:t>
            </a:r>
          </a:p>
          <a:p>
            <a:pPr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                                   </a:t>
            </a: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                                </a:t>
            </a:r>
            <a:r>
              <a:rPr lang="bn-BD" sz="2000" dirty="0" smtClean="0">
                <a:solidFill>
                  <a:srgbClr val="002060"/>
                </a:solidFill>
              </a:rPr>
              <a:t>                    MC      AC</a:t>
            </a:r>
            <a:endParaRPr lang="en-US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       P                           F              </a:t>
            </a: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      </a:t>
            </a:r>
            <a:r>
              <a:rPr lang="bn-BD" sz="2000" dirty="0" smtClean="0">
                <a:solidFill>
                  <a:srgbClr val="002060"/>
                </a:solidFill>
              </a:rPr>
              <a:t>P</a:t>
            </a:r>
            <a:r>
              <a:rPr lang="en-US" sz="1400" dirty="0" smtClean="0">
                <a:solidFill>
                  <a:srgbClr val="002060"/>
                </a:solidFill>
              </a:rPr>
              <a:t>1</a:t>
            </a:r>
            <a:r>
              <a:rPr lang="en-US" sz="2000" dirty="0" smtClean="0">
                <a:solidFill>
                  <a:srgbClr val="002060"/>
                </a:solidFill>
              </a:rPr>
              <a:t>                          </a:t>
            </a:r>
            <a:r>
              <a:rPr lang="bn-BD" sz="2000" dirty="0" smtClean="0">
                <a:solidFill>
                  <a:srgbClr val="002060"/>
                </a:solidFill>
              </a:rPr>
              <a:t>G</a:t>
            </a:r>
            <a:endParaRPr lang="en-US" sz="2000" dirty="0" smtClean="0">
              <a:solidFill>
                <a:srgbClr val="002060"/>
              </a:solidFill>
            </a:endParaRPr>
          </a:p>
          <a:p>
            <a:endParaRPr lang="en-US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bn-BD" sz="2000" dirty="0" smtClean="0">
                <a:solidFill>
                  <a:srgbClr val="002060"/>
                </a:solidFill>
              </a:rPr>
              <a:t>                     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bn-BD" sz="2000" dirty="0" smtClean="0">
                <a:solidFill>
                  <a:srgbClr val="002060"/>
                </a:solidFill>
              </a:rPr>
              <a:t>  </a:t>
            </a:r>
            <a:r>
              <a:rPr lang="en-US" sz="2000" dirty="0" smtClean="0">
                <a:solidFill>
                  <a:srgbClr val="002060"/>
                </a:solidFill>
              </a:rPr>
              <a:t>    </a:t>
            </a:r>
            <a:r>
              <a:rPr lang="bn-BD" sz="2000" dirty="0" smtClean="0">
                <a:solidFill>
                  <a:srgbClr val="002060"/>
                </a:solidFill>
              </a:rPr>
              <a:t>  E</a:t>
            </a:r>
            <a:r>
              <a:rPr lang="en-US" sz="2000" dirty="0" smtClean="0">
                <a:solidFill>
                  <a:srgbClr val="002060"/>
                </a:solidFill>
              </a:rPr>
              <a:t>                        AR                   </a:t>
            </a:r>
          </a:p>
          <a:p>
            <a:r>
              <a:rPr lang="bn-BD" sz="2000" dirty="0" smtClean="0">
                <a:solidFill>
                  <a:srgbClr val="002060"/>
                </a:solidFill>
              </a:rPr>
              <a:t>                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bn-BD" sz="2000" dirty="0" smtClean="0">
                <a:solidFill>
                  <a:srgbClr val="002060"/>
                </a:solidFill>
              </a:rPr>
              <a:t>             MR                    </a:t>
            </a:r>
            <a:endParaRPr lang="en-US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                                                     .</a:t>
            </a:r>
          </a:p>
          <a:p>
            <a:pPr>
              <a:buNone/>
            </a:pPr>
            <a:r>
              <a:rPr lang="en-US" sz="2000" dirty="0" smtClean="0">
                <a:solidFill>
                  <a:srgbClr val="002060"/>
                </a:solidFill>
              </a:rPr>
              <a:t>         O                      M                         X</a:t>
            </a:r>
          </a:p>
          <a:p>
            <a:r>
              <a:rPr lang="en-US" sz="2000" dirty="0" smtClean="0"/>
              <a:t>       </a:t>
            </a:r>
            <a:r>
              <a:rPr lang="en-US" sz="2000" dirty="0" err="1" smtClean="0"/>
              <a:t>উৎপাদনের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পরিমান</a:t>
            </a:r>
            <a:r>
              <a:rPr lang="en-US" sz="2000" dirty="0" smtClean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19400"/>
            <a:ext cx="4038600" cy="3306763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n-BD" sz="2000" dirty="0" smtClean="0"/>
              <a:t>  </a:t>
            </a:r>
            <a:r>
              <a:rPr lang="bn-BD" sz="1900" dirty="0" smtClean="0"/>
              <a:t>এখানে,</a:t>
            </a:r>
          </a:p>
          <a:p>
            <a:r>
              <a:rPr lang="bn-BD" sz="1900" dirty="0" smtClean="0"/>
              <a:t>প্রতি এককের</a:t>
            </a:r>
            <a:r>
              <a:rPr lang="en-US" sz="1900" dirty="0" smtClean="0"/>
              <a:t> </a:t>
            </a:r>
            <a:r>
              <a:rPr lang="en-US" sz="1900" dirty="0" err="1" smtClean="0"/>
              <a:t>জন্য</a:t>
            </a:r>
            <a:r>
              <a:rPr lang="bn-BD" sz="1900" dirty="0" smtClean="0"/>
              <a:t> </a:t>
            </a:r>
            <a:r>
              <a:rPr lang="en-US" sz="1900" dirty="0" err="1" smtClean="0"/>
              <a:t>দাম</a:t>
            </a:r>
            <a:r>
              <a:rPr lang="en-US" sz="1900" dirty="0" smtClean="0"/>
              <a:t> </a:t>
            </a:r>
            <a:r>
              <a:rPr lang="bn-BD" sz="1900" dirty="0" smtClean="0"/>
              <a:t>=</a:t>
            </a:r>
            <a:r>
              <a:rPr lang="en-US" sz="1900" dirty="0" smtClean="0"/>
              <a:t>OP</a:t>
            </a:r>
            <a:r>
              <a:rPr lang="bn-BD" sz="1900" dirty="0" smtClean="0"/>
              <a:t> বা M</a:t>
            </a:r>
            <a:r>
              <a:rPr lang="en-US" sz="1900" dirty="0" smtClean="0"/>
              <a:t>F</a:t>
            </a:r>
            <a:endParaRPr lang="bn-BD" sz="1900" dirty="0" smtClean="0"/>
          </a:p>
          <a:p>
            <a:r>
              <a:rPr lang="bn-BD" sz="1900" dirty="0" smtClean="0"/>
              <a:t>মোট আয়=</a:t>
            </a:r>
            <a:r>
              <a:rPr lang="en-US" sz="1900" dirty="0" smtClean="0"/>
              <a:t> </a:t>
            </a:r>
            <a:r>
              <a:rPr lang="en-US" sz="1900" dirty="0" err="1" smtClean="0"/>
              <a:t>OPxOM</a:t>
            </a:r>
            <a:r>
              <a:rPr lang="en-US" sz="1900" dirty="0" smtClean="0"/>
              <a:t>=OMFP</a:t>
            </a:r>
            <a:endParaRPr lang="bn-BD" sz="1900" dirty="0" smtClean="0"/>
          </a:p>
          <a:p>
            <a:r>
              <a:rPr lang="bn-BD" sz="1900" dirty="0" smtClean="0"/>
              <a:t>প্রতি এককের জন্য ব্যয়=M</a:t>
            </a:r>
            <a:r>
              <a:rPr lang="en-US" sz="1900" dirty="0" smtClean="0"/>
              <a:t>G</a:t>
            </a:r>
            <a:r>
              <a:rPr lang="bn-BD" sz="1900" dirty="0" smtClean="0"/>
              <a:t> বা OP</a:t>
            </a:r>
            <a:r>
              <a:rPr lang="en-US" sz="1400" dirty="0" smtClean="0"/>
              <a:t>1</a:t>
            </a:r>
            <a:endParaRPr lang="bn-BD" sz="1900" dirty="0" smtClean="0"/>
          </a:p>
          <a:p>
            <a:r>
              <a:rPr lang="bn-BD" sz="1900" dirty="0" smtClean="0"/>
              <a:t>মোট ব্যয়= OP</a:t>
            </a:r>
            <a:r>
              <a:rPr lang="en-US" sz="1200" dirty="0" smtClean="0"/>
              <a:t>1</a:t>
            </a:r>
            <a:r>
              <a:rPr lang="bn-BD" sz="1900" dirty="0" smtClean="0"/>
              <a:t> x</a:t>
            </a:r>
            <a:r>
              <a:rPr lang="en-US" sz="1900" dirty="0" smtClean="0"/>
              <a:t> OM</a:t>
            </a:r>
            <a:r>
              <a:rPr lang="bn-BD" sz="1900" dirty="0" smtClean="0"/>
              <a:t> = OMGP</a:t>
            </a:r>
            <a:r>
              <a:rPr lang="en-US" sz="1200" dirty="0" smtClean="0"/>
              <a:t>1</a:t>
            </a:r>
            <a:endParaRPr lang="bn-BD" sz="1900" dirty="0" smtClean="0"/>
          </a:p>
          <a:p>
            <a:r>
              <a:rPr lang="bn-BD" sz="1900" dirty="0" smtClean="0"/>
              <a:t>মুনাফা=</a:t>
            </a:r>
            <a:r>
              <a:rPr lang="en-US" sz="1900" dirty="0" smtClean="0"/>
              <a:t>(</a:t>
            </a:r>
            <a:r>
              <a:rPr lang="bn-BD" sz="1900" dirty="0" smtClean="0"/>
              <a:t>মোট আয় - মোট ব্যয়</a:t>
            </a:r>
            <a:r>
              <a:rPr lang="en-US" sz="1900" dirty="0" smtClean="0"/>
              <a:t>)</a:t>
            </a:r>
          </a:p>
          <a:p>
            <a:r>
              <a:rPr lang="en-US" sz="1900" dirty="0" smtClean="0"/>
              <a:t>OM</a:t>
            </a:r>
            <a:r>
              <a:rPr lang="bn-BD" sz="1900" dirty="0" smtClean="0"/>
              <a:t>F</a:t>
            </a:r>
            <a:r>
              <a:rPr lang="en-US" sz="1900" dirty="0" smtClean="0"/>
              <a:t>P – OMG</a:t>
            </a:r>
            <a:r>
              <a:rPr lang="bn-BD" sz="1900" dirty="0" smtClean="0"/>
              <a:t>P</a:t>
            </a:r>
            <a:r>
              <a:rPr lang="en-US" sz="1200" dirty="0" smtClean="0"/>
              <a:t>1</a:t>
            </a:r>
            <a:r>
              <a:rPr lang="en-US" sz="1900" dirty="0" smtClean="0"/>
              <a:t>=</a:t>
            </a:r>
            <a:r>
              <a:rPr lang="bn-BD" sz="1900" dirty="0" smtClean="0"/>
              <a:t>P</a:t>
            </a:r>
            <a:r>
              <a:rPr lang="en-US" sz="1200" dirty="0" smtClean="0"/>
              <a:t>1</a:t>
            </a:r>
            <a:r>
              <a:rPr lang="en-US" sz="1900" dirty="0" smtClean="0"/>
              <a:t>GFP</a:t>
            </a:r>
            <a:endParaRPr lang="bn-BD" sz="1900" dirty="0" smtClean="0"/>
          </a:p>
          <a:p>
            <a:r>
              <a:rPr lang="en-US" sz="1900" dirty="0" smtClean="0"/>
              <a:t>-</a:t>
            </a:r>
            <a:r>
              <a:rPr lang="bn-BD" sz="1900" dirty="0" smtClean="0"/>
              <a:t>যা অ-স্বাভাবিক মুনাফা নির্দেশ করে ।</a:t>
            </a:r>
            <a:endParaRPr lang="en-US" sz="1900" dirty="0" smtClean="0"/>
          </a:p>
          <a:p>
            <a:r>
              <a:rPr lang="en-US" sz="1900" dirty="0" smtClean="0"/>
              <a:t> </a:t>
            </a:r>
            <a:r>
              <a:rPr lang="en-US" sz="1900" dirty="0" err="1" smtClean="0"/>
              <a:t>অতএব</a:t>
            </a:r>
            <a:r>
              <a:rPr lang="en-US" sz="1900" dirty="0" smtClean="0"/>
              <a:t> </a:t>
            </a:r>
            <a:r>
              <a:rPr lang="en-US" sz="1900" dirty="0" err="1" smtClean="0"/>
              <a:t>ভারসাম্য</a:t>
            </a:r>
            <a:r>
              <a:rPr lang="en-US" sz="1900" dirty="0" smtClean="0"/>
              <a:t> </a:t>
            </a:r>
            <a:r>
              <a:rPr lang="en-US" sz="1900" dirty="0" err="1" smtClean="0"/>
              <a:t>উৎপাদন</a:t>
            </a:r>
            <a:r>
              <a:rPr lang="en-US" sz="1900" dirty="0" smtClean="0"/>
              <a:t> OM </a:t>
            </a:r>
            <a:r>
              <a:rPr lang="en-US" sz="1900" dirty="0" err="1" smtClean="0"/>
              <a:t>এবং</a:t>
            </a:r>
            <a:r>
              <a:rPr lang="en-US" sz="1900" dirty="0" smtClean="0"/>
              <a:t> </a:t>
            </a:r>
            <a:r>
              <a:rPr lang="en-US" sz="1900" dirty="0" err="1" smtClean="0"/>
              <a:t>ভারসাম্য</a:t>
            </a:r>
            <a:r>
              <a:rPr lang="en-US" sz="1900" dirty="0" smtClean="0"/>
              <a:t> </a:t>
            </a:r>
            <a:r>
              <a:rPr lang="en-US" sz="1900" dirty="0" err="1" smtClean="0"/>
              <a:t>দাম</a:t>
            </a:r>
            <a:r>
              <a:rPr lang="en-US" sz="1900" dirty="0" smtClean="0"/>
              <a:t> </a:t>
            </a:r>
            <a:r>
              <a:rPr lang="bn-BD" sz="1900" dirty="0" smtClean="0"/>
              <a:t> </a:t>
            </a:r>
            <a:r>
              <a:rPr lang="en-US" sz="1900" dirty="0" smtClean="0"/>
              <a:t>OP</a:t>
            </a:r>
            <a:r>
              <a:rPr lang="bn-BD" sz="1900" dirty="0" smtClean="0"/>
              <a:t> </a:t>
            </a:r>
            <a:r>
              <a:rPr lang="en-US" sz="1900" dirty="0" err="1" smtClean="0"/>
              <a:t>নির্ধারিত</a:t>
            </a:r>
            <a:r>
              <a:rPr lang="en-US" sz="1900" dirty="0" smtClean="0"/>
              <a:t> </a:t>
            </a:r>
            <a:r>
              <a:rPr lang="en-US" sz="1900" dirty="0" err="1" smtClean="0"/>
              <a:t>হয়</a:t>
            </a:r>
            <a:r>
              <a:rPr lang="en-US" sz="1900" dirty="0" smtClean="0"/>
              <a:t> ।</a:t>
            </a:r>
            <a:endParaRPr lang="en-US" sz="1900" dirty="0"/>
          </a:p>
        </p:txBody>
      </p:sp>
      <p:sp>
        <p:nvSpPr>
          <p:cNvPr id="5" name="Rectangle 4"/>
          <p:cNvSpPr/>
          <p:nvPr/>
        </p:nvSpPr>
        <p:spPr>
          <a:xfrm>
            <a:off x="457200" y="990600"/>
            <a:ext cx="822960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স্বল্পকালে</a:t>
            </a:r>
            <a:r>
              <a:rPr lang="en-US" sz="1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মোট</a:t>
            </a:r>
            <a:r>
              <a:rPr lang="en-US" sz="1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আয়ের</a:t>
            </a:r>
            <a:r>
              <a:rPr lang="en-US" sz="1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চেয়ে</a:t>
            </a:r>
            <a:r>
              <a:rPr lang="en-US" sz="1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মোট</a:t>
            </a:r>
            <a:r>
              <a:rPr lang="en-US" sz="1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ব্যয়</a:t>
            </a:r>
            <a:r>
              <a:rPr lang="en-US" sz="1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কম</a:t>
            </a:r>
            <a:r>
              <a:rPr lang="en-US" sz="1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হলে</a:t>
            </a:r>
            <a:r>
              <a:rPr lang="en-US" sz="1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তাকে</a:t>
            </a:r>
            <a:r>
              <a:rPr lang="bn-BD" sz="1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অ-</a:t>
            </a:r>
            <a:r>
              <a:rPr lang="en-US" sz="16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স্বাভাবিক</a:t>
            </a:r>
            <a:r>
              <a:rPr lang="en-US" sz="16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মুনাফা</a:t>
            </a:r>
            <a:r>
              <a:rPr lang="en-US" sz="16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cap="none" spc="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বলে</a:t>
            </a:r>
            <a:r>
              <a:rPr lang="en-US" sz="16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।</a:t>
            </a:r>
            <a:endParaRPr lang="bn-BD" sz="1600" b="1" cap="none" spc="0" dirty="0" smtClean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অর্থা</a:t>
            </a:r>
            <a:r>
              <a:rPr lang="en-US" sz="1600" dirty="0" smtClean="0">
                <a:solidFill>
                  <a:schemeClr val="tx1"/>
                </a:solidFill>
              </a:rPr>
              <a:t>ৎ</a:t>
            </a:r>
            <a:r>
              <a:rPr lang="en-US" sz="1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bn-BD" sz="1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 &gt; TC</a:t>
            </a:r>
            <a:r>
              <a:rPr lang="en-US" sz="1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হয়</a:t>
            </a:r>
            <a:r>
              <a:rPr lang="en-US" sz="16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।</a:t>
            </a:r>
            <a:r>
              <a:rPr lang="en-US" sz="1600" b="1" cap="none" spc="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1600" b="1" cap="none" spc="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304800" y="3810000"/>
            <a:ext cx="2895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143000" y="5257800"/>
            <a:ext cx="2895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43000" y="3505200"/>
            <a:ext cx="1295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562894" y="4380706"/>
            <a:ext cx="17526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143000" y="4038600"/>
            <a:ext cx="1295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 rot="16200000">
            <a:off x="-266700" y="3771900"/>
            <a:ext cx="19050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আয়</a:t>
            </a:r>
            <a:r>
              <a:rPr lang="en-US" dirty="0" smtClean="0"/>
              <a:t>, </a:t>
            </a:r>
            <a:r>
              <a:rPr lang="en-US" dirty="0" err="1" smtClean="0"/>
              <a:t>ব্যয়</a:t>
            </a:r>
            <a:r>
              <a:rPr lang="en-US" dirty="0" smtClean="0"/>
              <a:t> ও </a:t>
            </a:r>
            <a:r>
              <a:rPr lang="en-US" dirty="0" err="1" smtClean="0"/>
              <a:t>দাম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 rot="5400000" flipH="1" flipV="1">
            <a:off x="1143000" y="3505200"/>
            <a:ext cx="533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1524000" y="3505200"/>
            <a:ext cx="533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1892402" y="3466998"/>
            <a:ext cx="584200" cy="559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2286000" y="3886200"/>
            <a:ext cx="152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1143000" y="3505200"/>
            <a:ext cx="228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 flipH="1" flipV="1">
            <a:off x="1371600" y="3505200"/>
            <a:ext cx="533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1752600" y="3505200"/>
            <a:ext cx="533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 flipH="1" flipV="1">
            <a:off x="1143000" y="3505200"/>
            <a:ext cx="381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2133600" y="37338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2209800" y="3810000"/>
            <a:ext cx="2286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 flipH="1" flipV="1">
            <a:off x="2057400" y="3657600"/>
            <a:ext cx="3810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 flipH="1" flipV="1">
            <a:off x="1676400" y="3505200"/>
            <a:ext cx="533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 flipH="1" flipV="1">
            <a:off x="1219200" y="3505200"/>
            <a:ext cx="533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4648200" y="1600200"/>
            <a:ext cx="4038600" cy="10668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1600" dirty="0" smtClean="0">
                <a:solidFill>
                  <a:srgbClr val="7030A0"/>
                </a:solidFill>
              </a:rPr>
              <a:t>রেখাচিত্রে,</a:t>
            </a:r>
          </a:p>
          <a:p>
            <a:r>
              <a:rPr lang="bn-BD" sz="1600" dirty="0" smtClean="0">
                <a:solidFill>
                  <a:srgbClr val="7030A0"/>
                </a:solidFill>
              </a:rPr>
              <a:t>OM উৎপাদন স্ত</a:t>
            </a:r>
            <a:r>
              <a:rPr lang="en-US" sz="1600" dirty="0" err="1" smtClean="0">
                <a:solidFill>
                  <a:srgbClr val="7030A0"/>
                </a:solidFill>
              </a:rPr>
              <a:t>রে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bn-BD" sz="1600" dirty="0" smtClean="0">
                <a:solidFill>
                  <a:srgbClr val="7030A0"/>
                </a:solidFill>
              </a:rPr>
              <a:t>OP দা</a:t>
            </a:r>
            <a:r>
              <a:rPr lang="en-US" sz="1600" dirty="0" err="1" smtClean="0">
                <a:solidFill>
                  <a:srgbClr val="7030A0"/>
                </a:solidFill>
              </a:rPr>
              <a:t>মে</a:t>
            </a:r>
            <a:r>
              <a:rPr lang="en-US" sz="1600" dirty="0" smtClean="0">
                <a:solidFill>
                  <a:srgbClr val="7030A0"/>
                </a:solidFill>
              </a:rPr>
              <a:t> E </a:t>
            </a:r>
            <a:r>
              <a:rPr lang="en-US" sz="1600" dirty="0" err="1" smtClean="0">
                <a:solidFill>
                  <a:srgbClr val="7030A0"/>
                </a:solidFill>
              </a:rPr>
              <a:t>বিন্দুতে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bn-BD" sz="1600" dirty="0" smtClean="0">
                <a:solidFill>
                  <a:srgbClr val="7030A0"/>
                </a:solidFill>
              </a:rPr>
              <a:t>ভারসা</a:t>
            </a:r>
            <a:r>
              <a:rPr lang="en-US" sz="1600" dirty="0" err="1" smtClean="0">
                <a:solidFill>
                  <a:srgbClr val="7030A0"/>
                </a:solidFill>
              </a:rPr>
              <a:t>ম্যের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</a:rPr>
              <a:t>উভয়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</a:rPr>
              <a:t>শর্ত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</a:rPr>
              <a:t>পালিত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</a:rPr>
              <a:t>হয়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</a:rPr>
              <a:t>এবং</a:t>
            </a:r>
            <a:r>
              <a:rPr lang="en-US" sz="1600" dirty="0" smtClean="0">
                <a:solidFill>
                  <a:srgbClr val="7030A0"/>
                </a:solidFill>
              </a:rPr>
              <a:t> P&gt;AC </a:t>
            </a:r>
            <a:r>
              <a:rPr lang="en-US" sz="1600" dirty="0" err="1" smtClean="0">
                <a:solidFill>
                  <a:srgbClr val="7030A0"/>
                </a:solidFill>
              </a:rPr>
              <a:t>হওয়ায়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</a:rPr>
              <a:t>ফার্ম</a:t>
            </a:r>
            <a:r>
              <a:rPr lang="en-US" sz="1600" dirty="0" smtClean="0">
                <a:solidFill>
                  <a:srgbClr val="7030A0"/>
                </a:solidFill>
              </a:rPr>
              <a:t> অ-</a:t>
            </a:r>
            <a:r>
              <a:rPr lang="en-US" sz="1600" dirty="0" err="1" smtClean="0">
                <a:solidFill>
                  <a:srgbClr val="7030A0"/>
                </a:solidFill>
              </a:rPr>
              <a:t>স্বাভাবিক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</a:rPr>
              <a:t>মুনাফা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</a:rPr>
              <a:t>লাভ</a:t>
            </a: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</a:rPr>
              <a:t>করে</a:t>
            </a:r>
            <a:r>
              <a:rPr lang="en-US" sz="1600" dirty="0" smtClean="0">
                <a:solidFill>
                  <a:srgbClr val="7030A0"/>
                </a:solidFill>
              </a:rPr>
              <a:t> ।</a:t>
            </a:r>
            <a:endParaRPr lang="bn-BD" sz="1600" dirty="0" smtClean="0">
              <a:solidFill>
                <a:srgbClr val="7030A0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1143000" y="2667000"/>
            <a:ext cx="2819400" cy="1828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 flipH="1">
            <a:off x="723900" y="3086100"/>
            <a:ext cx="2362200" cy="15240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9" name="Freeform 48"/>
          <p:cNvSpPr/>
          <p:nvPr/>
        </p:nvSpPr>
        <p:spPr>
          <a:xfrm>
            <a:off x="1828800" y="3200400"/>
            <a:ext cx="2336800" cy="968022"/>
          </a:xfrm>
          <a:custGeom>
            <a:avLst/>
            <a:gdLst>
              <a:gd name="connsiteX0" fmla="*/ 0 w 2336800"/>
              <a:gd name="connsiteY0" fmla="*/ 67733 h 968022"/>
              <a:gd name="connsiteX1" fmla="*/ 169333 w 2336800"/>
              <a:gd name="connsiteY1" fmla="*/ 423333 h 968022"/>
              <a:gd name="connsiteX2" fmla="*/ 474133 w 2336800"/>
              <a:gd name="connsiteY2" fmla="*/ 728133 h 968022"/>
              <a:gd name="connsiteX3" fmla="*/ 863600 w 2336800"/>
              <a:gd name="connsiteY3" fmla="*/ 931333 h 968022"/>
              <a:gd name="connsiteX4" fmla="*/ 1151466 w 2336800"/>
              <a:gd name="connsiteY4" fmla="*/ 948266 h 968022"/>
              <a:gd name="connsiteX5" fmla="*/ 1524000 w 2336800"/>
              <a:gd name="connsiteY5" fmla="*/ 812800 h 968022"/>
              <a:gd name="connsiteX6" fmla="*/ 1913466 w 2336800"/>
              <a:gd name="connsiteY6" fmla="*/ 541866 h 968022"/>
              <a:gd name="connsiteX7" fmla="*/ 2150533 w 2336800"/>
              <a:gd name="connsiteY7" fmla="*/ 287866 h 968022"/>
              <a:gd name="connsiteX8" fmla="*/ 2336800 w 2336800"/>
              <a:gd name="connsiteY8" fmla="*/ 0 h 968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6800" h="968022">
                <a:moveTo>
                  <a:pt x="0" y="67733"/>
                </a:moveTo>
                <a:cubicBezTo>
                  <a:pt x="45155" y="190499"/>
                  <a:pt x="90311" y="313266"/>
                  <a:pt x="169333" y="423333"/>
                </a:cubicBezTo>
                <a:cubicBezTo>
                  <a:pt x="248355" y="533400"/>
                  <a:pt x="358422" y="643466"/>
                  <a:pt x="474133" y="728133"/>
                </a:cubicBezTo>
                <a:cubicBezTo>
                  <a:pt x="589844" y="812800"/>
                  <a:pt x="750711" y="894644"/>
                  <a:pt x="863600" y="931333"/>
                </a:cubicBezTo>
                <a:cubicBezTo>
                  <a:pt x="976489" y="968022"/>
                  <a:pt x="1041399" y="968022"/>
                  <a:pt x="1151466" y="948266"/>
                </a:cubicBezTo>
                <a:cubicBezTo>
                  <a:pt x="1261533" y="928511"/>
                  <a:pt x="1397000" y="880533"/>
                  <a:pt x="1524000" y="812800"/>
                </a:cubicBezTo>
                <a:cubicBezTo>
                  <a:pt x="1651000" y="745067"/>
                  <a:pt x="1809044" y="629355"/>
                  <a:pt x="1913466" y="541866"/>
                </a:cubicBezTo>
                <a:cubicBezTo>
                  <a:pt x="2017888" y="454377"/>
                  <a:pt x="2079977" y="378177"/>
                  <a:pt x="2150533" y="287866"/>
                </a:cubicBezTo>
                <a:cubicBezTo>
                  <a:pt x="2221089" y="197555"/>
                  <a:pt x="2278944" y="98777"/>
                  <a:pt x="2336800" y="0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1388533" y="3081867"/>
            <a:ext cx="1998134" cy="1789289"/>
          </a:xfrm>
          <a:custGeom>
            <a:avLst/>
            <a:gdLst>
              <a:gd name="connsiteX0" fmla="*/ 0 w 1998134"/>
              <a:gd name="connsiteY0" fmla="*/ 1405466 h 1789289"/>
              <a:gd name="connsiteX1" fmla="*/ 287867 w 1998134"/>
              <a:gd name="connsiteY1" fmla="*/ 1727200 h 1789289"/>
              <a:gd name="connsiteX2" fmla="*/ 609600 w 1998134"/>
              <a:gd name="connsiteY2" fmla="*/ 1778000 h 1789289"/>
              <a:gd name="connsiteX3" fmla="*/ 897467 w 1998134"/>
              <a:gd name="connsiteY3" fmla="*/ 1659466 h 1789289"/>
              <a:gd name="connsiteX4" fmla="*/ 1032934 w 1998134"/>
              <a:gd name="connsiteY4" fmla="*/ 1540933 h 1789289"/>
              <a:gd name="connsiteX5" fmla="*/ 1354667 w 1998134"/>
              <a:gd name="connsiteY5" fmla="*/ 1202266 h 1789289"/>
              <a:gd name="connsiteX6" fmla="*/ 1727200 w 1998134"/>
              <a:gd name="connsiteY6" fmla="*/ 558800 h 1789289"/>
              <a:gd name="connsiteX7" fmla="*/ 1998134 w 1998134"/>
              <a:gd name="connsiteY7" fmla="*/ 0 h 1789289"/>
              <a:gd name="connsiteX8" fmla="*/ 1998134 w 1998134"/>
              <a:gd name="connsiteY8" fmla="*/ 0 h 1789289"/>
              <a:gd name="connsiteX9" fmla="*/ 1998134 w 1998134"/>
              <a:gd name="connsiteY9" fmla="*/ 0 h 1789289"/>
              <a:gd name="connsiteX10" fmla="*/ 1998134 w 1998134"/>
              <a:gd name="connsiteY10" fmla="*/ 0 h 1789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98134" h="1789289">
                <a:moveTo>
                  <a:pt x="0" y="1405466"/>
                </a:moveTo>
                <a:cubicBezTo>
                  <a:pt x="93133" y="1535288"/>
                  <a:pt x="186267" y="1665111"/>
                  <a:pt x="287867" y="1727200"/>
                </a:cubicBezTo>
                <a:cubicBezTo>
                  <a:pt x="389467" y="1789289"/>
                  <a:pt x="508000" y="1789289"/>
                  <a:pt x="609600" y="1778000"/>
                </a:cubicBezTo>
                <a:cubicBezTo>
                  <a:pt x="711200" y="1766711"/>
                  <a:pt x="826911" y="1698977"/>
                  <a:pt x="897467" y="1659466"/>
                </a:cubicBezTo>
                <a:cubicBezTo>
                  <a:pt x="968023" y="1619955"/>
                  <a:pt x="956734" y="1617133"/>
                  <a:pt x="1032934" y="1540933"/>
                </a:cubicBezTo>
                <a:cubicBezTo>
                  <a:pt x="1109134" y="1464733"/>
                  <a:pt x="1238956" y="1365955"/>
                  <a:pt x="1354667" y="1202266"/>
                </a:cubicBezTo>
                <a:cubicBezTo>
                  <a:pt x="1470378" y="1038577"/>
                  <a:pt x="1619956" y="759178"/>
                  <a:pt x="1727200" y="558800"/>
                </a:cubicBezTo>
                <a:cubicBezTo>
                  <a:pt x="1834444" y="358422"/>
                  <a:pt x="1998134" y="0"/>
                  <a:pt x="1998134" y="0"/>
                </a:cubicBezTo>
                <a:lnTo>
                  <a:pt x="1998134" y="0"/>
                </a:lnTo>
                <a:lnTo>
                  <a:pt x="1998134" y="0"/>
                </a:lnTo>
                <a:lnTo>
                  <a:pt x="1998134" y="0"/>
                </a:ln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1149</Words>
  <Application>Microsoft Office PowerPoint</Application>
  <PresentationFormat>On-screen Show (4:3)</PresentationFormat>
  <Paragraphs>231</Paragraphs>
  <Slides>18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  <vt:variant>
        <vt:lpstr>Custom Shows</vt:lpstr>
      </vt:variant>
      <vt:variant>
        <vt:i4>1</vt:i4>
      </vt:variant>
    </vt:vector>
  </HeadingPairs>
  <TitlesOfParts>
    <vt:vector size="20" baseType="lpstr">
      <vt:lpstr>Office Theme</vt:lpstr>
      <vt:lpstr>Slide 1</vt:lpstr>
      <vt:lpstr>Slide 2</vt:lpstr>
      <vt:lpstr>আজকের আলোচ্য বিষয় </vt:lpstr>
      <vt:lpstr>নিচের ছবিগুলো লক্ষ্য করি </vt:lpstr>
      <vt:lpstr>শিখণফল</vt:lpstr>
      <vt:lpstr> একচেটিয়া বাজার ও ইহার শর্তাবলীঃ    </vt:lpstr>
      <vt:lpstr>স্বল্পকালে একচেটিয়া বাজারে ভারসাম্যের শর্ত</vt:lpstr>
      <vt:lpstr>একচেটিয়া বাজারে স্বল্পকালে একটি ফার্ম গড় ব্যয় (AC) এর উপর নির্ভর করে তিন ধরনের অবস্থায় ভারসাম্য লাভ করে ।</vt:lpstr>
      <vt:lpstr>অ-স্বাভাবিক মুনাফা(SUPER-NORMAL PROFIT)</vt:lpstr>
      <vt:lpstr>স্বাভাবিক মুনাফা(NORMAL PROFIT)</vt:lpstr>
      <vt:lpstr>ক্ষতি(LOSS)</vt:lpstr>
      <vt:lpstr>সাধারণ বহুনির্বাচনি প্রশ্ন (Simple MCQ)</vt:lpstr>
      <vt:lpstr>বহুপদি সমাপ্তিসূচক বহুনির্বাচনি প্রশ্ন (Multiple Completion MCQ)</vt:lpstr>
      <vt:lpstr>অভিন্ন তথ্যভিক্তিক বহুনির্বাচনি প্রশ্ন  (Situation Set MCQ)</vt:lpstr>
      <vt:lpstr>দলীয় কাজ</vt:lpstr>
      <vt:lpstr>সৃজনশীল প্রশ্ন(CQ)</vt:lpstr>
      <vt:lpstr>শ্রম বাজার (LABOUR MARKET)</vt:lpstr>
      <vt:lpstr>Slide 18</vt:lpstr>
      <vt:lpstr>Custom Show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ABTABUL ALAM</dc:creator>
  <cp:lastModifiedBy>ABTABUL ALAM</cp:lastModifiedBy>
  <cp:revision>194</cp:revision>
  <dcterms:created xsi:type="dcterms:W3CDTF">2006-08-16T00:00:00Z</dcterms:created>
  <dcterms:modified xsi:type="dcterms:W3CDTF">2020-08-16T16:52:19Z</dcterms:modified>
</cp:coreProperties>
</file>