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88" r:id="rId2"/>
    <p:sldId id="290" r:id="rId3"/>
    <p:sldId id="258" r:id="rId4"/>
    <p:sldId id="286" r:id="rId5"/>
    <p:sldId id="260" r:id="rId6"/>
    <p:sldId id="264" r:id="rId7"/>
    <p:sldId id="276" r:id="rId8"/>
    <p:sldId id="280" r:id="rId9"/>
    <p:sldId id="287" r:id="rId10"/>
    <p:sldId id="277" r:id="rId11"/>
    <p:sldId id="278" r:id="rId12"/>
    <p:sldId id="284" r:id="rId13"/>
    <p:sldId id="285" r:id="rId14"/>
    <p:sldId id="282" r:id="rId15"/>
    <p:sldId id="292" r:id="rId16"/>
    <p:sldId id="293" r:id="rId17"/>
    <p:sldId id="272" r:id="rId18"/>
    <p:sldId id="28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66A559-A12E-4E0E-A00E-45A6F6DC5BFE}" type="doc">
      <dgm:prSet loTypeId="urn:microsoft.com/office/officeart/2008/layout/RadialCluster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06D5268-50D3-4993-88EB-07DDA1E5F3AB}">
      <dgm:prSet phldrT="[Text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400" dirty="0" smtClean="0">
              <a:latin typeface="NikoshBAN" pitchFamily="2" charset="0"/>
              <a:cs typeface="NikoshBAN" pitchFamily="2" charset="0"/>
            </a:rPr>
            <a:t>স্বর সন্ধি</a:t>
          </a:r>
          <a:endParaRPr lang="en-US" sz="44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54525A16-555F-43EA-8499-53FD9E2ACCDE}" type="parTrans" cxnId="{4A764DAA-38E1-402C-9FAF-CC4916A547DC}">
      <dgm:prSet/>
      <dgm:spPr/>
      <dgm:t>
        <a:bodyPr/>
        <a:lstStyle/>
        <a:p>
          <a:endParaRPr lang="en-US"/>
        </a:p>
      </dgm:t>
    </dgm:pt>
    <dgm:pt modelId="{26BC9AB5-47D7-4921-8EB8-46CE085064FE}" type="sibTrans" cxnId="{4A764DAA-38E1-402C-9FAF-CC4916A547DC}">
      <dgm:prSet/>
      <dgm:spPr/>
      <dgm:t>
        <a:bodyPr/>
        <a:lstStyle/>
        <a:p>
          <a:endParaRPr lang="en-US"/>
        </a:p>
      </dgm:t>
    </dgm:pt>
    <dgm:pt modelId="{B8838779-34C0-43FE-B0F3-DEC40658116B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dirty="0" smtClean="0">
              <a:latin typeface="NikoshBAN" pitchFamily="2" charset="0"/>
              <a:cs typeface="NikoshBAN" pitchFamily="2" charset="0"/>
            </a:rPr>
            <a:t>ব্যঞ্জনসন্ধি</a:t>
          </a:r>
          <a:endParaRPr lang="en-US" sz="40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DD1AB72-F255-4171-8634-143B8132A02E}" type="parTrans" cxnId="{37E7D11D-683F-46B4-9450-F81A87BBA2A7}">
      <dgm:prSet/>
      <dgm:spPr/>
      <dgm:t>
        <a:bodyPr/>
        <a:lstStyle/>
        <a:p>
          <a:endParaRPr lang="en-US"/>
        </a:p>
      </dgm:t>
    </dgm:pt>
    <dgm:pt modelId="{C55A6AB7-9FB8-417B-B0F7-9926E007046C}" type="sibTrans" cxnId="{37E7D11D-683F-46B4-9450-F81A87BBA2A7}">
      <dgm:prSet/>
      <dgm:spPr/>
      <dgm:t>
        <a:bodyPr/>
        <a:lstStyle/>
        <a:p>
          <a:endParaRPr lang="en-US"/>
        </a:p>
      </dgm:t>
    </dgm:pt>
    <dgm:pt modelId="{E705313F-02D0-43DC-8DEA-E1DF1B2EF5F6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bn-IN" sz="4000" dirty="0" smtClean="0">
              <a:latin typeface="NikoshBAN" pitchFamily="2" charset="0"/>
              <a:cs typeface="NikoshBAN" pitchFamily="2" charset="0"/>
            </a:rPr>
            <a:t>বিসর্গ সন্ধি</a:t>
          </a:r>
          <a:endParaRPr lang="en-US" sz="4000" dirty="0" smtClean="0">
            <a:latin typeface="NikoshBAN" pitchFamily="2" charset="0"/>
            <a:cs typeface="NikoshBAN" pitchFamily="2" charset="0"/>
          </a:endParaRP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dirty="0"/>
        </a:p>
      </dgm:t>
    </dgm:pt>
    <dgm:pt modelId="{0DEFDD6C-39AB-4D3F-90F7-35A4DA7859B9}" type="parTrans" cxnId="{0C926BAC-46F8-4118-8B46-D4C8AC460610}">
      <dgm:prSet/>
      <dgm:spPr/>
      <dgm:t>
        <a:bodyPr/>
        <a:lstStyle/>
        <a:p>
          <a:endParaRPr lang="en-US"/>
        </a:p>
      </dgm:t>
    </dgm:pt>
    <dgm:pt modelId="{1D99C226-9240-4047-912D-69E3B52AB910}" type="sibTrans" cxnId="{0C926BAC-46F8-4118-8B46-D4C8AC460610}">
      <dgm:prSet/>
      <dgm:spPr/>
      <dgm:t>
        <a:bodyPr/>
        <a:lstStyle/>
        <a:p>
          <a:endParaRPr lang="en-US"/>
        </a:p>
      </dgm:t>
    </dgm:pt>
    <dgm:pt modelId="{0F2FF1B1-02C6-4047-B429-32FA16029B49}" type="pres">
      <dgm:prSet presAssocID="{4B66A559-A12E-4E0E-A00E-45A6F6DC5BF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C623118-9208-4ECC-AB0D-2F4CAC57F7C8}" type="pres">
      <dgm:prSet presAssocID="{006D5268-50D3-4993-88EB-07DDA1E5F3AB}" presName="singleCycle" presStyleCnt="0"/>
      <dgm:spPr/>
      <dgm:t>
        <a:bodyPr/>
        <a:lstStyle/>
        <a:p>
          <a:endParaRPr lang="en-US"/>
        </a:p>
      </dgm:t>
    </dgm:pt>
    <dgm:pt modelId="{068B9103-EB75-4C08-B01C-AC75616A16B9}" type="pres">
      <dgm:prSet presAssocID="{006D5268-50D3-4993-88EB-07DDA1E5F3AB}" presName="singleCenter" presStyleLbl="node1" presStyleIdx="0" presStyleCnt="3" custLinFactNeighborX="3094" custLinFactNeighborY="-42612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CD269640-627B-4D19-BAC2-6946757CD31F}" type="pres">
      <dgm:prSet presAssocID="{0DD1AB72-F255-4171-8634-143B8132A02E}" presName="Name56" presStyleLbl="parChTrans1D2" presStyleIdx="0" presStyleCnt="2"/>
      <dgm:spPr/>
      <dgm:t>
        <a:bodyPr/>
        <a:lstStyle/>
        <a:p>
          <a:endParaRPr lang="en-US"/>
        </a:p>
      </dgm:t>
    </dgm:pt>
    <dgm:pt modelId="{671034F7-92A1-4DDD-A6F3-F46EF8E0A456}" type="pres">
      <dgm:prSet presAssocID="{B8838779-34C0-43FE-B0F3-DEC40658116B}" presName="text0" presStyleLbl="node1" presStyleIdx="1" presStyleCnt="3" custScaleX="221741" custScaleY="96436" custRadScaleRad="7245" custRadScaleInc="1256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AEC0EB-179B-4584-990B-C88AD6DF1CC0}" type="pres">
      <dgm:prSet presAssocID="{0DEFDD6C-39AB-4D3F-90F7-35A4DA7859B9}" presName="Name56" presStyleLbl="parChTrans1D2" presStyleIdx="1" presStyleCnt="2"/>
      <dgm:spPr/>
      <dgm:t>
        <a:bodyPr/>
        <a:lstStyle/>
        <a:p>
          <a:endParaRPr lang="en-US"/>
        </a:p>
      </dgm:t>
    </dgm:pt>
    <dgm:pt modelId="{F2C198EE-EA5A-4277-B2A5-E4FFC5ED47B6}" type="pres">
      <dgm:prSet presAssocID="{E705313F-02D0-43DC-8DEA-E1DF1B2EF5F6}" presName="text0" presStyleLbl="node1" presStyleIdx="2" presStyleCnt="3" custScaleX="232230" custRadScaleRad="98505" custRadScaleInc="-85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7D11D-683F-46B4-9450-F81A87BBA2A7}" srcId="{006D5268-50D3-4993-88EB-07DDA1E5F3AB}" destId="{B8838779-34C0-43FE-B0F3-DEC40658116B}" srcOrd="0" destOrd="0" parTransId="{0DD1AB72-F255-4171-8634-143B8132A02E}" sibTransId="{C55A6AB7-9FB8-417B-B0F7-9926E007046C}"/>
    <dgm:cxn modelId="{0C926BAC-46F8-4118-8B46-D4C8AC460610}" srcId="{006D5268-50D3-4993-88EB-07DDA1E5F3AB}" destId="{E705313F-02D0-43DC-8DEA-E1DF1B2EF5F6}" srcOrd="1" destOrd="0" parTransId="{0DEFDD6C-39AB-4D3F-90F7-35A4DA7859B9}" sibTransId="{1D99C226-9240-4047-912D-69E3B52AB910}"/>
    <dgm:cxn modelId="{69A67277-0F92-4ED4-A62E-8A5F42C997EA}" type="presOf" srcId="{B8838779-34C0-43FE-B0F3-DEC40658116B}" destId="{671034F7-92A1-4DDD-A6F3-F46EF8E0A456}" srcOrd="0" destOrd="0" presId="urn:microsoft.com/office/officeart/2008/layout/RadialCluster"/>
    <dgm:cxn modelId="{334E59CF-1B9D-461C-9F59-9EDA6FC53F73}" type="presOf" srcId="{0DD1AB72-F255-4171-8634-143B8132A02E}" destId="{CD269640-627B-4D19-BAC2-6946757CD31F}" srcOrd="0" destOrd="0" presId="urn:microsoft.com/office/officeart/2008/layout/RadialCluster"/>
    <dgm:cxn modelId="{A79BFA23-9C43-44C2-8022-C259775FDF30}" type="presOf" srcId="{4B66A559-A12E-4E0E-A00E-45A6F6DC5BFE}" destId="{0F2FF1B1-02C6-4047-B429-32FA16029B49}" srcOrd="0" destOrd="0" presId="urn:microsoft.com/office/officeart/2008/layout/RadialCluster"/>
    <dgm:cxn modelId="{4A764DAA-38E1-402C-9FAF-CC4916A547DC}" srcId="{4B66A559-A12E-4E0E-A00E-45A6F6DC5BFE}" destId="{006D5268-50D3-4993-88EB-07DDA1E5F3AB}" srcOrd="0" destOrd="0" parTransId="{54525A16-555F-43EA-8499-53FD9E2ACCDE}" sibTransId="{26BC9AB5-47D7-4921-8EB8-46CE085064FE}"/>
    <dgm:cxn modelId="{D38A2B2E-3D09-426A-BC55-FD1EAD95E169}" type="presOf" srcId="{0DEFDD6C-39AB-4D3F-90F7-35A4DA7859B9}" destId="{FEAEC0EB-179B-4584-990B-C88AD6DF1CC0}" srcOrd="0" destOrd="0" presId="urn:microsoft.com/office/officeart/2008/layout/RadialCluster"/>
    <dgm:cxn modelId="{2F77FEB4-0B53-4C43-94D1-7736B2F7E77B}" type="presOf" srcId="{E705313F-02D0-43DC-8DEA-E1DF1B2EF5F6}" destId="{F2C198EE-EA5A-4277-B2A5-E4FFC5ED47B6}" srcOrd="0" destOrd="0" presId="urn:microsoft.com/office/officeart/2008/layout/RadialCluster"/>
    <dgm:cxn modelId="{4E061D88-67CD-47BD-8470-78B25E720E59}" type="presOf" srcId="{006D5268-50D3-4993-88EB-07DDA1E5F3AB}" destId="{068B9103-EB75-4C08-B01C-AC75616A16B9}" srcOrd="0" destOrd="0" presId="urn:microsoft.com/office/officeart/2008/layout/RadialCluster"/>
    <dgm:cxn modelId="{B0AD2414-E222-4DC6-A34B-BE8B4DC72821}" type="presParOf" srcId="{0F2FF1B1-02C6-4047-B429-32FA16029B49}" destId="{EC623118-9208-4ECC-AB0D-2F4CAC57F7C8}" srcOrd="0" destOrd="0" presId="urn:microsoft.com/office/officeart/2008/layout/RadialCluster"/>
    <dgm:cxn modelId="{237F6DD6-5A6B-438D-BA11-A762A1CEE9A1}" type="presParOf" srcId="{EC623118-9208-4ECC-AB0D-2F4CAC57F7C8}" destId="{068B9103-EB75-4C08-B01C-AC75616A16B9}" srcOrd="0" destOrd="0" presId="urn:microsoft.com/office/officeart/2008/layout/RadialCluster"/>
    <dgm:cxn modelId="{FA86E1A8-BE08-4A5F-A51A-70907B280C74}" type="presParOf" srcId="{EC623118-9208-4ECC-AB0D-2F4CAC57F7C8}" destId="{CD269640-627B-4D19-BAC2-6946757CD31F}" srcOrd="1" destOrd="0" presId="urn:microsoft.com/office/officeart/2008/layout/RadialCluster"/>
    <dgm:cxn modelId="{C66E555B-C4B7-4F4F-93A0-4310DBB5AABB}" type="presParOf" srcId="{EC623118-9208-4ECC-AB0D-2F4CAC57F7C8}" destId="{671034F7-92A1-4DDD-A6F3-F46EF8E0A456}" srcOrd="2" destOrd="0" presId="urn:microsoft.com/office/officeart/2008/layout/RadialCluster"/>
    <dgm:cxn modelId="{CF2F558B-33ED-4EE0-9D8D-A04F1EAF386B}" type="presParOf" srcId="{EC623118-9208-4ECC-AB0D-2F4CAC57F7C8}" destId="{FEAEC0EB-179B-4584-990B-C88AD6DF1CC0}" srcOrd="3" destOrd="0" presId="urn:microsoft.com/office/officeart/2008/layout/RadialCluster"/>
    <dgm:cxn modelId="{DA1C9491-2A7A-423A-B53E-78C67BCEE452}" type="presParOf" srcId="{EC623118-9208-4ECC-AB0D-2F4CAC57F7C8}" destId="{F2C198EE-EA5A-4277-B2A5-E4FFC5ED47B6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87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32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215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086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98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2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024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6946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98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150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8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739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19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0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922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42AFAB-DD04-487B-AB9D-E85758266A26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6A2891-8474-4CAD-8A49-FB96BFB29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18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E-mail-mahbubtqi2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90" y="734439"/>
            <a:ext cx="6822332" cy="5219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20247" y="4260715"/>
            <a:ext cx="420234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477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4700" y="473365"/>
            <a:ext cx="11684000" cy="110799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অ-কার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থাকলে উভয়ে মিলে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হয় 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আ-কার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পূর্ব বর্ণে যুক্ত 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0800" y="1770022"/>
            <a:ext cx="3048000" cy="779700"/>
          </a:xfrm>
          <a:prstGeom prst="rect">
            <a:avLst/>
          </a:prstGeom>
          <a:solidFill>
            <a:srgbClr val="92D050"/>
          </a:solidFill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4300" dirty="0">
                <a:latin typeface="NikoshBAN" pitchFamily="2" charset="0"/>
                <a:cs typeface="NikoshBAN" pitchFamily="2" charset="0"/>
              </a:rPr>
              <a:t>অ+আ= আ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2549722"/>
            <a:ext cx="3287196" cy="19193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72" b="10483"/>
          <a:stretch/>
        </p:blipFill>
        <p:spPr>
          <a:xfrm>
            <a:off x="6400801" y="2429134"/>
            <a:ext cx="2773191" cy="20399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502400" y="4510127"/>
            <a:ext cx="2133600" cy="779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en-US" sz="43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IN" sz="4300" dirty="0">
                <a:latin typeface="NikoshBAN" pitchFamily="2" charset="0"/>
                <a:cs typeface="NikoshBAN" pitchFamily="2" charset="0"/>
              </a:rPr>
              <a:t>তংক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3197" y="4527431"/>
            <a:ext cx="1016000" cy="779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IN" sz="4300" dirty="0">
                <a:latin typeface="NikoshBAN" pitchFamily="2" charset="0"/>
                <a:cs typeface="NikoshBAN" pitchFamily="2" charset="0"/>
              </a:rPr>
              <a:t>জল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75200" y="4469091"/>
            <a:ext cx="4064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/>
              <a:t>+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756384" y="5441464"/>
            <a:ext cx="2840735" cy="11176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bn-IN" sz="43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জলাতঙ্ক</a:t>
            </a:r>
            <a:endParaRPr lang="en-US" sz="4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4" descr="D:\allah)\nn40.jpg"/>
          <p:cNvPicPr>
            <a:picLocks noChangeAspect="1" noChangeArrowheads="1"/>
          </p:cNvPicPr>
          <p:nvPr/>
        </p:nvPicPr>
        <p:blipFill rotWithShape="1">
          <a:blip r:embed="rId4"/>
          <a:srcRect l="6679" t="4222" r="4884" b="5015"/>
          <a:stretch/>
        </p:blipFill>
        <p:spPr bwMode="auto">
          <a:xfrm>
            <a:off x="6368288" y="5245978"/>
            <a:ext cx="2429459" cy="1315959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148356" y="1745828"/>
            <a:ext cx="11576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যেমনঃ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56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022E-16 L 0.15573 0.0053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7" grpId="0" animBg="1"/>
      <p:bldP spid="28" grpId="0" animBg="1"/>
      <p:bldP spid="29" grpId="0"/>
      <p:bldP spid="30" grpId="0" animBg="1"/>
      <p:bldP spid="30" grpId="1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9200" y="304800"/>
            <a:ext cx="39624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5600" y="457200"/>
            <a:ext cx="3048000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5300" dirty="0">
                <a:latin typeface="NikoshBAN" pitchFamily="2" charset="0"/>
                <a:cs typeface="NikoshBAN" pitchFamily="2" charset="0"/>
              </a:rPr>
              <a:t>আ+অ = আ</a:t>
            </a:r>
            <a:endParaRPr lang="en-US" sz="53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allah)\nn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1964245"/>
            <a:ext cx="3657600" cy="27432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51200" y="4923091"/>
            <a:ext cx="1524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3700" dirty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7200" y="4799980"/>
            <a:ext cx="1219200" cy="943848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5300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40400" y="5723047"/>
            <a:ext cx="2641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en-US" sz="3700" dirty="0">
                <a:latin typeface="NikoshBAN" pitchFamily="2" charset="0"/>
                <a:cs typeface="NikoshBAN" pitchFamily="2" charset="0"/>
              </a:rPr>
              <a:t>                                                                            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89600" y="5976581"/>
            <a:ext cx="21336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3700" dirty="0">
                <a:latin typeface="NikoshBAN" pitchFamily="2" charset="0"/>
                <a:cs typeface="NikoshBAN" pitchFamily="2" charset="0"/>
              </a:rPr>
              <a:t>বিদ্যালঙ্কার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rot="5400000" flipH="1" flipV="1">
            <a:off x="11442700" y="6362436"/>
            <a:ext cx="76200" cy="2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16800" y="5025420"/>
            <a:ext cx="1778000" cy="69762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dirty="0" err="1">
                <a:latin typeface="NikoshBAN" pitchFamily="2" charset="0"/>
                <a:cs typeface="NikoshBAN" pitchFamily="2" charset="0"/>
              </a:rPr>
              <a:t>অলঙ্কার</a:t>
            </a:r>
            <a:r>
              <a:rPr lang="en-US" sz="3700" dirty="0">
                <a:latin typeface="NikoshBAN" pitchFamily="2" charset="0"/>
                <a:cs typeface="NikoshBAN" pitchFamily="2" charset="0"/>
              </a:rPr>
              <a:t> </a:t>
            </a:r>
            <a:endParaRPr lang="en-US" sz="3700" dirty="0"/>
          </a:p>
        </p:txBody>
      </p:sp>
      <p:sp>
        <p:nvSpPr>
          <p:cNvPr id="9" name="Right Arrow 8"/>
          <p:cNvSpPr/>
          <p:nvPr/>
        </p:nvSpPr>
        <p:spPr>
          <a:xfrm>
            <a:off x="2338480" y="5976581"/>
            <a:ext cx="2641600" cy="8052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51" y="2085477"/>
            <a:ext cx="4165600" cy="263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9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8" grpId="0"/>
      <p:bldP spid="7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যেসব উপায় মেনে চললে সহজেই টাক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243" y="1394691"/>
            <a:ext cx="3714750" cy="25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উইকিশৈশব:ছোটো সংখ্যা - উইকিব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4975" y="1378600"/>
            <a:ext cx="3810000" cy="25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558211" y="4408521"/>
            <a:ext cx="305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সম্‌+খ্যা=সংখ্যা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5855" y="4377929"/>
            <a:ext cx="3020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সম্+গীত=সংগীত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সংগীত শিক্ষায় দক্ষতা বাড়ে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52" y="1426873"/>
            <a:ext cx="4095405" cy="255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67358" y="260988"/>
            <a:ext cx="21515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ব্যঞ্জনসন্ধি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345" y="4457571"/>
            <a:ext cx="2678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সম্‌+চয়=সঞ্চয়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7926" y="5461107"/>
            <a:ext cx="114900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anose="02000000000000000000" pitchFamily="2" charset="0"/>
              </a:rPr>
              <a:t>স্বরধ্বনির সংগে </a:t>
            </a:r>
            <a:r>
              <a:rPr lang="en-US" sz="3600" dirty="0" err="1">
                <a:latin typeface="NikoshBAN" pitchFamily="2" charset="0"/>
                <a:cs typeface="NikoshBAN" panose="02000000000000000000" pitchFamily="2" charset="0"/>
              </a:rPr>
              <a:t>ব্যঞ্জনধ্ব</a:t>
            </a:r>
            <a:r>
              <a:rPr lang="bn-IN" sz="3600" dirty="0">
                <a:latin typeface="NikoshBAN" pitchFamily="2" charset="0"/>
                <a:cs typeface="NikoshBAN" panose="02000000000000000000" pitchFamily="2" charset="0"/>
              </a:rPr>
              <a:t>নি কিংবা ব্যঞ্জনধ্বনির সংগে ব্যঞ্জনধ্বনি মিলিত হয়ে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ব্যঞ্জনসন্ধি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8896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সনাতন ধর্মের প্রচার : আশীর্বাদ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6" y="1414240"/>
            <a:ext cx="3600450" cy="23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7437" y="1432013"/>
            <a:ext cx="3629608" cy="23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দুর্যোগ-দুর্ঘটনা সামাল দিতে সচেতনতা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6274" y="1433688"/>
            <a:ext cx="3895725" cy="235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2581" y="4356601"/>
            <a:ext cx="3999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আশীঃ+বাদ=আশীর্বাদ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6571" y="4313318"/>
            <a:ext cx="2290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দুঃ+থ=দুস্থ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96274" y="4356601"/>
            <a:ext cx="32234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দুঃ+যোগ=দুর্যোগ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51927" y="267854"/>
            <a:ext cx="22074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বিসর্গসন্ধি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581" y="5578764"/>
            <a:ext cx="11194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বিসর্গ (</a:t>
            </a:r>
            <a:r>
              <a:rPr lang="en-US" sz="3600" dirty="0" smtClean="0">
                <a:latin typeface="SutonnyMJ"/>
                <a:cs typeface="NikoshBAN" pitchFamily="2" charset="0"/>
              </a:rPr>
              <a:t>t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 এর সঙ্গে স্বরধ্বনি কিংবা ব্যঞ্জনধ্বনির যে সন্ধি হয় তাকে বিসর্গ সন্ধি বলে।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35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460034" y="2282372"/>
            <a:ext cx="3657600" cy="779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4300" dirty="0">
                <a:latin typeface="NikoshBAN" pitchFamily="2" charset="0"/>
                <a:cs typeface="NikoshBAN" pitchFamily="2" charset="0"/>
              </a:rPr>
              <a:t>সন্ধি </a:t>
            </a:r>
            <a:r>
              <a:rPr lang="bn-IN" sz="4300" dirty="0" smtClean="0">
                <a:latin typeface="NikoshBAN" pitchFamily="2" charset="0"/>
                <a:cs typeface="NikoshBAN" pitchFamily="2" charset="0"/>
              </a:rPr>
              <a:t>কত প্রকার?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26767" y="326571"/>
            <a:ext cx="3135086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55577"/>
            <a:ext cx="12192000" cy="93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561324"/>
            <a:ext cx="12192000" cy="93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635273" y="121299"/>
            <a:ext cx="438539" cy="1119672"/>
          </a:xfrm>
          <a:prstGeom prst="chevron">
            <a:avLst>
              <a:gd name="adj" fmla="val 268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162522" y="133740"/>
            <a:ext cx="404327" cy="1119672"/>
          </a:xfrm>
          <a:prstGeom prst="chevron">
            <a:avLst>
              <a:gd name="adj" fmla="val 268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flipH="1">
            <a:off x="233266" y="111967"/>
            <a:ext cx="410546" cy="1063690"/>
          </a:xfrm>
          <a:prstGeom prst="chevron">
            <a:avLst>
              <a:gd name="adj" fmla="val 268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flipH="1">
            <a:off x="684246" y="124408"/>
            <a:ext cx="410546" cy="1063690"/>
          </a:xfrm>
          <a:prstGeom prst="chevron">
            <a:avLst>
              <a:gd name="adj" fmla="val 268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36517" r="10716"/>
          <a:stretch/>
        </p:blipFill>
        <p:spPr>
          <a:xfrm>
            <a:off x="9050694" y="1"/>
            <a:ext cx="1446245" cy="142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36517" r="10716"/>
          <a:stretch/>
        </p:blipFill>
        <p:spPr>
          <a:xfrm flipH="1">
            <a:off x="1427584" y="0"/>
            <a:ext cx="1477348" cy="1427584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65110" y="3638939"/>
            <a:ext cx="2481943" cy="5598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এক প্রকার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58890" y="4360506"/>
            <a:ext cx="2481943" cy="5598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তিন প্রকার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511282" y="4335625"/>
            <a:ext cx="2481943" cy="5598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চার প্রকার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86400" y="3610947"/>
            <a:ext cx="2481943" cy="55983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দুই প্রকার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78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8815" y="3773195"/>
            <a:ext cx="7334899" cy="14465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4300" dirty="0" smtClean="0">
                <a:latin typeface="NikoshBAN" pitchFamily="2" charset="0"/>
                <a:cs typeface="NikoshBAN" pitchFamily="2" charset="0"/>
              </a:rPr>
              <a:t>জলাশয়,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 smtClean="0">
                <a:latin typeface="NikoshBAN" pitchFamily="2" charset="0"/>
                <a:cs typeface="NikoshBAN" pitchFamily="2" charset="0"/>
              </a:rPr>
              <a:t>পরীক্ষা,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 smtClean="0">
                <a:latin typeface="NikoshBAN" pitchFamily="2" charset="0"/>
                <a:cs typeface="NikoshBAN" pitchFamily="2" charset="0"/>
              </a:rPr>
              <a:t>সপ্তাহ,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 smtClean="0">
                <a:latin typeface="NikoshBAN" pitchFamily="2" charset="0"/>
                <a:cs typeface="NikoshBAN" pitchFamily="2" charset="0"/>
              </a:rPr>
              <a:t>সংগীত,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 smtClean="0">
                <a:latin typeface="NikoshBAN" pitchFamily="2" charset="0"/>
                <a:cs typeface="NikoshBAN" pitchFamily="2" charset="0"/>
              </a:rPr>
              <a:t>দিগন্ত, অত্যন্ত,</a:t>
            </a:r>
            <a:r>
              <a:rPr lang="en-US" sz="43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300" dirty="0" smtClean="0">
                <a:latin typeface="NikoshBAN" pitchFamily="2" charset="0"/>
                <a:cs typeface="NikoshBAN" pitchFamily="2" charset="0"/>
              </a:rPr>
              <a:t>ক্ষুধার্ত।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8695" y="2767564"/>
            <a:ext cx="3657600" cy="779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4300" dirty="0">
                <a:latin typeface="NikoshBAN" pitchFamily="2" charset="0"/>
                <a:cs typeface="NikoshBAN" pitchFamily="2" charset="0"/>
              </a:rPr>
              <a:t>সন্ধি </a:t>
            </a:r>
            <a:r>
              <a:rPr lang="bn-IN" sz="4300" dirty="0">
                <a:latin typeface="NikoshBAN" pitchFamily="2" charset="0"/>
                <a:cs typeface="NikoshBAN" pitchFamily="2" charset="0"/>
              </a:rPr>
              <a:t>করঃ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4226767" y="326571"/>
            <a:ext cx="3135086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455577"/>
            <a:ext cx="12192000" cy="93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1561324"/>
            <a:ext cx="12192000" cy="93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635273" y="121299"/>
            <a:ext cx="438539" cy="1119672"/>
          </a:xfrm>
          <a:prstGeom prst="chevron">
            <a:avLst>
              <a:gd name="adj" fmla="val 268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11162522" y="133740"/>
            <a:ext cx="404327" cy="1119672"/>
          </a:xfrm>
          <a:prstGeom prst="chevron">
            <a:avLst>
              <a:gd name="adj" fmla="val 268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 flipH="1">
            <a:off x="233266" y="111967"/>
            <a:ext cx="410546" cy="1063690"/>
          </a:xfrm>
          <a:prstGeom prst="chevron">
            <a:avLst>
              <a:gd name="adj" fmla="val 268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 flipH="1">
            <a:off x="684246" y="124408"/>
            <a:ext cx="410546" cy="1063690"/>
          </a:xfrm>
          <a:prstGeom prst="chevron">
            <a:avLst>
              <a:gd name="adj" fmla="val 2689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7584" y="139959"/>
            <a:ext cx="1477348" cy="1184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60498" y="83976"/>
            <a:ext cx="1477348" cy="125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7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264090" y="354563"/>
            <a:ext cx="2659224" cy="9144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40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33265" y="1436914"/>
            <a:ext cx="11868539" cy="167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236375" y="1570653"/>
            <a:ext cx="11868539" cy="1679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43715" y="2280533"/>
            <a:ext cx="6798056" cy="7694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১। তৎসম শব্দের সন্ধি কত প্রকার 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1763" y="3415004"/>
            <a:ext cx="2146042" cy="4105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৫ প্রকার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4872" y="3931297"/>
            <a:ext cx="2133601" cy="4105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৪ প্রকার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89983" y="3887755"/>
            <a:ext cx="1897225" cy="4105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ঘ) ১ প্রকার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55771" y="3303037"/>
            <a:ext cx="1922108" cy="41054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৩ প্রকার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761862" y="3359020"/>
            <a:ext cx="643812" cy="52251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2643674" y="3875314"/>
            <a:ext cx="643812" cy="52251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6957527" y="3859762"/>
            <a:ext cx="643812" cy="522515"/>
          </a:xfrm>
          <a:prstGeom prst="mathMultiply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997959" y="2985796"/>
            <a:ext cx="774441" cy="737118"/>
          </a:xfrm>
          <a:custGeom>
            <a:avLst/>
            <a:gdLst>
              <a:gd name="connsiteX0" fmla="*/ 0 w 774441"/>
              <a:gd name="connsiteY0" fmla="*/ 457200 h 737118"/>
              <a:gd name="connsiteX1" fmla="*/ 27992 w 774441"/>
              <a:gd name="connsiteY1" fmla="*/ 513184 h 737118"/>
              <a:gd name="connsiteX2" fmla="*/ 65314 w 774441"/>
              <a:gd name="connsiteY2" fmla="*/ 569167 h 737118"/>
              <a:gd name="connsiteX3" fmla="*/ 83975 w 774441"/>
              <a:gd name="connsiteY3" fmla="*/ 606490 h 737118"/>
              <a:gd name="connsiteX4" fmla="*/ 93306 w 774441"/>
              <a:gd name="connsiteY4" fmla="*/ 634482 h 737118"/>
              <a:gd name="connsiteX5" fmla="*/ 149290 w 774441"/>
              <a:gd name="connsiteY5" fmla="*/ 709127 h 737118"/>
              <a:gd name="connsiteX6" fmla="*/ 167951 w 774441"/>
              <a:gd name="connsiteY6" fmla="*/ 737118 h 737118"/>
              <a:gd name="connsiteX7" fmla="*/ 195943 w 774441"/>
              <a:gd name="connsiteY7" fmla="*/ 662474 h 737118"/>
              <a:gd name="connsiteX8" fmla="*/ 205273 w 774441"/>
              <a:gd name="connsiteY8" fmla="*/ 615820 h 737118"/>
              <a:gd name="connsiteX9" fmla="*/ 223935 w 774441"/>
              <a:gd name="connsiteY9" fmla="*/ 587829 h 737118"/>
              <a:gd name="connsiteX10" fmla="*/ 242596 w 774441"/>
              <a:gd name="connsiteY10" fmla="*/ 550506 h 737118"/>
              <a:gd name="connsiteX11" fmla="*/ 251926 w 774441"/>
              <a:gd name="connsiteY11" fmla="*/ 485192 h 737118"/>
              <a:gd name="connsiteX12" fmla="*/ 270588 w 774441"/>
              <a:gd name="connsiteY12" fmla="*/ 466531 h 737118"/>
              <a:gd name="connsiteX13" fmla="*/ 298580 w 774441"/>
              <a:gd name="connsiteY13" fmla="*/ 410547 h 737118"/>
              <a:gd name="connsiteX14" fmla="*/ 317241 w 774441"/>
              <a:gd name="connsiteY14" fmla="*/ 335902 h 737118"/>
              <a:gd name="connsiteX15" fmla="*/ 345233 w 774441"/>
              <a:gd name="connsiteY15" fmla="*/ 298580 h 737118"/>
              <a:gd name="connsiteX16" fmla="*/ 382555 w 774441"/>
              <a:gd name="connsiteY16" fmla="*/ 233265 h 737118"/>
              <a:gd name="connsiteX17" fmla="*/ 438539 w 774441"/>
              <a:gd name="connsiteY17" fmla="*/ 205274 h 737118"/>
              <a:gd name="connsiteX18" fmla="*/ 457200 w 774441"/>
              <a:gd name="connsiteY18" fmla="*/ 186612 h 737118"/>
              <a:gd name="connsiteX19" fmla="*/ 513184 w 774441"/>
              <a:gd name="connsiteY19" fmla="*/ 177282 h 737118"/>
              <a:gd name="connsiteX20" fmla="*/ 541175 w 774441"/>
              <a:gd name="connsiteY20" fmla="*/ 167951 h 737118"/>
              <a:gd name="connsiteX21" fmla="*/ 559837 w 774441"/>
              <a:gd name="connsiteY21" fmla="*/ 149290 h 737118"/>
              <a:gd name="connsiteX22" fmla="*/ 615820 w 774441"/>
              <a:gd name="connsiteY22" fmla="*/ 130629 h 737118"/>
              <a:gd name="connsiteX23" fmla="*/ 671804 w 774441"/>
              <a:gd name="connsiteY23" fmla="*/ 83976 h 737118"/>
              <a:gd name="connsiteX24" fmla="*/ 718457 w 774441"/>
              <a:gd name="connsiteY24" fmla="*/ 55984 h 737118"/>
              <a:gd name="connsiteX25" fmla="*/ 774441 w 774441"/>
              <a:gd name="connsiteY25" fmla="*/ 0 h 737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774441" h="737118">
                <a:moveTo>
                  <a:pt x="0" y="457200"/>
                </a:moveTo>
                <a:cubicBezTo>
                  <a:pt x="9331" y="475861"/>
                  <a:pt x="17479" y="495162"/>
                  <a:pt x="27992" y="513184"/>
                </a:cubicBezTo>
                <a:cubicBezTo>
                  <a:pt x="39293" y="532557"/>
                  <a:pt x="55284" y="549107"/>
                  <a:pt x="65314" y="569167"/>
                </a:cubicBezTo>
                <a:cubicBezTo>
                  <a:pt x="71534" y="581608"/>
                  <a:pt x="78496" y="593705"/>
                  <a:pt x="83975" y="606490"/>
                </a:cubicBezTo>
                <a:cubicBezTo>
                  <a:pt x="87849" y="615530"/>
                  <a:pt x="88529" y="625884"/>
                  <a:pt x="93306" y="634482"/>
                </a:cubicBezTo>
                <a:cubicBezTo>
                  <a:pt x="152489" y="741010"/>
                  <a:pt x="108108" y="657651"/>
                  <a:pt x="149290" y="709127"/>
                </a:cubicBezTo>
                <a:cubicBezTo>
                  <a:pt x="156295" y="717883"/>
                  <a:pt x="161731" y="727788"/>
                  <a:pt x="167951" y="737118"/>
                </a:cubicBezTo>
                <a:cubicBezTo>
                  <a:pt x="173653" y="722862"/>
                  <a:pt x="191070" y="681968"/>
                  <a:pt x="195943" y="662474"/>
                </a:cubicBezTo>
                <a:cubicBezTo>
                  <a:pt x="199789" y="647088"/>
                  <a:pt x="199704" y="630669"/>
                  <a:pt x="205273" y="615820"/>
                </a:cubicBezTo>
                <a:cubicBezTo>
                  <a:pt x="209210" y="605320"/>
                  <a:pt x="218371" y="597565"/>
                  <a:pt x="223935" y="587829"/>
                </a:cubicBezTo>
                <a:cubicBezTo>
                  <a:pt x="230836" y="575752"/>
                  <a:pt x="236376" y="562947"/>
                  <a:pt x="242596" y="550506"/>
                </a:cubicBezTo>
                <a:cubicBezTo>
                  <a:pt x="245706" y="528735"/>
                  <a:pt x="244971" y="506056"/>
                  <a:pt x="251926" y="485192"/>
                </a:cubicBezTo>
                <a:cubicBezTo>
                  <a:pt x="254708" y="476846"/>
                  <a:pt x="266654" y="474399"/>
                  <a:pt x="270588" y="466531"/>
                </a:cubicBezTo>
                <a:cubicBezTo>
                  <a:pt x="304981" y="397745"/>
                  <a:pt x="255120" y="454004"/>
                  <a:pt x="298580" y="410547"/>
                </a:cubicBezTo>
                <a:cubicBezTo>
                  <a:pt x="300943" y="398730"/>
                  <a:pt x="308412" y="351353"/>
                  <a:pt x="317241" y="335902"/>
                </a:cubicBezTo>
                <a:cubicBezTo>
                  <a:pt x="324957" y="322400"/>
                  <a:pt x="336991" y="311767"/>
                  <a:pt x="345233" y="298580"/>
                </a:cubicBezTo>
                <a:cubicBezTo>
                  <a:pt x="357430" y="279065"/>
                  <a:pt x="365433" y="250387"/>
                  <a:pt x="382555" y="233265"/>
                </a:cubicBezTo>
                <a:cubicBezTo>
                  <a:pt x="400643" y="215177"/>
                  <a:pt x="415772" y="212862"/>
                  <a:pt x="438539" y="205274"/>
                </a:cubicBezTo>
                <a:cubicBezTo>
                  <a:pt x="444759" y="199053"/>
                  <a:pt x="448963" y="189701"/>
                  <a:pt x="457200" y="186612"/>
                </a:cubicBezTo>
                <a:cubicBezTo>
                  <a:pt x="474914" y="179969"/>
                  <a:pt x="494716" y="181386"/>
                  <a:pt x="513184" y="177282"/>
                </a:cubicBezTo>
                <a:cubicBezTo>
                  <a:pt x="522785" y="175148"/>
                  <a:pt x="531845" y="171061"/>
                  <a:pt x="541175" y="167951"/>
                </a:cubicBezTo>
                <a:cubicBezTo>
                  <a:pt x="547396" y="161731"/>
                  <a:pt x="551969" y="153224"/>
                  <a:pt x="559837" y="149290"/>
                </a:cubicBezTo>
                <a:cubicBezTo>
                  <a:pt x="577431" y="140493"/>
                  <a:pt x="615820" y="130629"/>
                  <a:pt x="615820" y="130629"/>
                </a:cubicBezTo>
                <a:cubicBezTo>
                  <a:pt x="649835" y="79609"/>
                  <a:pt x="614979" y="121860"/>
                  <a:pt x="671804" y="83976"/>
                </a:cubicBezTo>
                <a:cubicBezTo>
                  <a:pt x="723034" y="49821"/>
                  <a:pt x="653481" y="77641"/>
                  <a:pt x="718457" y="55984"/>
                </a:cubicBezTo>
                <a:lnTo>
                  <a:pt x="774441" y="0"/>
                </a:lnTo>
              </a:path>
            </a:pathLst>
          </a:custGeom>
          <a:noFill/>
          <a:ln w="76200">
            <a:solidFill>
              <a:srgbClr val="00B050"/>
            </a:solidFill>
          </a:ln>
          <a:scene3d>
            <a:camera prst="isometricRight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20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84571" y="2926434"/>
            <a:ext cx="47211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। সন্ধি কত প্রকার ও কী কী?</a:t>
            </a:r>
            <a:r>
              <a:rPr lang="bn-IN" sz="3200" b="1" dirty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প্রকারের একটি করে উদাহরণ লিখবে।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931" y="2130609"/>
            <a:ext cx="4783873" cy="3566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512" y="350981"/>
            <a:ext cx="3169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8000">
        <p14:vortex dir="r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95493" y="0"/>
            <a:ext cx="5643707" cy="209288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1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2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327" y="1715071"/>
            <a:ext cx="5760037" cy="449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8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449456" y="2288486"/>
            <a:ext cx="4763329" cy="371226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মাহবুবুর রহমান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শিক্ষক(কম্পিউটার)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খোচাবাড়ী মোস্তাকিয়া দাখিল মাদরাসা</a:t>
            </a: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ফুলবাড়ী, কুড়িগ্রাম।</a:t>
            </a:r>
          </a:p>
          <a:p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E-mail-mahbubtqi2@gmail.com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Mobile- 01725637480</a:t>
            </a:r>
            <a:endParaRPr lang="bn-IN" sz="2100" dirty="0">
              <a:solidFill>
                <a:schemeClr val="tx1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4" name="Vertical Scroll 3"/>
          <p:cNvSpPr/>
          <p:nvPr/>
        </p:nvSpPr>
        <p:spPr>
          <a:xfrm flipH="1">
            <a:off x="6242602" y="2288486"/>
            <a:ext cx="4365764" cy="3712265"/>
          </a:xfrm>
          <a:prstGeom prst="verticalScroll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শ্রেণী- 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ব্যাকরণ ও নির্মিতি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০৭/০৮/২০২০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2488096" y="2286001"/>
            <a:ext cx="2941982" cy="5019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6824043" y="2263638"/>
            <a:ext cx="2951921" cy="434837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4572000" y="838200"/>
            <a:ext cx="2877380" cy="781812"/>
          </a:xfrm>
          <a:prstGeom prst="bevel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665" y="921358"/>
            <a:ext cx="1028700" cy="13030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319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5707" y="101889"/>
            <a:ext cx="61205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02" y="3629175"/>
            <a:ext cx="4128987" cy="2345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1" y="958390"/>
            <a:ext cx="3629024" cy="2388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401" y="3494707"/>
            <a:ext cx="3629024" cy="2326895"/>
          </a:xfrm>
          <a:prstGeom prst="rect">
            <a:avLst/>
          </a:prstGeom>
        </p:spPr>
      </p:pic>
      <p:pic>
        <p:nvPicPr>
          <p:cNvPr id="1030" name="Picture 6" descr="352 Handshake Four Hands Photos - Free &amp; Royalty-Free Stock Photos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89" y="1032211"/>
            <a:ext cx="4128987" cy="24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45874" y="6102275"/>
            <a:ext cx="34821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কিসের ছবি?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50716" y="4384397"/>
            <a:ext cx="264769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itchFamily="2" charset="0"/>
                <a:cs typeface="NikoshBAN" pitchFamily="2" charset="0"/>
              </a:rPr>
              <a:t>সন্ধি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036979" y="894943"/>
            <a:ext cx="4221804" cy="914400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6" descr="352 Handshake Four Hands Photos - Free &amp; Royalty-Free Stock Photo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266" y="1865746"/>
            <a:ext cx="4128987" cy="246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84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220480" y="1593556"/>
            <a:ext cx="9826579" cy="5463034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………………</a:t>
            </a:r>
            <a:endParaRPr lang="en-US" sz="5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 ক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ী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বলতে 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প্রকার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ভেদ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5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685800" indent="-6858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সন্ধি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1952" y="127835"/>
            <a:ext cx="4465131" cy="1323439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7000">
        <p14:prism isInverted="1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317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48497" y="544914"/>
            <a:ext cx="8722842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বাংলা সন্ধি </a:t>
            </a:r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 প্রকার</a:t>
            </a:r>
            <a:endParaRPr lang="bn-BD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97175" y="2382982"/>
            <a:ext cx="9780063" cy="3731490"/>
            <a:chOff x="897175" y="2382982"/>
            <a:chExt cx="9780063" cy="3731490"/>
          </a:xfrm>
        </p:grpSpPr>
        <p:sp>
          <p:nvSpPr>
            <p:cNvPr id="10" name="Oval 9"/>
            <p:cNvSpPr/>
            <p:nvPr/>
          </p:nvSpPr>
          <p:spPr>
            <a:xfrm>
              <a:off x="4615824" y="2382982"/>
              <a:ext cx="2706255" cy="133003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সন্ধি</a:t>
              </a:r>
              <a:endParaRPr lang="en-US" sz="6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897175" y="4692071"/>
              <a:ext cx="2686534" cy="142240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ব্যঞ্জন সন্ধি</a:t>
              </a:r>
              <a:endPara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8261735" y="4692071"/>
              <a:ext cx="2415503" cy="1330037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8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স্বরসন্ধি</a:t>
              </a:r>
              <a:endParaRPr lang="en-US" sz="4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Down Arrow 3"/>
            <p:cNvSpPr/>
            <p:nvPr/>
          </p:nvSpPr>
          <p:spPr>
            <a:xfrm>
              <a:off x="5758776" y="3706236"/>
              <a:ext cx="484632" cy="1712069"/>
            </a:xfrm>
            <a:prstGeom prst="downArrow">
              <a:avLst/>
            </a:prstGeom>
            <a:ln w="38100"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-Right Arrow 4"/>
            <p:cNvSpPr/>
            <p:nvPr/>
          </p:nvSpPr>
          <p:spPr>
            <a:xfrm>
              <a:off x="3550596" y="5204297"/>
              <a:ext cx="4698459" cy="484632"/>
            </a:xfrm>
            <a:prstGeom prst="leftRight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208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eelOff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6431287"/>
              </p:ext>
            </p:extLst>
          </p:nvPr>
        </p:nvGraphicFramePr>
        <p:xfrm>
          <a:off x="1958108" y="1516305"/>
          <a:ext cx="8007927" cy="5115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269673" y="535709"/>
            <a:ext cx="4895273" cy="7694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তৎসম শব্দের সন্ধি ৩ প্রকার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qual 8"/>
          <p:cNvSpPr/>
          <p:nvPr/>
        </p:nvSpPr>
        <p:spPr>
          <a:xfrm>
            <a:off x="7837055" y="4504601"/>
            <a:ext cx="1016000" cy="381000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4475" y="4309648"/>
            <a:ext cx="1828800" cy="779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BD" sz="4300" dirty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401" y="5561510"/>
            <a:ext cx="11176000" cy="1107992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121917" tIns="60958" rIns="121917" bIns="60958" rtlCol="0">
            <a:spAutoFit/>
          </a:bodyPr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 ‘বিদ্যা’-এর আ এবং ‘আলয়’—এর আ --- এ দু’টি ‘আ’ বর্ণ মিলে একটি ‘আ’ হয়ে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হয়েছে।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30" y="1379283"/>
            <a:ext cx="2802647" cy="23172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422" y="1429966"/>
            <a:ext cx="2604952" cy="23540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82472" y="4141103"/>
            <a:ext cx="6096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6400" dirty="0"/>
              <a:t>+</a:t>
            </a:r>
            <a:endParaRPr lang="en-US" sz="6400" dirty="0"/>
          </a:p>
        </p:txBody>
      </p:sp>
      <p:sp>
        <p:nvSpPr>
          <p:cNvPr id="16" name="TextBox 15"/>
          <p:cNvSpPr txBox="1"/>
          <p:nvPr/>
        </p:nvSpPr>
        <p:spPr>
          <a:xfrm>
            <a:off x="1548533" y="4379975"/>
            <a:ext cx="1828800" cy="7797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4300" dirty="0">
                <a:latin typeface="NikoshBAN" pitchFamily="2" charset="0"/>
                <a:cs typeface="NikoshBAN" pitchFamily="2" charset="0"/>
              </a:rPr>
              <a:t>বিদ্যা</a:t>
            </a:r>
            <a:endParaRPr lang="en-US" sz="4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6400" y="4297900"/>
            <a:ext cx="1828800" cy="861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আলয়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2802" y="311262"/>
            <a:ext cx="988283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স্বরধ্ব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স্বরসন্ধি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925" y="1435032"/>
            <a:ext cx="3045163" cy="22809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845766" y="2056141"/>
            <a:ext cx="609600" cy="1107996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6400" dirty="0"/>
              <a:t>+</a:t>
            </a:r>
            <a:endParaRPr lang="en-US" sz="6400" dirty="0"/>
          </a:p>
        </p:txBody>
      </p:sp>
      <p:sp>
        <p:nvSpPr>
          <p:cNvPr id="18" name="Equal 17"/>
          <p:cNvSpPr/>
          <p:nvPr/>
        </p:nvSpPr>
        <p:spPr>
          <a:xfrm>
            <a:off x="7191786" y="2273724"/>
            <a:ext cx="1016000" cy="381000"/>
          </a:xfrm>
          <a:prstGeom prst="mathEqua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22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0" grpId="0"/>
      <p:bldP spid="16" grpId="0" animBg="1"/>
      <p:bldP spid="17" grpId="0" animBg="1"/>
      <p:bldP spid="3" grpId="0" animBg="1"/>
      <p:bldP spid="15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701" y="297934"/>
            <a:ext cx="798648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4469434" y="1785724"/>
            <a:ext cx="3119765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বিদ্যা+আলয়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143" y="4602079"/>
            <a:ext cx="2603598" cy="646331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নব+অন্ন = নবান্ন</a:t>
            </a:r>
          </a:p>
        </p:txBody>
      </p:sp>
      <p:sp>
        <p:nvSpPr>
          <p:cNvPr id="6" name="Rectangle 5"/>
          <p:cNvSpPr/>
          <p:nvPr/>
        </p:nvSpPr>
        <p:spPr>
          <a:xfrm>
            <a:off x="8522752" y="4419558"/>
            <a:ext cx="2887329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হিম+আলয়=হিমালয়</a:t>
            </a:r>
            <a:endParaRPr lang="en-US" sz="3200" b="1" dirty="0"/>
          </a:p>
        </p:txBody>
      </p:sp>
      <p:pic>
        <p:nvPicPr>
          <p:cNvPr id="1026" name="Picture 2" descr="জি,টি, সরকারি প্রাথমিক বিদ্যালয়। কে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28"/>
          <a:stretch/>
        </p:blipFill>
        <p:spPr bwMode="auto">
          <a:xfrm>
            <a:off x="727865" y="1182958"/>
            <a:ext cx="3318841" cy="1838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740" y="1625600"/>
            <a:ext cx="3683214" cy="22237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AutoShape 4" descr="নবান্ন উৎসব"/>
          <p:cNvSpPr>
            <a:spLocks noChangeAspect="1" noChangeArrowheads="1"/>
          </p:cNvSpPr>
          <p:nvPr/>
        </p:nvSpPr>
        <p:spPr bwMode="auto">
          <a:xfrm>
            <a:off x="155575" y="-7921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6" descr="নবান্ন উৎসব"/>
          <p:cNvSpPr>
            <a:spLocks noChangeAspect="1" noChangeArrowheads="1"/>
          </p:cNvSpPr>
          <p:nvPr/>
        </p:nvSpPr>
        <p:spPr bwMode="auto">
          <a:xfrm>
            <a:off x="307975" y="-639763"/>
            <a:ext cx="2762250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নবান্ন উৎস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96" y="3310010"/>
            <a:ext cx="3782957" cy="22697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62928" y="6026726"/>
            <a:ext cx="7883890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পাশাপাশি অবস্থিত দুটি ধ্বনির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মিলনকে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সন্ধি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বলে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49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683</TotalTime>
  <Words>337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Garamond</vt:lpstr>
      <vt:lpstr>NikoshBAN</vt:lpstr>
      <vt:lpstr>SutonnyMJ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OS</cp:lastModifiedBy>
  <cp:revision>113</cp:revision>
  <dcterms:created xsi:type="dcterms:W3CDTF">2019-09-30T05:01:11Z</dcterms:created>
  <dcterms:modified xsi:type="dcterms:W3CDTF">2020-08-16T10:24:53Z</dcterms:modified>
</cp:coreProperties>
</file>