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620" r:id="rId3"/>
    <p:sldId id="551" r:id="rId4"/>
    <p:sldId id="601" r:id="rId5"/>
    <p:sldId id="618" r:id="rId6"/>
    <p:sldId id="603" r:id="rId7"/>
    <p:sldId id="604" r:id="rId8"/>
    <p:sldId id="605" r:id="rId9"/>
    <p:sldId id="606" r:id="rId10"/>
    <p:sldId id="609" r:id="rId11"/>
    <p:sldId id="610" r:id="rId12"/>
    <p:sldId id="611" r:id="rId13"/>
    <p:sldId id="612" r:id="rId14"/>
    <p:sldId id="613" r:id="rId15"/>
    <p:sldId id="614" r:id="rId16"/>
    <p:sldId id="615" r:id="rId17"/>
    <p:sldId id="616" r:id="rId18"/>
    <p:sldId id="619" r:id="rId19"/>
  </p:sldIdLst>
  <p:sldSz cx="118872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04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20000"/>
    <a:srgbClr val="480000"/>
    <a:srgbClr val="66FF33"/>
    <a:srgbClr val="FF3399"/>
    <a:srgbClr val="99FF66"/>
    <a:srgbClr val="CCFF99"/>
    <a:srgbClr val="FFCC99"/>
    <a:srgbClr val="FFFF99"/>
    <a:srgbClr val="FFFF00"/>
    <a:srgbClr val="041BC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9822" autoAdjust="0"/>
  </p:normalViewPr>
  <p:slideViewPr>
    <p:cSldViewPr snapToGrid="0" showGuides="1">
      <p:cViewPr varScale="1">
        <p:scale>
          <a:sx n="83" d="100"/>
          <a:sy n="83" d="100"/>
        </p:scale>
        <p:origin x="-78" y="-474"/>
      </p:cViewPr>
      <p:guideLst>
        <p:guide orient="horz" pos="2304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EB1D6-8522-4560-B009-FD33493719AC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1143000"/>
            <a:ext cx="5016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9ACBE-CC58-4FF7-B332-0A2B6DBA3C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461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আপনি অন্য ভাবে শুভেচ্ছা দিতে পারেন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5924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চাইলে পরিক্ষন টি করে দেখানে পারেন ।</a:t>
            </a:r>
            <a:r>
              <a:rPr lang="en-US" dirty="0" err="1" smtClean="0"/>
              <a:t>পরীক্ষ</a:t>
            </a:r>
            <a:r>
              <a:rPr lang="bn-BD" dirty="0" smtClean="0"/>
              <a:t>ণ</a:t>
            </a:r>
            <a:r>
              <a:rPr lang="en-US" dirty="0" err="1" smtClean="0"/>
              <a:t>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আগে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উপকরণ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সাজিয়ে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6205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অতিরিক্ত কাজ হিসাবে স্লাইডটি</a:t>
            </a:r>
            <a:r>
              <a:rPr lang="bn-BD" baseline="0" dirty="0" smtClean="0"/>
              <a:t> দেখাতে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4096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অতিরিক্ত কাজ হিসাবে স্লাইডটি</a:t>
            </a:r>
            <a:r>
              <a:rPr lang="bn-BD" baseline="0" dirty="0" smtClean="0"/>
              <a:t> দেখাতে পারেন ।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যন্ত্রটিতে প্যাসকেলের সূত্র কীভাবে প্রয়োগ করা হয়েছে?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56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সামগ্রিকভাবে পাঠটি</a:t>
            </a:r>
            <a:r>
              <a:rPr lang="bn-BD" baseline="0" dirty="0" smtClean="0"/>
              <a:t> মূল্যায়ন করার উদ্দেশ্যে স্লাইডে উল্লেখিত প্রশ্ন ও  বহুনির্বাচনী প্রশ্নের ব্যবস্থা করা যেতে পারে</a:t>
            </a:r>
            <a:r>
              <a:rPr lang="en-US" baseline="0" dirty="0" smtClean="0"/>
              <a:t>।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4818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১০ টি বাক্যে শিক্ষার্থীরা</a:t>
            </a:r>
            <a:r>
              <a:rPr lang="bn-BD" baseline="0" dirty="0" smtClean="0"/>
              <a:t> লিখে আনবে । </a:t>
            </a:r>
            <a:r>
              <a:rPr lang="bn-IN" baseline="0" smtClean="0"/>
              <a:t> সম্মানিত শিক্ষক চাইলে </a:t>
            </a:r>
            <a:r>
              <a:rPr lang="bn-BD" baseline="0" smtClean="0"/>
              <a:t>কম </a:t>
            </a:r>
            <a:r>
              <a:rPr lang="bn-BD" baseline="0" dirty="0" smtClean="0"/>
              <a:t>–বেশি করতে পারেন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7007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স্লাইডটি</a:t>
            </a:r>
            <a:r>
              <a:rPr lang="bn-IN" baseline="0" dirty="0" smtClean="0"/>
              <a:t> (পরিচিতি) শ্রেণিকার্যক্রম পরিচালনার সময় হাইড করে রাখা যেতে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2344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কে</a:t>
            </a:r>
            <a:r>
              <a:rPr lang="bn-IN" baseline="0" dirty="0" smtClean="0"/>
              <a:t> কাকে তুলছে ?  ১ম ছবিতে , ২য় ছবিতে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0318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/>
              <a:t>স্লাইড টি দেখাতে</a:t>
            </a:r>
            <a:r>
              <a:rPr lang="bn-IN" sz="1200" baseline="0" dirty="0" smtClean="0"/>
              <a:t> পারেন / হাইড করে রাখতে পারেন </a:t>
            </a: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3069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আগে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অনুধাবন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 </a:t>
            </a:r>
            <a:r>
              <a:rPr lang="bn-IN" baseline="0" dirty="0" smtClean="0"/>
              <a:t>। যেমনঃ এখানে কী ঘটনা ঘটছে ?- সবদিকে চাপ প্রয়োগ করছে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1388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প্রশ্ন</a:t>
            </a:r>
            <a:r>
              <a:rPr lang="bn-IN" baseline="0" dirty="0" smtClean="0"/>
              <a:t> করতে পারেন ,যেমনঃ চাপ কোন দিকে প্রবাহিত হচ্ছে ? –সবদিকে ।</a:t>
            </a:r>
            <a:r>
              <a:rPr lang="bn-BD" dirty="0" smtClean="0"/>
              <a:t>প্যাসকেলের</a:t>
            </a:r>
            <a:r>
              <a:rPr lang="bn-BD" baseline="0" dirty="0" smtClean="0"/>
              <a:t> ব্যবহারিক ব্যাখ্যার জন্য স্লাইডটি দেখিয়ে বিভিন্ন প্রশ্ন করতে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561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অনুধাবন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ব্যবস্থা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যেমনঃ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আয়তন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বড়</a:t>
            </a:r>
            <a:r>
              <a:rPr lang="bn-IN" baseline="0" dirty="0" smtClean="0"/>
              <a:t> ?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ছোট</a:t>
            </a:r>
            <a:r>
              <a:rPr lang="bn-IN" baseline="0" dirty="0" smtClean="0"/>
              <a:t> ?</a:t>
            </a:r>
            <a:r>
              <a:rPr lang="en-US" baseline="0" dirty="0" smtClean="0"/>
              <a:t> </a:t>
            </a:r>
            <a:r>
              <a:rPr lang="bn-IN" baseline="0" dirty="0" smtClean="0"/>
              <a:t>কোনটি উপরে উঠছে ?</a:t>
            </a:r>
          </a:p>
          <a:p>
            <a:r>
              <a:rPr lang="bn-IN" baseline="0" dirty="0" smtClean="0"/>
              <a:t>শিক্ষক বোর্ডে কাজটি লিখে দিবেন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6875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বোর্ডে সমীকরন টি প্রতিপাদন করে দেখাবেন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9634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প্যাসকেলের উদাহরন হিসাবে স্লাইড টি ব্যবহার করা হয়েছে</a:t>
            </a:r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917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58"/>
            <a:ext cx="101041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724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17/08/2020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4442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3" y="291253"/>
            <a:ext cx="3910807" cy="123952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6" y="291258"/>
            <a:ext cx="6645275" cy="6243321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3" y="1530777"/>
            <a:ext cx="3910807" cy="5003801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79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0"/>
            <a:ext cx="7132320" cy="604521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1"/>
            <a:ext cx="7132320" cy="858519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773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065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90960" y="292952"/>
            <a:ext cx="356616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0" y="292952"/>
            <a:ext cx="1050036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998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67"/>
            <a:ext cx="101041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6724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77767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707"/>
            <a:ext cx="10104120" cy="145288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7873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0" y="1706887"/>
            <a:ext cx="7033260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0" y="1706887"/>
            <a:ext cx="7033260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17/08/2020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28437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637454"/>
            <a:ext cx="5252244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319867"/>
            <a:ext cx="5252244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41" y="1637454"/>
            <a:ext cx="5254307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41" y="2319867"/>
            <a:ext cx="5254307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17/08/2020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000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776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17/08/2020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76844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17/08/2020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5890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4" y="291253"/>
            <a:ext cx="3910807" cy="123952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6" y="291266"/>
            <a:ext cx="6645275" cy="6243321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4" y="1530777"/>
            <a:ext cx="3910807" cy="5003801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17/08/2020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2796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0"/>
            <a:ext cx="7132320" cy="604521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1"/>
            <a:ext cx="7132320" cy="858519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17/08/2020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17736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8065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90960" y="292960"/>
            <a:ext cx="356616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0" y="292960"/>
            <a:ext cx="1050036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199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698"/>
            <a:ext cx="10104120" cy="145288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873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09698"/>
            <a:ext cx="10698480" cy="8924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0" y="1706885"/>
            <a:ext cx="7033260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0" y="1706885"/>
            <a:ext cx="7033260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843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637454"/>
            <a:ext cx="5252244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319867"/>
            <a:ext cx="5252244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6" y="1637454"/>
            <a:ext cx="5254307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6" y="2319867"/>
            <a:ext cx="5254307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005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684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17/08/2020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589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17/08/2020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6805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17/08/2020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8542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184578"/>
            <a:ext cx="10698480" cy="892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98513"/>
            <a:ext cx="10698480" cy="3533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671740"/>
            <a:ext cx="2773680" cy="285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pPr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671740"/>
            <a:ext cx="3764280" cy="285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671740"/>
            <a:ext cx="2773680" cy="285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55715" y="0"/>
            <a:ext cx="11986467" cy="7315200"/>
            <a:chOff x="0" y="0"/>
            <a:chExt cx="12199215" cy="6858000"/>
          </a:xfrm>
        </p:grpSpPr>
        <p:sp>
          <p:nvSpPr>
            <p:cNvPr id="8" name="Frame 7"/>
            <p:cNvSpPr/>
            <p:nvPr userDrawn="1"/>
          </p:nvSpPr>
          <p:spPr>
            <a:xfrm>
              <a:off x="0" y="0"/>
              <a:ext cx="12199215" cy="6858000"/>
            </a:xfrm>
            <a:prstGeom prst="frame">
              <a:avLst>
                <a:gd name="adj1" fmla="val 3142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>
                <a:solidFill>
                  <a:srgbClr val="99FF66"/>
                </a:solidFill>
              </a:endParaRPr>
            </a:p>
          </p:txBody>
        </p:sp>
        <p:sp>
          <p:nvSpPr>
            <p:cNvPr id="9" name="Bevel 8"/>
            <p:cNvSpPr/>
            <p:nvPr userDrawn="1"/>
          </p:nvSpPr>
          <p:spPr>
            <a:xfrm>
              <a:off x="203200" y="171034"/>
              <a:ext cx="11814629" cy="6491713"/>
            </a:xfrm>
            <a:prstGeom prst="bevel">
              <a:avLst>
                <a:gd name="adj" fmla="val 10322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355599" y="317497"/>
              <a:ext cx="11509829" cy="6097663"/>
            </a:xfrm>
            <a:prstGeom prst="roundRect">
              <a:avLst>
                <a:gd name="adj" fmla="val 7541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9878291" y="2"/>
            <a:ext cx="1610895" cy="30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D78F183-8473-4A3A-BA05-A5A33C67BCBB}" type="datetime3">
              <a:rPr lang="en-US" sz="1365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 August 2020</a:t>
            </a:fld>
            <a:endParaRPr lang="en-US" sz="136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4" r:id="rId8"/>
    <p:sldLayoutId id="2147483685" r:id="rId9"/>
    <p:sldLayoutId id="2147483686" r:id="rId10"/>
    <p:sldLayoutId id="2147483668" r:id="rId11"/>
    <p:sldLayoutId id="2147483669" r:id="rId12"/>
    <p:sldLayoutId id="2147483670" r:id="rId13"/>
    <p:sldLayoutId id="2147483671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891540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28" indent="-334328" algn="l" defTabSz="891540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76" indent="-278606" algn="l" defTabSz="891540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706887"/>
            <a:ext cx="1069848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780118"/>
            <a:ext cx="27736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pPr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780118"/>
            <a:ext cx="37642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780118"/>
            <a:ext cx="27736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91540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28" indent="-334328" algn="l" defTabSz="891540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76" indent="-278606" algn="l" defTabSz="891540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560" y="2338705"/>
            <a:ext cx="9509760" cy="111107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500" spc="60" dirty="0" err="1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500" spc="6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spc="60" dirty="0" err="1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500" spc="6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spc="60" dirty="0" err="1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500" spc="6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spc="60" dirty="0" err="1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500" spc="60" dirty="0">
              <a:ln w="11430"/>
              <a:solidFill>
                <a:srgbClr val="FF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82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pasca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806449"/>
            <a:ext cx="6387466" cy="49257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7" name="TextBox 3"/>
          <p:cNvSpPr txBox="1"/>
          <p:nvPr/>
        </p:nvSpPr>
        <p:spPr>
          <a:xfrm>
            <a:off x="2005965" y="5365887"/>
            <a:ext cx="736164" cy="695575"/>
          </a:xfrm>
          <a:prstGeom prst="rect">
            <a:avLst/>
          </a:prstGeom>
          <a:noFill/>
          <a:ln w="38100">
            <a:noFill/>
          </a:ln>
        </p:spPr>
        <p:txBody>
          <a:bodyPr wrap="none" lIns="109728" tIns="54864" rIns="109728" bIns="54864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4"/>
          <p:cNvSpPr txBox="1"/>
          <p:nvPr/>
        </p:nvSpPr>
        <p:spPr>
          <a:xfrm>
            <a:off x="3020573" y="4448049"/>
            <a:ext cx="736164" cy="695575"/>
          </a:xfrm>
          <a:prstGeom prst="rect">
            <a:avLst/>
          </a:prstGeom>
          <a:noFill/>
          <a:ln w="38100">
            <a:noFill/>
          </a:ln>
        </p:spPr>
        <p:txBody>
          <a:bodyPr wrap="none" lIns="109728" tIns="54864" rIns="109728" bIns="54864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5"/>
          <p:cNvSpPr txBox="1"/>
          <p:nvPr/>
        </p:nvSpPr>
        <p:spPr>
          <a:xfrm>
            <a:off x="1987643" y="4204209"/>
            <a:ext cx="654410" cy="695575"/>
          </a:xfrm>
          <a:prstGeom prst="rect">
            <a:avLst/>
          </a:prstGeom>
          <a:noFill/>
          <a:ln w="38100">
            <a:noFill/>
          </a:ln>
        </p:spPr>
        <p:txBody>
          <a:bodyPr wrap="none" lIns="109728" tIns="54864" rIns="109728" bIns="54864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6"/>
          <p:cNvSpPr txBox="1"/>
          <p:nvPr/>
        </p:nvSpPr>
        <p:spPr>
          <a:xfrm>
            <a:off x="5693023" y="4451306"/>
            <a:ext cx="654410" cy="695575"/>
          </a:xfrm>
          <a:prstGeom prst="rect">
            <a:avLst/>
          </a:prstGeom>
          <a:noFill/>
          <a:ln w="38100">
            <a:noFill/>
          </a:ln>
        </p:spPr>
        <p:txBody>
          <a:bodyPr wrap="none" lIns="109728" tIns="54864" rIns="109728" bIns="54864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" name="TextBox 11"/>
              <p:cNvSpPr txBox="1"/>
              <p:nvPr/>
            </p:nvSpPr>
            <p:spPr>
              <a:xfrm>
                <a:off x="5353050" y="2971800"/>
                <a:ext cx="3505199" cy="122168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1" i="0" smtClean="0">
                                  <a:latin typeface="Cambria Math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3600" b="1" i="0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1" i="0" smtClean="0">
                                  <a:latin typeface="Cambria Math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sz="3600" b="1" i="0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3600" b="1" i="0" smtClean="0"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1" i="0" smtClean="0">
                                  <a:latin typeface="Cambria Math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en-US" sz="3600" b="1" i="0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1" i="0" smtClean="0">
                                  <a:latin typeface="Cambria Math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en-US" sz="3600" b="1" i="0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>
          <p:sp>
            <p:nvSpPr>
              <p:cNvPr id="41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966" y="3169921"/>
                <a:ext cx="4556759" cy="13031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 lIns="109728" tIns="54864" rIns="109728" bIns="54864"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ound Same Side Corner Rectangle 41"/>
          <p:cNvSpPr/>
          <p:nvPr/>
        </p:nvSpPr>
        <p:spPr>
          <a:xfrm>
            <a:off x="6958966" y="4640656"/>
            <a:ext cx="4556759" cy="2245793"/>
          </a:xfrm>
          <a:prstGeom prst="round2SameRect">
            <a:avLst>
              <a:gd name="adj1" fmla="val 0"/>
              <a:gd name="adj2" fmla="val 0"/>
            </a:avLst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 পিস্টনের প্রস্থচ্ছেদের</a:t>
            </a:r>
          </a:p>
          <a:p>
            <a:pPr algn="ctr"/>
            <a:r>
              <a:rPr lang="bn-BD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ক্ষেত্রফল যত বেশি হবে</a:t>
            </a:r>
          </a:p>
          <a:p>
            <a:pPr algn="ctr"/>
            <a:r>
              <a:rPr lang="bn-BD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বলও তত বেশি অনুভূত</a:t>
            </a:r>
          </a:p>
          <a:p>
            <a:pPr algn="ctr"/>
            <a:r>
              <a:rPr lang="bn-BD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 </a:t>
            </a:r>
            <a:endParaRPr lang="en-US" sz="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39" y="758001"/>
            <a:ext cx="11119484" cy="695575"/>
          </a:xfrm>
          <a:prstGeom prst="rect">
            <a:avLst/>
          </a:prstGeom>
          <a:solidFill>
            <a:srgbClr val="66FF33"/>
          </a:solidFill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3800" dirty="0">
                <a:latin typeface="NikoshBAN" pitchFamily="2" charset="0"/>
                <a:cs typeface="NikoshBAN" pitchFamily="2" charset="0"/>
              </a:rPr>
              <a:t>ছোট পিস্টনে প্রয়োগকৃত বলের বেশী বল বড় পিস্টনে প্রযুক্ত হয়েছে 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5740" y="2124139"/>
            <a:ext cx="3368040" cy="695575"/>
          </a:xfrm>
          <a:prstGeom prst="rect">
            <a:avLst/>
          </a:prstGeom>
          <a:solidFill>
            <a:schemeClr val="tx1"/>
          </a:solidFill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 বৃদ্ধিকরন নীতি</a:t>
            </a:r>
            <a:endParaRPr lang="en-US" sz="3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77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" y="366300"/>
            <a:ext cx="4160520" cy="4782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1024872"/>
            <a:ext cx="3268980" cy="772519"/>
          </a:xfrm>
          <a:prstGeom prst="rect">
            <a:avLst/>
          </a:prstGeom>
          <a:solidFill>
            <a:srgbClr val="820000"/>
          </a:solidFill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43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3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" y="5716081"/>
            <a:ext cx="10896600" cy="695575"/>
          </a:xfrm>
          <a:prstGeom prst="rect">
            <a:avLst/>
          </a:prstGeom>
          <a:solidFill>
            <a:srgbClr val="66FF33"/>
          </a:solidFill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ব্যবস্থাটি কোন নীতিকে সমর্থন করে? যুক্তিসহ বিশ্লেষণ কর -২ টি। 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08820" y="1300480"/>
            <a:ext cx="1882140" cy="480131"/>
          </a:xfrm>
          <a:prstGeom prst="rect">
            <a:avLst/>
          </a:prstGeom>
          <a:solidFill>
            <a:srgbClr val="99FF66"/>
          </a:solidFill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৬ 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05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6240" y="873696"/>
            <a:ext cx="8816340" cy="557076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en-US" sz="29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9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bn-BD" sz="29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9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900" dirty="0" smtClean="0">
                <a:latin typeface="NikoshBAN" pitchFamily="2" charset="0"/>
                <a:cs typeface="NikoshBAN" pitchFamily="2" charset="0"/>
              </a:rPr>
              <a:t>সিরিজ, নল, পানি 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" y="4934826"/>
            <a:ext cx="7231380" cy="393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fontAlgn="t"/>
            <a:r>
              <a:rPr lang="en-US" dirty="0" smtClean="0">
                <a:solidFill>
                  <a:srgbClr val="820000"/>
                </a:solidFill>
                <a:latin typeface="NikoshBAN" pitchFamily="2" charset="0"/>
                <a:cs typeface="NikoshBAN" pitchFamily="2" charset="0"/>
              </a:rPr>
              <a:t>▫ </a:t>
            </a:r>
            <a:r>
              <a:rPr lang="bn-BD" dirty="0" smtClean="0">
                <a:solidFill>
                  <a:srgbClr val="820000"/>
                </a:solidFill>
                <a:latin typeface="NikoshBAN" pitchFamily="2" charset="0"/>
                <a:cs typeface="NikoshBAN" pitchFamily="2" charset="0"/>
              </a:rPr>
              <a:t>বড় নলে অনুভূত বল লক্ষ্য কর </a:t>
            </a:r>
            <a:endParaRPr lang="en-US" sz="1900" dirty="0">
              <a:solidFill>
                <a:srgbClr val="82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23905333"/>
              </p:ext>
            </p:extLst>
          </p:nvPr>
        </p:nvGraphicFramePr>
        <p:xfrm>
          <a:off x="1981200" y="5608320"/>
          <a:ext cx="7231381" cy="10351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34906"/>
                <a:gridCol w="3796475"/>
              </a:tblGrid>
              <a:tr h="538292">
                <a:tc>
                  <a:txBody>
                    <a:bodyPr/>
                    <a:lstStyle/>
                    <a:p>
                      <a:pPr algn="ctr"/>
                      <a:r>
                        <a:rPr lang="bn-BD" sz="19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ছোট</a:t>
                      </a:r>
                      <a:r>
                        <a:rPr lang="bn-BD" sz="19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পিস্টন</a:t>
                      </a:r>
                      <a:endParaRPr lang="en-US" sz="19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8872" marR="118872" marT="48768" marB="48768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</a:t>
                      </a:r>
                      <a:r>
                        <a:rPr lang="bn-BD" sz="19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বড় পিস্টন</a:t>
                      </a:r>
                      <a:endParaRPr lang="en-US" sz="3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8872" marR="118872" marT="48768" marB="48768">
                    <a:solidFill>
                      <a:srgbClr val="820000"/>
                    </a:solidFill>
                  </a:tcPr>
                </a:tc>
              </a:tr>
              <a:tr h="496884">
                <a:tc>
                  <a:txBody>
                    <a:bodyPr/>
                    <a:lstStyle/>
                    <a:p>
                      <a:endParaRPr lang="en-US" sz="19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8872" marR="118872" marT="48768" marB="4876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NikoshBAN" pitchFamily="2" charset="0"/>
                          <a:cs typeface="NikoshBAN" pitchFamily="2" charset="0"/>
                        </a:rPr>
                        <a:t>               </a:t>
                      </a:r>
                      <a:endParaRPr lang="en-US" sz="19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8872" marR="118872" marT="48768" marB="48768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97180" y="3913435"/>
            <a:ext cx="7231380" cy="3939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smtClean="0">
                <a:solidFill>
                  <a:srgbClr val="820000"/>
                </a:solidFill>
                <a:latin typeface="NikoshBAN" pitchFamily="2" charset="0"/>
                <a:cs typeface="NikoshBAN" pitchFamily="2" charset="0"/>
              </a:rPr>
              <a:t>▫ </a:t>
            </a:r>
            <a:r>
              <a:rPr lang="bn-BD" dirty="0" smtClean="0">
                <a:solidFill>
                  <a:srgbClr val="820000"/>
                </a:solidFill>
                <a:latin typeface="NikoshBAN" pitchFamily="2" charset="0"/>
                <a:cs typeface="NikoshBAN" pitchFamily="2" charset="0"/>
              </a:rPr>
              <a:t> চিত্রের মতো করে যন্ত্র গুলো সাজিয়ে নাও </a:t>
            </a:r>
            <a:endParaRPr lang="en-US" dirty="0" smtClean="0">
              <a:solidFill>
                <a:srgbClr val="82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" y="4408312"/>
            <a:ext cx="7231380" cy="3939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fontAlgn="t"/>
            <a:r>
              <a:rPr lang="en-US" dirty="0" smtClean="0">
                <a:solidFill>
                  <a:srgbClr val="820000"/>
                </a:solidFill>
                <a:latin typeface="NikoshBAN" pitchFamily="2" charset="0"/>
                <a:cs typeface="NikoshBAN" pitchFamily="2" charset="0"/>
              </a:rPr>
              <a:t>▫ </a:t>
            </a:r>
            <a:r>
              <a:rPr lang="bn-BD" dirty="0" smtClean="0">
                <a:solidFill>
                  <a:srgbClr val="820000"/>
                </a:solidFill>
                <a:latin typeface="NikoshBAN" pitchFamily="2" charset="0"/>
                <a:cs typeface="NikoshBAN" pitchFamily="2" charset="0"/>
              </a:rPr>
              <a:t>ছোট নলে বল প্রয়োগ কর </a:t>
            </a:r>
            <a:endParaRPr lang="en-US" dirty="0" smtClean="0">
              <a:solidFill>
                <a:srgbClr val="82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180" y="3426206"/>
            <a:ext cx="1584960" cy="393954"/>
          </a:xfrm>
          <a:prstGeom prst="rect">
            <a:avLst/>
          </a:prstGeom>
          <a:solidFill>
            <a:srgbClr val="FFFF00"/>
          </a:solidFill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54880" y="198254"/>
            <a:ext cx="2476501" cy="6955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দ</a:t>
            </a:r>
            <a:r>
              <a:rPr lang="bn-BD" sz="3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লগত</a:t>
            </a:r>
            <a:r>
              <a:rPr lang="en-US" sz="3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08820" y="906526"/>
            <a:ext cx="1783080" cy="393954"/>
          </a:xfrm>
          <a:prstGeom prst="rect">
            <a:avLst/>
          </a:prstGeom>
          <a:solidFill>
            <a:srgbClr val="92D050"/>
          </a:solidFill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১০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40" y="1658745"/>
            <a:ext cx="2426971" cy="20847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82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9"/>
          <p:cNvGrpSpPr/>
          <p:nvPr/>
        </p:nvGrpSpPr>
        <p:grpSpPr>
          <a:xfrm>
            <a:off x="524204" y="480474"/>
            <a:ext cx="10868299" cy="6171052"/>
            <a:chOff x="478971" y="293914"/>
            <a:chExt cx="8055429" cy="6324599"/>
          </a:xfrm>
        </p:grpSpPr>
        <p:pic>
          <p:nvPicPr>
            <p:cNvPr id="35" name="Picture 3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19084" t="-3099" r="-16881" b="-3652"/>
            <a:stretch/>
          </p:blipFill>
          <p:spPr bwMode="auto">
            <a:xfrm>
              <a:off x="478971" y="293914"/>
              <a:ext cx="8055429" cy="632459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6" name="Straight Connector 35"/>
            <p:cNvCxnSpPr/>
            <p:nvPr/>
          </p:nvCxnSpPr>
          <p:spPr>
            <a:xfrm>
              <a:off x="4408715" y="5029200"/>
              <a:ext cx="46808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408714" y="5181600"/>
              <a:ext cx="46808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408714" y="5334000"/>
              <a:ext cx="46808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419601" y="1600200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419600" y="1752600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429000" y="4572000"/>
              <a:ext cx="2209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657600" y="4724400"/>
              <a:ext cx="1828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886200" y="4876800"/>
              <a:ext cx="1371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048000" y="4114800"/>
              <a:ext cx="2971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200400" y="4267200"/>
              <a:ext cx="2667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352800" y="4419600"/>
              <a:ext cx="2514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048000" y="3657600"/>
              <a:ext cx="3048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048000" y="3810000"/>
              <a:ext cx="3048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048000" y="3962400"/>
              <a:ext cx="3048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048000" y="3200400"/>
              <a:ext cx="31242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743200" y="3352800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743200" y="3505200"/>
              <a:ext cx="3657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200400" y="2743200"/>
              <a:ext cx="28194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124200" y="2895600"/>
              <a:ext cx="2895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048000" y="3048000"/>
              <a:ext cx="2971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657600" y="2286000"/>
              <a:ext cx="1828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429000" y="2438400"/>
              <a:ext cx="2286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352800" y="2590800"/>
              <a:ext cx="2514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419600" y="1905000"/>
              <a:ext cx="46808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408714" y="2013857"/>
              <a:ext cx="46808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886200" y="2133600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1838"/>
          <p:cNvSpPr txBox="1"/>
          <p:nvPr/>
        </p:nvSpPr>
        <p:spPr>
          <a:xfrm>
            <a:off x="580208" y="500753"/>
            <a:ext cx="4368568" cy="772519"/>
          </a:xfrm>
          <a:prstGeom prst="rect">
            <a:avLst/>
          </a:prstGeom>
          <a:solidFill>
            <a:srgbClr val="820000"/>
          </a:solidFill>
        </p:spPr>
        <p:txBody>
          <a:bodyPr wrap="none" lIns="109728" tIns="54864" rIns="109728" bIns="54864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প্যাসকেলের সূত্রের প্রমান</a:t>
            </a:r>
            <a:endParaRPr lang="en-US" sz="43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1839"/>
          <p:cNvSpPr txBox="1"/>
          <p:nvPr/>
        </p:nvSpPr>
        <p:spPr>
          <a:xfrm>
            <a:off x="6851146" y="443826"/>
            <a:ext cx="4130361" cy="143423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300" dirty="0" smtClean="0">
                <a:latin typeface="NikoshBAN" pitchFamily="2" charset="0"/>
                <a:cs typeface="NikoshBAN" pitchFamily="2" charset="0"/>
              </a:rPr>
              <a:t>প্রয়োগকৃত চাপ</a:t>
            </a:r>
          </a:p>
          <a:p>
            <a:pPr algn="ctr"/>
            <a:r>
              <a:rPr lang="bn-BD" sz="4300" dirty="0" smtClean="0">
                <a:latin typeface="NikoshBAN" pitchFamily="2" charset="0"/>
                <a:cs typeface="NikoshBAN" pitchFamily="2" charset="0"/>
              </a:rPr>
              <a:t>বিন্দুমাত্র কমেনি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884"/>
          <p:cNvSpPr txBox="1"/>
          <p:nvPr/>
        </p:nvSpPr>
        <p:spPr>
          <a:xfrm>
            <a:off x="960702" y="5498013"/>
            <a:ext cx="4130361" cy="143423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300" dirty="0" smtClean="0">
                <a:latin typeface="NikoshBAN" pitchFamily="2" charset="0"/>
                <a:cs typeface="NikoshBAN" pitchFamily="2" charset="0"/>
              </a:rPr>
              <a:t>প্রয়োগকৃত চাপ সকল</a:t>
            </a:r>
          </a:p>
          <a:p>
            <a:pPr algn="ctr"/>
            <a:r>
              <a:rPr lang="bn-BD" sz="4300" dirty="0" smtClean="0">
                <a:latin typeface="NikoshBAN" pitchFamily="2" charset="0"/>
                <a:cs typeface="NikoshBAN" pitchFamily="2" charset="0"/>
              </a:rPr>
              <a:t>দিকে সঞ্চালিত হয়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885"/>
          <p:cNvSpPr txBox="1"/>
          <p:nvPr/>
        </p:nvSpPr>
        <p:spPr>
          <a:xfrm>
            <a:off x="6820988" y="5498012"/>
            <a:ext cx="4358640" cy="128035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প্রয়োগকৃত চাপ পাত্রের</a:t>
            </a:r>
          </a:p>
          <a:p>
            <a:pPr algn="ctr"/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গায়ে লম্বভাবে ক্রিয়া করে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2600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4735" y="749551"/>
            <a:ext cx="5398770" cy="5816099"/>
            <a:chOff x="838200" y="606916"/>
            <a:chExt cx="4152900" cy="564417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172"/>
            <a:stretch/>
          </p:blipFill>
          <p:spPr bwMode="auto">
            <a:xfrm>
              <a:off x="838200" y="606916"/>
              <a:ext cx="4152900" cy="564417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8"/>
            <p:cNvSpPr txBox="1"/>
            <p:nvPr/>
          </p:nvSpPr>
          <p:spPr>
            <a:xfrm>
              <a:off x="914400" y="1030069"/>
              <a:ext cx="2028662" cy="73176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4300" dirty="0" smtClean="0">
                  <a:latin typeface="NikoshBAN" pitchFamily="2" charset="0"/>
                  <a:cs typeface="NikoshBAN" pitchFamily="2" charset="0"/>
                </a:rPr>
                <a:t>হাইড্রলিক প্রেস</a:t>
              </a:r>
              <a:endParaRPr lang="en-US" sz="43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TextBox 10"/>
          <p:cNvSpPr txBox="1"/>
          <p:nvPr/>
        </p:nvSpPr>
        <p:spPr>
          <a:xfrm>
            <a:off x="6304915" y="749552"/>
            <a:ext cx="4426275" cy="1157240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400" dirty="0" smtClean="0">
                <a:latin typeface="NikoshBAN" pitchFamily="2" charset="0"/>
                <a:cs typeface="NikoshBAN" pitchFamily="2" charset="0"/>
              </a:rPr>
              <a:t>* কোন নীতির উপর ভিত্তি করে </a:t>
            </a:r>
          </a:p>
          <a:p>
            <a:pPr algn="ctr"/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যন্ত্রটি তৈরি করা হয়েছে?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2"/>
          <p:cNvSpPr txBox="1"/>
          <p:nvPr/>
        </p:nvSpPr>
        <p:spPr>
          <a:xfrm>
            <a:off x="6580215" y="2347084"/>
            <a:ext cx="4160520" cy="63402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400" dirty="0" smtClean="0">
                <a:latin typeface="NikoshBAN" pitchFamily="2" charset="0"/>
                <a:cs typeface="NikoshBAN" pitchFamily="2" charset="0"/>
              </a:rPr>
              <a:t>** বলবৃদ্ধিকরন নীতি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6452887" y="3269232"/>
            <a:ext cx="4097660" cy="1157240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400" dirty="0" smtClean="0">
                <a:latin typeface="NikoshBAN" pitchFamily="2" charset="0"/>
                <a:cs typeface="NikoshBAN" pitchFamily="2" charset="0"/>
              </a:rPr>
              <a:t>* যন্ত্রটিতে প্যাসকেলের সূত্র </a:t>
            </a:r>
          </a:p>
          <a:p>
            <a:pPr algn="ctr"/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কীভাবে প্রয়োগ করা হয়েছে? 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6481155" y="4628709"/>
            <a:ext cx="4120102" cy="2203680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400" dirty="0" smtClean="0">
                <a:latin typeface="NikoshBAN" pitchFamily="2" charset="0"/>
                <a:cs typeface="NikoshBAN" pitchFamily="2" charset="0"/>
              </a:rPr>
              <a:t>** ছোট পিস্টনে অনুভূত চাপ </a:t>
            </a:r>
          </a:p>
          <a:p>
            <a:pPr algn="ctr"/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তরলের সবদিকে সঞ্চালিত </a:t>
            </a:r>
          </a:p>
          <a:p>
            <a:pPr algn="ctr"/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হয়ে বড় পিস্টনের উপর চাপ </a:t>
            </a:r>
          </a:p>
          <a:p>
            <a:pPr algn="ctr"/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প্রয়োগ করে </a:t>
            </a:r>
          </a:p>
        </p:txBody>
      </p:sp>
    </p:spTree>
    <p:extLst>
      <p:ext uri="{BB962C8B-B14F-4D97-AF65-F5344CB8AC3E}">
        <p14:creationId xmlns="" xmlns:p14="http://schemas.microsoft.com/office/powerpoint/2010/main" val="21949173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26504" y="366686"/>
            <a:ext cx="1882140" cy="772519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360" y="5038579"/>
            <a:ext cx="10651427" cy="634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BD" sz="3400" dirty="0">
                <a:solidFill>
                  <a:srgbClr val="82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400" dirty="0" smtClean="0">
                <a:solidFill>
                  <a:srgbClr val="82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400" dirty="0" smtClean="0">
                <a:solidFill>
                  <a:srgbClr val="820000"/>
                </a:solidFill>
                <a:latin typeface="NikoshBAN" pitchFamily="2" charset="0"/>
                <a:cs typeface="NikoshBAN" pitchFamily="2" charset="0"/>
              </a:rPr>
              <a:t>ছোট পিষ্টনে ২ </a:t>
            </a:r>
            <a:r>
              <a:rPr lang="en-US" sz="3400" dirty="0" smtClean="0">
                <a:solidFill>
                  <a:srgbClr val="820000"/>
                </a:solidFill>
                <a:latin typeface="+mj-lt"/>
                <a:cs typeface="NikoshBAN" pitchFamily="2" charset="0"/>
              </a:rPr>
              <a:t>N</a:t>
            </a:r>
            <a:r>
              <a:rPr lang="bn-BD" sz="3400" dirty="0" smtClean="0">
                <a:solidFill>
                  <a:srgbClr val="820000"/>
                </a:solidFill>
                <a:latin typeface="NikoshBAN" pitchFamily="2" charset="0"/>
                <a:cs typeface="NikoshBAN" pitchFamily="2" charset="0"/>
              </a:rPr>
              <a:t> বল প্রয়োগ করলে বড় পিষ্টনে কত বল পাওয়া যাবে</a:t>
            </a:r>
            <a:r>
              <a:rPr lang="en-US" sz="3400" dirty="0" smtClean="0">
                <a:solidFill>
                  <a:srgbClr val="82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300" dirty="0">
              <a:solidFill>
                <a:srgbClr val="82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467" y="1272404"/>
            <a:ext cx="10401300" cy="63402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3400" dirty="0" smtClean="0">
                <a:solidFill>
                  <a:srgbClr val="82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প্যাসকেলের সুত্রটি বল?</a:t>
            </a:r>
            <a:endParaRPr lang="en-US" sz="3400" dirty="0">
              <a:solidFill>
                <a:srgbClr val="82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21" y="1981587"/>
            <a:ext cx="4011930" cy="27791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3001" y="3343339"/>
            <a:ext cx="1981200" cy="63402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গুন বড় 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7214-8925-4760-913B-99D851BA0364}" type="datetime1">
              <a:rPr lang="en-US" smtClean="0"/>
              <a:pPr/>
              <a:t>17-Aug-20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sanjib.tqittc@gmail.com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73142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02380" y="1238250"/>
            <a:ext cx="3169920" cy="100335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5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990" y="4241356"/>
            <a:ext cx="10500360" cy="1280351"/>
          </a:xfrm>
          <a:prstGeom prst="rect">
            <a:avLst/>
          </a:prstGeom>
          <a:solidFill>
            <a:srgbClr val="99FF66"/>
          </a:solidFill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BD" sz="3800" dirty="0">
                <a:latin typeface="NikoshBAN" pitchFamily="2" charset="0"/>
                <a:cs typeface="NikoshBAN" pitchFamily="2" charset="0"/>
              </a:rPr>
              <a:t>তরল পদার্থে চাপ প্রয়োগ করলে তা সকল দিকে</a:t>
            </a:r>
          </a:p>
          <a:p>
            <a:pPr algn="ctr"/>
            <a:r>
              <a:rPr lang="bn-BD" sz="3800" dirty="0">
                <a:latin typeface="NikoshBAN" pitchFamily="2" charset="0"/>
                <a:cs typeface="NikoshBAN" pitchFamily="2" charset="0"/>
              </a:rPr>
              <a:t>সমভাবে সঞ্চালিত হয়---বিশ্লেষণ কর</a:t>
            </a: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85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39815" y="2708869"/>
            <a:ext cx="4160520" cy="1880515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60" dirty="0" err="1" smtClean="0">
                <a:ln w="11430"/>
                <a:solidFill>
                  <a:srgbClr val="66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spc="60" dirty="0">
              <a:ln w="11430"/>
              <a:solidFill>
                <a:srgbClr val="66FF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641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31003" y="243841"/>
            <a:ext cx="2274982" cy="1042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172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</a:t>
            </a:r>
            <a:r>
              <a:rPr lang="bn-IN" sz="6172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চিতি</a:t>
            </a:r>
            <a:endParaRPr lang="en-US" sz="6172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19" y="1478877"/>
            <a:ext cx="1976284" cy="492334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26153" y="3650673"/>
            <a:ext cx="4412499" cy="3048000"/>
          </a:xfrm>
          <a:prstGeom prst="round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জামাল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4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বিভাগীয়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কারিগরি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সপ্তাহ-২০১৮</a:t>
            </a: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endParaRPr lang="en-US" sz="2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জনতা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হাইস্কুল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০১৭১২-১৫৯৪৯০</a:t>
            </a:r>
            <a:endParaRPr lang="en-US" sz="2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E-mail: masterjamal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/>
            <a:endParaRPr lang="bn-BD" sz="1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31349" y="3009418"/>
            <a:ext cx="3657600" cy="3529964"/>
          </a:xfrm>
          <a:prstGeom prst="round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n w="11430"/>
                <a:solidFill>
                  <a:srgbClr val="8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b="1" dirty="0" smtClean="0">
                <a:ln w="11430"/>
                <a:solidFill>
                  <a:srgbClr val="8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solidFill>
                  <a:srgbClr val="8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algn="ctr"/>
            <a:r>
              <a:rPr lang="bn-BD" sz="3200" b="1" dirty="0" smtClean="0">
                <a:ln w="11430"/>
                <a:solidFill>
                  <a:srgbClr val="8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b="1" dirty="0" smtClean="0">
                <a:ln w="11430"/>
                <a:solidFill>
                  <a:srgbClr val="8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err="1" smtClean="0">
                <a:ln w="11430"/>
                <a:solidFill>
                  <a:srgbClr val="8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bn-BD" sz="2400" b="1" dirty="0" smtClean="0">
                <a:ln w="11430"/>
                <a:solidFill>
                  <a:srgbClr val="8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8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</a:t>
            </a:r>
            <a:endParaRPr lang="en-US" sz="3200" b="1" dirty="0" smtClean="0">
              <a:ln w="11430"/>
              <a:solidFill>
                <a:srgbClr val="82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n w="11430"/>
                <a:solidFill>
                  <a:srgbClr val="8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200" b="1" dirty="0" smtClean="0">
                <a:ln w="11430"/>
                <a:solidFill>
                  <a:srgbClr val="8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8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ln w="11430"/>
                <a:solidFill>
                  <a:srgbClr val="8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b="1" dirty="0" smtClean="0">
                <a:ln w="11430"/>
                <a:solidFill>
                  <a:srgbClr val="8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পদার্থের অবস্থা ও চাপ</a:t>
            </a:r>
            <a:endParaRPr lang="en-US" sz="3200" b="1" dirty="0" smtClean="0">
              <a:ln w="11430"/>
              <a:solidFill>
                <a:srgbClr val="82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Picture12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368" y="681654"/>
            <a:ext cx="3255121" cy="2975946"/>
          </a:xfrm>
          <a:prstGeom prst="rect">
            <a:avLst/>
          </a:prstGeom>
        </p:spPr>
      </p:pic>
      <p:pic>
        <p:nvPicPr>
          <p:cNvPr id="15" name="Picture 14" descr="screen-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877" y="521570"/>
            <a:ext cx="2322564" cy="2811565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282435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339841" y="4598601"/>
            <a:ext cx="4934986" cy="568960"/>
          </a:xfrm>
          <a:prstGeom prst="rect">
            <a:avLst/>
          </a:prstGeom>
          <a:solidFill>
            <a:srgbClr val="4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2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ইদুর হাতিকে </a:t>
            </a:r>
            <a:r>
              <a:rPr lang="en-US" sz="29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তুলছে</a:t>
            </a:r>
            <a:r>
              <a:rPr lang="en-US" sz="2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9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9767" y="4551680"/>
            <a:ext cx="5511338" cy="5689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2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মানুষ গাড়িটি তুলছে</a:t>
            </a:r>
            <a:endParaRPr lang="en-US" sz="29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3" t="478"/>
          <a:stretch/>
        </p:blipFill>
        <p:spPr>
          <a:xfrm>
            <a:off x="6339840" y="1003438"/>
            <a:ext cx="4853940" cy="32356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99" t="23769" r="13817" b="24232"/>
          <a:stretch/>
        </p:blipFill>
        <p:spPr>
          <a:xfrm>
            <a:off x="389767" y="983581"/>
            <a:ext cx="5669122" cy="333248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521923" y="5527040"/>
            <a:ext cx="7690658" cy="568960"/>
          </a:xfrm>
          <a:prstGeom prst="rect">
            <a:avLst/>
          </a:prstGeom>
          <a:solidFill>
            <a:srgbClr val="4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2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ইহা যে সূত্র প্রয়োগে সম্ভব তা হলো . . .</a:t>
            </a:r>
            <a:endParaRPr lang="en-US" sz="29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60520" y="243841"/>
            <a:ext cx="3070860" cy="695575"/>
          </a:xfrm>
          <a:prstGeom prst="rect">
            <a:avLst/>
          </a:prstGeom>
          <a:solidFill>
            <a:srgbClr val="480000"/>
          </a:solidFill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BD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312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32" t="23947" r="13293" b="23579"/>
          <a:stretch/>
        </p:blipFill>
        <p:spPr>
          <a:xfrm>
            <a:off x="265471" y="324464"/>
            <a:ext cx="11356258" cy="6518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1878" y="2519681"/>
            <a:ext cx="7256002" cy="224984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8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8600" dirty="0" err="1" smtClean="0"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8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6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endParaRPr lang="bn-BD" sz="8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300" dirty="0" smtClean="0">
                <a:latin typeface="NikoshBAN" pitchFamily="2" charset="0"/>
                <a:cs typeface="NikoshBAN" pitchFamily="2" charset="0"/>
              </a:rPr>
              <a:t>       Pascal’s Law</a:t>
            </a:r>
            <a:endParaRPr lang="en-US" sz="53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982065" y="650240"/>
            <a:ext cx="4114799" cy="1060574"/>
          </a:xfrm>
          <a:prstGeom prst="snip2DiagRect">
            <a:avLst/>
          </a:prstGeom>
          <a:solidFill>
            <a:srgbClr val="82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" y="2763520"/>
            <a:ext cx="10599420" cy="6340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BD" sz="3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en-US" sz="3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" y="1869440"/>
            <a:ext cx="4556760" cy="6340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en-US" sz="3400" dirty="0" err="1" smtClean="0">
                <a:solidFill>
                  <a:srgbClr val="82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400" dirty="0" smtClean="0">
                <a:solidFill>
                  <a:srgbClr val="82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rgbClr val="82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400" dirty="0" smtClean="0">
                <a:solidFill>
                  <a:srgbClr val="82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rgbClr val="82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400" dirty="0" smtClean="0">
                <a:solidFill>
                  <a:srgbClr val="82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solidFill>
                  <a:srgbClr val="82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" y="4958080"/>
            <a:ext cx="10599420" cy="66479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উপলদ্ধি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" y="3684081"/>
            <a:ext cx="10599420" cy="695575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3800" b="1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</p:spTree>
    <p:extLst>
      <p:ext uri="{BB962C8B-B14F-4D97-AF65-F5344CB8AC3E}">
        <p14:creationId xmlns="" xmlns:p14="http://schemas.microsoft.com/office/powerpoint/2010/main" val="416307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86281" y="269240"/>
            <a:ext cx="8152638" cy="7725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ছবির মানুষটি সম্পর্কে তোমরা ক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bn-IN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73112"/>
            <a:ext cx="5076682" cy="4410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99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5448300" y="6044152"/>
            <a:ext cx="594360" cy="92640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53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3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3177" y="6037334"/>
            <a:ext cx="5448300" cy="772519"/>
          </a:xfrm>
          <a:prstGeom prst="rect">
            <a:avLst/>
          </a:prstGeom>
          <a:solidFill>
            <a:srgbClr val="00B050"/>
          </a:solidFill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প্যাসকেল</a:t>
            </a:r>
            <a:r>
              <a:rPr lang="bn-BD" sz="43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Pascal </a:t>
            </a:r>
            <a:r>
              <a:rPr lang="bn-BD" sz="3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301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esian1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140" y="1326135"/>
            <a:ext cx="8122920" cy="40233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01694" y="1408241"/>
            <a:ext cx="732506" cy="695575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evel 8"/>
          <p:cNvSpPr/>
          <p:nvPr/>
        </p:nvSpPr>
        <p:spPr>
          <a:xfrm>
            <a:off x="5211095" y="1491620"/>
            <a:ext cx="891918" cy="487680"/>
          </a:xfrm>
          <a:prstGeom prst="bevel">
            <a:avLst>
              <a:gd name="adj" fmla="val 50000"/>
            </a:avLst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627114" y="3576320"/>
            <a:ext cx="703326" cy="2537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27114" y="3738880"/>
            <a:ext cx="703326" cy="2537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627114" y="3901440"/>
            <a:ext cx="703326" cy="2537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627114" y="4064000"/>
            <a:ext cx="703326" cy="2537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813810" y="3736343"/>
            <a:ext cx="901446" cy="2537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813810" y="3898903"/>
            <a:ext cx="931164" cy="0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813811" y="3573783"/>
            <a:ext cx="892956" cy="0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844235" y="4066536"/>
            <a:ext cx="901446" cy="2537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47361" y="4471708"/>
            <a:ext cx="378" cy="567652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49241" y="4474244"/>
            <a:ext cx="378" cy="565116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943978" y="4474244"/>
            <a:ext cx="0" cy="565116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745858" y="4471708"/>
            <a:ext cx="0" cy="567652"/>
          </a:xfrm>
          <a:prstGeom prst="straightConnector1">
            <a:avLst/>
          </a:prstGeom>
          <a:ln w="3810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64280" y="325120"/>
            <a:ext cx="3368040" cy="77251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4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bn-BD" sz="43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042" y="5703791"/>
            <a:ext cx="10500360" cy="97257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আবদ্ধ পাত্রে তরল বা বায়বীয় পদার্থের কোনো অংশের উপর বাইরে থেকে চাপ প্রয়োগ করলে সেই চাপ কিছু মাত্র না কমে তরল বা বায়বীয় পদার্থের সবদিকে সমান ভাবে সঞ্চালিত হয়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10636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22222E-6 L 0.00417 0.0555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0" y="1244600"/>
            <a:ext cx="5179056" cy="41503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283" y="1082041"/>
            <a:ext cx="4708090" cy="43383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9829" y="5634801"/>
            <a:ext cx="10223110" cy="695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lIns="109728" tIns="54864" rIns="109728" bIns="54864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তরল পদার্থের উপর প্রয়োগকৃত চাপ সব দিকে সঞ্চালিত হয়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5820" y="406401"/>
            <a:ext cx="3368040" cy="695575"/>
          </a:xfrm>
          <a:prstGeom prst="rect">
            <a:avLst/>
          </a:prstGeom>
          <a:solidFill>
            <a:srgbClr val="92D050"/>
          </a:solidFill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err="1"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endParaRPr lang="bn-BD" sz="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439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ca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1" y="650240"/>
            <a:ext cx="6534789" cy="50393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Up Arrow 4"/>
          <p:cNvSpPr/>
          <p:nvPr/>
        </p:nvSpPr>
        <p:spPr>
          <a:xfrm>
            <a:off x="4490091" y="1438148"/>
            <a:ext cx="325117" cy="904367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1470422" y="2113280"/>
            <a:ext cx="297180" cy="812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85800" y="199138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" y="2124139"/>
                <a:ext cx="594360" cy="5581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 lIns="109728" tIns="54864" rIns="109728" bIns="54864"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810000" y="914400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975360"/>
                <a:ext cx="792480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 lIns="109728" tIns="54864" rIns="109728" bIns="54864"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57200" y="3733800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" y="3982720"/>
                <a:ext cx="396240" cy="492443"/>
              </a:xfrm>
              <a:prstGeom prst="rect">
                <a:avLst/>
              </a:prstGeom>
              <a:blipFill rotWithShape="0">
                <a:blip r:embed="rId6"/>
                <a:stretch>
                  <a:fillRect l="-4000" r="-48000" b="-1333"/>
                </a:stretch>
              </a:blipFill>
            </p:spPr>
            <p:txBody>
              <a:bodyPr lIns="109728" tIns="54864" rIns="109728" bIns="54864"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828800" y="4048780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40" y="4318699"/>
                <a:ext cx="693420" cy="55810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 lIns="109728" tIns="54864" rIns="109728" bIns="54864"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219825" y="1139459"/>
                <a:ext cx="2386012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১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ম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সিলিন্ডার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772" y="1215423"/>
                <a:ext cx="3101816" cy="3939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 lIns="109728" tIns="54864" rIns="109728" bIns="54864"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248398" y="4492444"/>
                <a:ext cx="2386013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ছোট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পিষ্টনের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বল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918" y="4791940"/>
                <a:ext cx="3101817" cy="393954"/>
              </a:xfrm>
              <a:prstGeom prst="rect">
                <a:avLst/>
              </a:prstGeom>
              <a:blipFill rotWithShape="0">
                <a:blip r:embed="rId9"/>
                <a:stretch>
                  <a:fillRect b="-8197"/>
                </a:stretch>
              </a:blipFill>
            </p:spPr>
            <p:txBody>
              <a:bodyPr lIns="109728" tIns="54864" rIns="109728" bIns="54864"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193631" y="3417156"/>
                <a:ext cx="2440779" cy="65409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২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য়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সিলিন্ডারের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ক্ষেত্রফল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721" y="3644966"/>
                <a:ext cx="3173013" cy="697696"/>
              </a:xfrm>
              <a:prstGeom prst="rect">
                <a:avLst/>
              </a:prstGeom>
              <a:blipFill rotWithShape="0">
                <a:blip r:embed="rId10"/>
                <a:stretch>
                  <a:fillRect b="-2804"/>
                </a:stretch>
              </a:blipFill>
            </p:spPr>
            <p:txBody>
              <a:bodyPr lIns="109728" tIns="54864" rIns="109728" bIns="54864"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224586" y="2341868"/>
                <a:ext cx="2409825" cy="65409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১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ম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সিলিন্ডারের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ক্ষেত্রফল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962" y="2497993"/>
                <a:ext cx="3132773" cy="697696"/>
              </a:xfrm>
              <a:prstGeom prst="rect">
                <a:avLst/>
              </a:prstGeom>
              <a:blipFill rotWithShape="0">
                <a:blip r:embed="rId11"/>
                <a:stretch>
                  <a:fillRect r="-1772" b="-2804"/>
                </a:stretch>
              </a:blipFill>
            </p:spPr>
            <p:txBody>
              <a:bodyPr lIns="109728" tIns="54864" rIns="109728" bIns="54864"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6248400" y="1725392"/>
                <a:ext cx="2386012" cy="38343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২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য়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সিলিন্ডার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920" y="1840418"/>
                <a:ext cx="3101816" cy="409001"/>
              </a:xfrm>
              <a:prstGeom prst="rect">
                <a:avLst/>
              </a:prstGeom>
              <a:blipFill rotWithShape="0">
                <a:blip r:embed="rId12"/>
                <a:stretch>
                  <a:fillRect b="-1587"/>
                </a:stretch>
              </a:blipFill>
            </p:spPr>
            <p:txBody>
              <a:bodyPr lIns="109728" tIns="54864" rIns="109728" bIns="54864"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6248398" y="5149334"/>
                <a:ext cx="2386012" cy="3693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বড়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পিষ্টনে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বল</m:t>
                      </m:r>
                      <m:r>
                        <a:rPr lang="bn-BD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917" y="5492623"/>
                <a:ext cx="3101816" cy="393954"/>
              </a:xfrm>
              <a:prstGeom prst="rect">
                <a:avLst/>
              </a:prstGeom>
              <a:blipFill rotWithShape="0">
                <a:blip r:embed="rId13"/>
                <a:stretch>
                  <a:fillRect b="-25000"/>
                </a:stretch>
              </a:blipFill>
            </p:spPr>
            <p:txBody>
              <a:bodyPr lIns="109728" tIns="54864" rIns="109728" bIns="54864"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259580" y="5889528"/>
            <a:ext cx="3665220" cy="772519"/>
          </a:xfrm>
          <a:prstGeom prst="rect">
            <a:avLst/>
          </a:prstGeom>
          <a:solidFill>
            <a:srgbClr val="820000"/>
          </a:solidFill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43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sz="4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bn-BD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1131094" y="3200400"/>
                <a:ext cx="469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422" y="3413760"/>
                <a:ext cx="609838" cy="3939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 lIns="109728" tIns="54864" rIns="109728" bIns="54864"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8059422" y="469519"/>
            <a:ext cx="1252219" cy="5570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109728" tIns="54864" rIns="109728" bIns="54864" rtlCol="0">
            <a:spAutoFit/>
          </a:bodyPr>
          <a:lstStyle/>
          <a:p>
            <a:r>
              <a:rPr lang="bn-BD" sz="2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3493294" y="3962400"/>
                <a:ext cx="469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282" y="4226560"/>
                <a:ext cx="609838" cy="39395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 lIns="109728" tIns="54864" rIns="109728" bIns="54864"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25939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00295 0.07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39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26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00469 -0.061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12016</TotalTime>
  <Words>589</Words>
  <Application>Microsoft Office PowerPoint</Application>
  <PresentationFormat>Custom</PresentationFormat>
  <Paragraphs>134</Paragraphs>
  <Slides>17</Slides>
  <Notes>14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Engr. Palash</dc:creator>
  <cp:lastModifiedBy>Jamal</cp:lastModifiedBy>
  <cp:revision>1722</cp:revision>
  <dcterms:created xsi:type="dcterms:W3CDTF">2017-11-21T08:03:17Z</dcterms:created>
  <dcterms:modified xsi:type="dcterms:W3CDTF">2020-08-17T16:01:29Z</dcterms:modified>
</cp:coreProperties>
</file>