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3"/>
  </p:notesMasterIdLst>
  <p:sldIdLst>
    <p:sldId id="316" r:id="rId2"/>
    <p:sldId id="309" r:id="rId3"/>
    <p:sldId id="296" r:id="rId4"/>
    <p:sldId id="297" r:id="rId5"/>
    <p:sldId id="298" r:id="rId6"/>
    <p:sldId id="299" r:id="rId7"/>
    <p:sldId id="306" r:id="rId8"/>
    <p:sldId id="305" r:id="rId9"/>
    <p:sldId id="288" r:id="rId10"/>
    <p:sldId id="283" r:id="rId11"/>
    <p:sldId id="261" r:id="rId12"/>
    <p:sldId id="289" r:id="rId13"/>
    <p:sldId id="284" r:id="rId14"/>
    <p:sldId id="262" r:id="rId15"/>
    <p:sldId id="285" r:id="rId16"/>
    <p:sldId id="290" r:id="rId17"/>
    <p:sldId id="263" r:id="rId18"/>
    <p:sldId id="291" r:id="rId19"/>
    <p:sldId id="286" r:id="rId20"/>
    <p:sldId id="264" r:id="rId21"/>
    <p:sldId id="292" r:id="rId22"/>
    <p:sldId id="265" r:id="rId23"/>
    <p:sldId id="294" r:id="rId24"/>
    <p:sldId id="266" r:id="rId25"/>
    <p:sldId id="293" r:id="rId26"/>
    <p:sldId id="313" r:id="rId27"/>
    <p:sldId id="267" r:id="rId28"/>
    <p:sldId id="302" r:id="rId29"/>
    <p:sldId id="307" r:id="rId30"/>
    <p:sldId id="315" r:id="rId31"/>
    <p:sldId id="2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5" autoAdjust="0"/>
    <p:restoredTop sz="94434" autoAdjust="0"/>
  </p:normalViewPr>
  <p:slideViewPr>
    <p:cSldViewPr snapToGrid="0">
      <p:cViewPr varScale="1">
        <p:scale>
          <a:sx n="68" d="100"/>
          <a:sy n="68" d="100"/>
        </p:scale>
        <p:origin x="540"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50454-02A1-4E45-970F-95C4D1ADE4C3}" type="datetimeFigureOut">
              <a:rPr lang="en-US" smtClean="0"/>
              <a:t>8/17/2020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E58A0-998C-4182-BA45-2CD5B4C5D201}" type="slidenum">
              <a:rPr lang="en-US" smtClean="0"/>
              <a:t>‹#›</a:t>
            </a:fld>
            <a:endParaRPr lang="en-US"/>
          </a:p>
        </p:txBody>
      </p:sp>
    </p:spTree>
    <p:extLst>
      <p:ext uri="{BB962C8B-B14F-4D97-AF65-F5344CB8AC3E}">
        <p14:creationId xmlns:p14="http://schemas.microsoft.com/office/powerpoint/2010/main" val="191839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4D146-A8B1-4BD4-99D5-590F4F4A87FC}" type="slidenum">
              <a:rPr lang="en-US" smtClean="0"/>
              <a:pPr/>
              <a:t>31</a:t>
            </a:fld>
            <a:endParaRPr lang="en-US" dirty="0"/>
          </a:p>
        </p:txBody>
      </p:sp>
    </p:spTree>
    <p:extLst>
      <p:ext uri="{BB962C8B-B14F-4D97-AF65-F5344CB8AC3E}">
        <p14:creationId xmlns:p14="http://schemas.microsoft.com/office/powerpoint/2010/main" val="63807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A9FDAA-6C2F-4604-A10D-D507D968410D}"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157882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FDAA-6C2F-4604-A10D-D507D968410D}"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235988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FDAA-6C2F-4604-A10D-D507D968410D}"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134650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FDAA-6C2F-4604-A10D-D507D968410D}"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194339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A9FDAA-6C2F-4604-A10D-D507D968410D}" type="datetimeFigureOut">
              <a:rPr lang="en-US" smtClean="0"/>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209902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9FDAA-6C2F-4604-A10D-D507D968410D}"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333769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9FDAA-6C2F-4604-A10D-D507D968410D}" type="datetimeFigureOut">
              <a:rPr lang="en-US" smtClean="0"/>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404955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9FDAA-6C2F-4604-A10D-D507D968410D}" type="datetimeFigureOut">
              <a:rPr lang="en-US" smtClean="0"/>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13283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9FDAA-6C2F-4604-A10D-D507D968410D}" type="datetimeFigureOut">
              <a:rPr lang="en-US" smtClean="0"/>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C85ED6-59EF-4241-A798-C17E5AA357CB}"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33" y="6184900"/>
            <a:ext cx="7924800" cy="609600"/>
          </a:xfrm>
          <a:prstGeom prst="rect">
            <a:avLst/>
          </a:prstGeom>
        </p:spPr>
      </p:pic>
    </p:spTree>
    <p:extLst>
      <p:ext uri="{BB962C8B-B14F-4D97-AF65-F5344CB8AC3E}">
        <p14:creationId xmlns:p14="http://schemas.microsoft.com/office/powerpoint/2010/main" val="425792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A9FDAA-6C2F-4604-A10D-D507D968410D}"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406988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A9FDAA-6C2F-4604-A10D-D507D968410D}" type="datetimeFigureOut">
              <a:rPr lang="en-US" smtClean="0"/>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C85ED6-59EF-4241-A798-C17E5AA357CB}" type="slidenum">
              <a:rPr lang="en-US" smtClean="0"/>
              <a:t>‹#›</a:t>
            </a:fld>
            <a:endParaRPr lang="en-US"/>
          </a:p>
        </p:txBody>
      </p:sp>
    </p:spTree>
    <p:extLst>
      <p:ext uri="{BB962C8B-B14F-4D97-AF65-F5344CB8AC3E}">
        <p14:creationId xmlns:p14="http://schemas.microsoft.com/office/powerpoint/2010/main" val="5435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9FDAA-6C2F-4604-A10D-D507D968410D}" type="datetimeFigureOut">
              <a:rPr lang="en-US" smtClean="0"/>
              <a:t>8/17/2020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85ED6-59EF-4241-A798-C17E5AA357CB}" type="slidenum">
              <a:rPr lang="en-US" smtClean="0"/>
              <a:t>‹#›</a:t>
            </a:fld>
            <a:endParaRPr lang="en-US"/>
          </a:p>
        </p:txBody>
      </p:sp>
    </p:spTree>
    <p:extLst>
      <p:ext uri="{BB962C8B-B14F-4D97-AF65-F5344CB8AC3E}">
        <p14:creationId xmlns:p14="http://schemas.microsoft.com/office/powerpoint/2010/main" val="16202949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2.wav"/><Relationship Id="rId7" Type="http://schemas.openxmlformats.org/officeDocument/2006/relationships/image" Target="../media/image22.png"/><Relationship Id="rId2" Type="http://schemas.microsoft.com/office/2007/relationships/media" Target="../media/media2.wav"/><Relationship Id="rId1" Type="http://schemas.openxmlformats.org/officeDocument/2006/relationships/tags" Target="../tags/tag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media3.wav"/><Relationship Id="rId7" Type="http://schemas.openxmlformats.org/officeDocument/2006/relationships/image" Target="../media/image22.png"/><Relationship Id="rId2" Type="http://schemas.microsoft.com/office/2007/relationships/media" Target="../media/media3.wav"/><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25.jpe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microsoft.com/office/2007/relationships/media" Target="../media/media4.wav"/><Relationship Id="rId7" Type="http://schemas.openxmlformats.org/officeDocument/2006/relationships/image" Target="../media/image26.w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7.xml"/><Relationship Id="rId4" Type="http://schemas.openxmlformats.org/officeDocument/2006/relationships/audio" Target="../media/media4.wav"/><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5.wav"/><Relationship Id="rId7" Type="http://schemas.openxmlformats.org/officeDocument/2006/relationships/image" Target="../media/image29.jpg"/><Relationship Id="rId2" Type="http://schemas.microsoft.com/office/2007/relationships/media" Target="../media/media5.wav"/><Relationship Id="rId1" Type="http://schemas.openxmlformats.org/officeDocument/2006/relationships/tags" Target="../tags/tag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7.jpg"/><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audio" Target="../media/media7.wav"/><Relationship Id="rId7" Type="http://schemas.openxmlformats.org/officeDocument/2006/relationships/image" Target="../media/image22.png"/><Relationship Id="rId2" Type="http://schemas.microsoft.com/office/2007/relationships/media" Target="../media/media7.wav"/><Relationship Id="rId1" Type="http://schemas.openxmlformats.org/officeDocument/2006/relationships/tags" Target="../tags/tag9.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media8.wav"/><Relationship Id="rId7" Type="http://schemas.openxmlformats.org/officeDocument/2006/relationships/image" Target="../media/image22.png"/><Relationship Id="rId2" Type="http://schemas.microsoft.com/office/2007/relationships/media" Target="../media/media8.wav"/><Relationship Id="rId1" Type="http://schemas.openxmlformats.org/officeDocument/2006/relationships/tags" Target="../tags/tag10.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31.jpg"/><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media10.wav"/><Relationship Id="rId2" Type="http://schemas.microsoft.com/office/2007/relationships/media" Target="../media/media10.wav"/><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37.jpeg"/><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audio" Target="../media/media11.wav"/><Relationship Id="rId2" Type="http://schemas.microsoft.com/office/2007/relationships/media" Target="../media/media11.wav"/><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38.jpeg"/><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media12.wav"/><Relationship Id="rId2" Type="http://schemas.microsoft.com/office/2007/relationships/media" Target="../media/media12.wav"/><Relationship Id="rId1" Type="http://schemas.openxmlformats.org/officeDocument/2006/relationships/tags" Target="../tags/tag16.xml"/><Relationship Id="rId5" Type="http://schemas.openxmlformats.org/officeDocument/2006/relationships/image" Target="../media/image39.png"/><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13.wav"/><Relationship Id="rId7" Type="http://schemas.openxmlformats.org/officeDocument/2006/relationships/image" Target="../media/image42.jpeg"/><Relationship Id="rId2" Type="http://schemas.microsoft.com/office/2007/relationships/media" Target="../media/media13.wav"/><Relationship Id="rId1" Type="http://schemas.openxmlformats.org/officeDocument/2006/relationships/tags" Target="../tags/tag1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media14.wav"/><Relationship Id="rId2" Type="http://schemas.microsoft.com/office/2007/relationships/media" Target="../media/media14.wav"/><Relationship Id="rId1" Type="http://schemas.openxmlformats.org/officeDocument/2006/relationships/tags" Target="../tags/tag18.xml"/><Relationship Id="rId5" Type="http://schemas.openxmlformats.org/officeDocument/2006/relationships/image" Target="../media/image22.png"/><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audio" Target="../media/media15.wav"/><Relationship Id="rId7" Type="http://schemas.openxmlformats.org/officeDocument/2006/relationships/image" Target="../media/image22.png"/><Relationship Id="rId2" Type="http://schemas.microsoft.com/office/2007/relationships/media" Target="../media/media15.wav"/><Relationship Id="rId1" Type="http://schemas.openxmlformats.org/officeDocument/2006/relationships/tags" Target="../tags/tag19.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media16.wav"/><Relationship Id="rId7" Type="http://schemas.openxmlformats.org/officeDocument/2006/relationships/image" Target="../media/image22.png"/><Relationship Id="rId2" Type="http://schemas.microsoft.com/office/2007/relationships/media" Target="../media/media16.wav"/><Relationship Id="rId1" Type="http://schemas.openxmlformats.org/officeDocument/2006/relationships/tags" Target="../tags/tag20.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7.jpeg"/><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audio" Target="../media/media1.wav"/><Relationship Id="rId7" Type="http://schemas.openxmlformats.org/officeDocument/2006/relationships/image" Target="../media/image20.jpg"/><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slideLayout" Target="../slideLayouts/slideLayout7.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2854" y="665735"/>
            <a:ext cx="5719196" cy="2199169"/>
          </a:xfrm>
          <a:solidFill>
            <a:schemeClr val="accent1">
              <a:lumMod val="20000"/>
              <a:lumOff val="80000"/>
            </a:schemeClr>
          </a:solidFill>
        </p:spPr>
        <p:txBody>
          <a:bodyPr>
            <a:noAutofit/>
          </a:bodyPr>
          <a:lstStyle/>
          <a:p>
            <a:r>
              <a:rPr lang="bn-BD" sz="16840" dirty="0">
                <a:solidFill>
                  <a:srgbClr val="CC0099"/>
                </a:solidFill>
                <a:latin typeface="NikoshBAN" pitchFamily="2" charset="0"/>
                <a:cs typeface="NikoshBAN" pitchFamily="2" charset="0"/>
              </a:rPr>
              <a:t>স্বাগতম</a:t>
            </a:r>
            <a:endParaRPr lang="en-US" sz="16840" dirty="0">
              <a:solidFill>
                <a:srgbClr val="CC0099"/>
              </a:solidFill>
              <a:latin typeface="NikoshBAN" pitchFamily="2" charset="0"/>
              <a:cs typeface="NikoshBAN" pitchFamily="2" charset="0"/>
            </a:endParaRPr>
          </a:p>
        </p:txBody>
      </p:sp>
      <p:pic>
        <p:nvPicPr>
          <p:cNvPr id="6" name="Picture 5" descr="welcome.gif2.gif"/>
          <p:cNvPicPr>
            <a:picLocks noChangeAspect="1"/>
          </p:cNvPicPr>
          <p:nvPr/>
        </p:nvPicPr>
        <p:blipFill>
          <a:blip r:embed="rId2"/>
          <a:stretch>
            <a:fillRect/>
          </a:stretch>
        </p:blipFill>
        <p:spPr>
          <a:xfrm>
            <a:off x="1300348" y="3176678"/>
            <a:ext cx="8515977" cy="2028716"/>
          </a:xfrm>
          <a:prstGeom prst="rect">
            <a:avLst/>
          </a:prstGeom>
        </p:spPr>
      </p:pic>
    </p:spTree>
    <p:extLst>
      <p:ext uri="{BB962C8B-B14F-4D97-AF65-F5344CB8AC3E}">
        <p14:creationId xmlns:p14="http://schemas.microsoft.com/office/powerpoint/2010/main" val="5846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887" y="1444853"/>
            <a:ext cx="4032319" cy="466521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9988" y="1453846"/>
            <a:ext cx="4135902" cy="4670289"/>
          </a:xfrm>
          <a:prstGeom prst="rect">
            <a:avLst/>
          </a:prstGeom>
        </p:spPr>
      </p:pic>
      <p:sp>
        <p:nvSpPr>
          <p:cNvPr id="6" name="Rectangle 5"/>
          <p:cNvSpPr/>
          <p:nvPr/>
        </p:nvSpPr>
        <p:spPr>
          <a:xfrm>
            <a:off x="3895578" y="0"/>
            <a:ext cx="3390900" cy="1200329"/>
          </a:xfrm>
          <a:prstGeom prst="rect">
            <a:avLst/>
          </a:prstGeom>
        </p:spPr>
        <p:txBody>
          <a:bodyPr wrap="square">
            <a:spAutoFit/>
          </a:bodyPr>
          <a:lstStyle/>
          <a:p>
            <a:pPr algn="ctr"/>
            <a:r>
              <a:rPr lang="as-IN" sz="72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ধুমপান</a:t>
            </a:r>
            <a:r>
              <a:rPr lang="as-IN" sz="7200" u="sng" dirty="0">
                <a:solidFill>
                  <a:srgbClr val="0070C0"/>
                </a:solidFill>
                <a:latin typeface="NikoshBAN" pitchFamily="2" charset="0"/>
                <a:cs typeface="NikoshBAN" pitchFamily="2" charset="0"/>
              </a:rPr>
              <a:t> </a:t>
            </a:r>
            <a:endParaRPr lang="bn-BD" sz="7200" u="sng" dirty="0">
              <a:solidFill>
                <a:srgbClr val="0070C0"/>
              </a:solidFill>
              <a:latin typeface="NikoshBAN" pitchFamily="2" charset="0"/>
              <a:cs typeface="NikoshBAN" pitchFamily="2"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3780260481"/>
      </p:ext>
    </p:extLst>
  </p:cSld>
  <p:clrMapOvr>
    <a:masterClrMapping/>
  </p:clrMapOvr>
  <p:transition spd="slow" advTm="899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3" descr="D:\Photoshop agent folder\Downloads\ss-100419-volcano-jc-05.ss_fu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212" y="411690"/>
            <a:ext cx="9584789" cy="583671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966018">
            <a:off x="5063036" y="1293942"/>
            <a:ext cx="1529997" cy="48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457201"/>
            <a:ext cx="8458200" cy="5170646"/>
          </a:xfrm>
          <a:prstGeom prst="rect">
            <a:avLst/>
          </a:prstGeom>
        </p:spPr>
        <p:txBody>
          <a:bodyPr wrap="square">
            <a:spAutoFit/>
          </a:bodyPr>
          <a:lstStyle/>
          <a:p>
            <a:pPr algn="ctr"/>
            <a:r>
              <a:rPr lang="as-IN" sz="60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ধুমপান</a:t>
            </a:r>
            <a:r>
              <a:rPr lang="as-IN" sz="6000" dirty="0">
                <a:solidFill>
                  <a:srgbClr val="0070C0"/>
                </a:solidFill>
                <a:latin typeface="NikoshBAN" pitchFamily="2" charset="0"/>
                <a:cs typeface="NikoshBAN" pitchFamily="2" charset="0"/>
              </a:rPr>
              <a:t> </a:t>
            </a:r>
            <a:endParaRPr lang="bn-BD" sz="6000" dirty="0">
              <a:solidFill>
                <a:srgbClr val="0070C0"/>
              </a:solidFill>
              <a:latin typeface="NikoshBAN" pitchFamily="2" charset="0"/>
              <a:cs typeface="NikoshBAN" pitchFamily="2" charset="0"/>
            </a:endParaRPr>
          </a:p>
          <a:p>
            <a:pPr algn="just"/>
            <a:r>
              <a:rPr lang="as-IN"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বিভিন্ন গবেষনায় দেখা গেছে খাবার পরপর ধুমপান ক্ষতির মাত্রা বাড়িয়ে দেয়। খাবার পর একটি সিগারেট ১০ টি সিগারেটের সমান ক্ষতি করে যা ক্যান্সারের সম্ভাবনাকে বাড়িয়ে দেয়।</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2891896206"/>
      </p:ext>
    </p:extLst>
  </p:cSld>
  <p:clrMapOvr>
    <a:masterClrMapping/>
  </p:clrMapOvr>
  <mc:AlternateContent xmlns:mc="http://schemas.openxmlformats.org/markup-compatibility/2006" xmlns:p14="http://schemas.microsoft.com/office/powerpoint/2010/main">
    <mc:Choice Requires="p14">
      <p:transition spd="slow" p14:dur="1500" advTm="28670">
        <p:split orient="vert"/>
      </p:transition>
    </mc:Choice>
    <mc:Fallback xmlns="">
      <p:transition spd="slow" advTm="2867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 by="(-#ppt_w*2)" calcmode="lin" valueType="num">
                                      <p:cBhvr rctx="PPT">
                                        <p:cTn id="11" dur="500" autoRev="1" fill="hold">
                                          <p:stCondLst>
                                            <p:cond delay="0"/>
                                          </p:stCondLst>
                                        </p:cTn>
                                        <p:tgtEl>
                                          <p:spTgt spid="3">
                                            <p:txEl>
                                              <p:pRg st="1" end="1"/>
                                            </p:txEl>
                                          </p:spTgt>
                                        </p:tgtEl>
                                        <p:attrNameLst>
                                          <p:attrName>ppt_w</p:attrName>
                                        </p:attrNameLst>
                                      </p:cBhvr>
                                    </p:anim>
                                    <p:anim by="(#ppt_w*0.50)" calcmode="lin" valueType="num">
                                      <p:cBhvr>
                                        <p:cTn id="12" dur="500" decel="50000" autoRev="1" fill="hold">
                                          <p:stCondLst>
                                            <p:cond delay="0"/>
                                          </p:stCondLst>
                                        </p:cTn>
                                        <p:tgtEl>
                                          <p:spTgt spid="3">
                                            <p:txEl>
                                              <p:pRg st="1" end="1"/>
                                            </p:txEl>
                                          </p:spTgt>
                                        </p:tgtEl>
                                        <p:attrNameLst>
                                          <p:attrName>ppt_x</p:attrName>
                                        </p:attrNameLst>
                                      </p:cBhvr>
                                    </p:anim>
                                    <p:anim from="(-#ppt_h/2)" to="(#ppt_y)" calcmode="lin" valueType="num">
                                      <p:cBhvr>
                                        <p:cTn id="13" dur="1000" fill="hold">
                                          <p:stCondLst>
                                            <p:cond delay="0"/>
                                          </p:stCondLst>
                                        </p:cTn>
                                        <p:tgtEl>
                                          <p:spTgt spid="3">
                                            <p:txEl>
                                              <p:pRg st="1" end="1"/>
                                            </p:txEl>
                                          </p:spTgt>
                                        </p:tgtEl>
                                        <p:attrNameLst>
                                          <p:attrName>ppt_y</p:attrName>
                                        </p:attrNameLst>
                                      </p:cBhvr>
                                    </p:anim>
                                    <p:animRot by="21600000">
                                      <p:cBhvr>
                                        <p:cTn id="14" dur="1000" fill="hold">
                                          <p:stCondLst>
                                            <p:cond delay="0"/>
                                          </p:stCondLst>
                                        </p:cTn>
                                        <p:tgtEl>
                                          <p:spTgt spid="3">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circle(in)">
                                      <p:cBhvr>
                                        <p:cTn id="19"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436193347"/>
              </p:ext>
            </p:extLst>
          </p:nvPr>
        </p:nvGraphicFramePr>
        <p:xfrm>
          <a:off x="1399736" y="225083"/>
          <a:ext cx="8535593" cy="6323428"/>
        </p:xfrm>
        <a:graphic>
          <a:graphicData uri="http://schemas.openxmlformats.org/presentationml/2006/ole">
            <mc:AlternateContent xmlns:mc="http://schemas.openxmlformats.org/markup-compatibility/2006">
              <mc:Choice xmlns:v="urn:schemas-microsoft-com:vml" Requires="v">
                <p:oleObj spid="_x0000_s8268" name="Image" r:id="rId6" imgW="6095160" imgH="4571280" progId="Photoshop.Image.7">
                  <p:embed/>
                </p:oleObj>
              </mc:Choice>
              <mc:Fallback>
                <p:oleObj name="Image" r:id="rId6" imgW="6095160" imgH="4571280" progId="Photoshop.Image.7">
                  <p:embed/>
                  <p:pic>
                    <p:nvPicPr>
                      <p:cNvPr id="0" name=""/>
                      <p:cNvPicPr/>
                      <p:nvPr/>
                    </p:nvPicPr>
                    <p:blipFill>
                      <a:blip r:embed="rId7"/>
                      <a:stretch>
                        <a:fillRect/>
                      </a:stretch>
                    </p:blipFill>
                    <p:spPr>
                      <a:xfrm>
                        <a:off x="1399736" y="225083"/>
                        <a:ext cx="8535593" cy="6323428"/>
                      </a:xfrm>
                      <a:prstGeom prst="rect">
                        <a:avLst/>
                      </a:prstGeom>
                    </p:spPr>
                  </p:pic>
                </p:oleObj>
              </mc:Fallback>
            </mc:AlternateContent>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7698" y="239151"/>
            <a:ext cx="8600363" cy="6344529"/>
          </a:xfrm>
          <a:prstGeom prst="rect">
            <a:avLst/>
          </a:prstGeom>
        </p:spPr>
      </p:pic>
      <p:sp>
        <p:nvSpPr>
          <p:cNvPr id="2" name="Rectangle 1"/>
          <p:cNvSpPr/>
          <p:nvPr/>
        </p:nvSpPr>
        <p:spPr>
          <a:xfrm>
            <a:off x="4363329" y="391938"/>
            <a:ext cx="3810000" cy="1107996"/>
          </a:xfrm>
          <a:prstGeom prst="rect">
            <a:avLst/>
          </a:prstGeom>
        </p:spPr>
        <p:txBody>
          <a:bodyPr wrap="square">
            <a:spAutoFit/>
          </a:bodyPr>
          <a:lstStyle/>
          <a:p>
            <a:r>
              <a:rPr lang="bn-BD" sz="6600" b="1" u="sng" dirty="0">
                <a:solidFill>
                  <a:srgbClr val="0070C0"/>
                </a:solidFill>
                <a:latin typeface="NikoshBAN" pitchFamily="2" charset="0"/>
                <a:cs typeface="NikoshBAN" pitchFamily="2" charset="0"/>
              </a:rPr>
              <a:t>ফল খাওয়া</a:t>
            </a:r>
            <a:endParaRPr lang="en-US" sz="6600" dirty="0">
              <a:solidFill>
                <a:srgbClr val="0070C0"/>
              </a:solidFill>
            </a:endParaRPr>
          </a:p>
        </p:txBody>
      </p:sp>
      <p:pic>
        <p:nvPicPr>
          <p:cNvPr id="5" name="Audio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906000" y="6096000"/>
            <a:ext cx="609600" cy="609600"/>
          </a:xfrm>
          <a:prstGeom prst="rect">
            <a:avLst/>
          </a:prstGeom>
        </p:spPr>
      </p:pic>
    </p:spTree>
    <p:custDataLst>
      <p:tags r:id="rId2"/>
    </p:custDataLst>
    <p:extLst>
      <p:ext uri="{BB962C8B-B14F-4D97-AF65-F5344CB8AC3E}">
        <p14:creationId xmlns:p14="http://schemas.microsoft.com/office/powerpoint/2010/main" val="1167546185"/>
      </p:ext>
    </p:extLst>
  </p:cSld>
  <p:clrMapOvr>
    <a:masterClrMapping/>
  </p:clrMapOvr>
  <mc:AlternateContent xmlns:mc="http://schemas.openxmlformats.org/markup-compatibility/2006" xmlns:p14="http://schemas.microsoft.com/office/powerpoint/2010/main">
    <mc:Choice Requires="p14">
      <p:transition spd="slow" p14:dur="3400" advTm="8037">
        <p14:reveal/>
      </p:transition>
    </mc:Choice>
    <mc:Fallback xmlns="">
      <p:transition spd="slow" advTm="80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90823"/>
            <a:ext cx="8714935" cy="585757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1809930"/>
            <a:ext cx="3352800" cy="413367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809929"/>
            <a:ext cx="3657600" cy="4133672"/>
          </a:xfrm>
          <a:prstGeom prst="rect">
            <a:avLst/>
          </a:prstGeom>
        </p:spPr>
      </p:pic>
      <p:sp>
        <p:nvSpPr>
          <p:cNvPr id="4" name="Rectangle 3"/>
          <p:cNvSpPr/>
          <p:nvPr/>
        </p:nvSpPr>
        <p:spPr>
          <a:xfrm>
            <a:off x="3990976" y="609601"/>
            <a:ext cx="4543425" cy="923330"/>
          </a:xfrm>
          <a:prstGeom prst="rect">
            <a:avLst/>
          </a:prstGeom>
        </p:spPr>
        <p:txBody>
          <a:bodyPr wrap="square">
            <a:spAutoFit/>
          </a:bodyPr>
          <a:lstStyle/>
          <a:p>
            <a:pPr algn="ctr"/>
            <a:r>
              <a:rPr lang="bn-BD" sz="5400" b="1" u="sng" dirty="0">
                <a:solidFill>
                  <a:srgbClr val="FF0000"/>
                </a:solidFill>
                <a:latin typeface="NikoshBAN" pitchFamily="2" charset="0"/>
                <a:cs typeface="NikoshBAN" pitchFamily="2" charset="0"/>
              </a:rPr>
              <a:t>ফল খাওয়া</a:t>
            </a:r>
            <a:endParaRPr lang="en-US" sz="5400"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3676277034"/>
      </p:ext>
    </p:extLst>
  </p:cSld>
  <p:clrMapOvr>
    <a:masterClrMapping/>
  </p:clrMapOvr>
  <p:transition spd="slow" advTm="1134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626129"/>
            <a:ext cx="10009163" cy="5676197"/>
          </a:xfrm>
          <a:prstGeom prst="rect">
            <a:avLst/>
          </a:prstGeom>
        </p:spPr>
      </p:pic>
      <p:sp>
        <p:nvSpPr>
          <p:cNvPr id="2" name="Title 1"/>
          <p:cNvSpPr>
            <a:spLocks noGrp="1"/>
          </p:cNvSpPr>
          <p:nvPr>
            <p:ph type="title"/>
          </p:nvPr>
        </p:nvSpPr>
        <p:spPr>
          <a:xfrm>
            <a:off x="3406466" y="539261"/>
            <a:ext cx="3852463" cy="1106659"/>
          </a:xfrm>
        </p:spPr>
        <p:txBody>
          <a:bodyPr>
            <a:noAutofit/>
          </a:bodyPr>
          <a:lstStyle/>
          <a:p>
            <a:r>
              <a:rPr lang="bn-BD" sz="7200" b="1" u="sng" dirty="0">
                <a:solidFill>
                  <a:srgbClr val="FF0000"/>
                </a:solidFill>
                <a:latin typeface="NikoshBAN" pitchFamily="2" charset="0"/>
                <a:cs typeface="NikoshBAN" pitchFamily="2" charset="0"/>
              </a:rPr>
              <a:t>ফল খাওয়া</a:t>
            </a:r>
            <a:r>
              <a:rPr lang="bn-BD" sz="7200" b="1" u="sng" dirty="0">
                <a:latin typeface="NikoshBAN" panose="02000000000000000000" pitchFamily="2" charset="0"/>
                <a:cs typeface="NikoshBAN" panose="02000000000000000000" pitchFamily="2" charset="0"/>
              </a:rPr>
              <a:t> </a:t>
            </a:r>
            <a:endParaRPr lang="en-US" sz="7200" b="1" dirty="0">
              <a:latin typeface="NikoshBAN" panose="02000000000000000000" pitchFamily="2" charset="0"/>
              <a:cs typeface="NikoshBAN" panose="02000000000000000000" pitchFamily="2" charset="0"/>
            </a:endParaRPr>
          </a:p>
        </p:txBody>
      </p:sp>
      <p:sp>
        <p:nvSpPr>
          <p:cNvPr id="3" name="Rectangle 2"/>
          <p:cNvSpPr/>
          <p:nvPr/>
        </p:nvSpPr>
        <p:spPr>
          <a:xfrm>
            <a:off x="1828800" y="1524001"/>
            <a:ext cx="8610600" cy="3416320"/>
          </a:xfrm>
          <a:prstGeom prst="rect">
            <a:avLst/>
          </a:prstGeom>
        </p:spPr>
        <p:txBody>
          <a:bodyPr wrap="square">
            <a:spAutoFit/>
          </a:bodyPr>
          <a:lstStyle/>
          <a:p>
            <a:pPr algn="just"/>
            <a:r>
              <a:rPr lang="bn-BD" sz="5400" b="1" dirty="0">
                <a:ln w="1905"/>
                <a:solidFill>
                  <a:schemeClr val="tx2">
                    <a:lumMod val="60000"/>
                    <a:lumOff val="40000"/>
                  </a:schemeClr>
                </a:solidFill>
                <a:effectLst>
                  <a:innerShdw blurRad="69850" dist="43180" dir="5400000">
                    <a:srgbClr val="000000">
                      <a:alpha val="65000"/>
                    </a:srgbClr>
                  </a:innerShdw>
                </a:effectLst>
                <a:latin typeface="NikoshBAN" pitchFamily="2" charset="0"/>
                <a:cs typeface="NikoshBAN" pitchFamily="2" charset="0"/>
              </a:rPr>
              <a:t>খাবার পরপরই ফল খেলে পাকস্থলীতে গ্যাস তৈরী হয়। তাই খাবার পর অন্তত ১-২ ঘন্টা পরে বা খাবার ১ ঘন্টা আগে ফল খাওয়া উচিত।</a:t>
            </a:r>
            <a:endParaRPr lang="en-US" sz="5400" b="1" dirty="0">
              <a:ln w="1905"/>
              <a:solidFill>
                <a:schemeClr val="tx2">
                  <a:lumMod val="60000"/>
                  <a:lumOff val="40000"/>
                </a:schemeClr>
              </a:solidFill>
              <a:effectLst>
                <a:innerShdw blurRad="69850" dist="43180" dir="5400000">
                  <a:srgbClr val="000000">
                    <a:alpha val="65000"/>
                  </a:srgbClr>
                </a:innerShdw>
              </a:effectLst>
              <a:latin typeface="NikoshBAN" pitchFamily="2" charset="0"/>
              <a:cs typeface="NikoshBAN" pitchFamily="2"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2755557005"/>
      </p:ext>
    </p:extLst>
  </p:cSld>
  <p:clrMapOvr>
    <a:masterClrMapping/>
  </p:clrMapOvr>
  <mc:AlternateContent xmlns:mc="http://schemas.openxmlformats.org/markup-compatibility/2006" xmlns:p14="http://schemas.microsoft.com/office/powerpoint/2010/main">
    <mc:Choice Requires="p14">
      <p:transition spd="slow" p14:dur="800" advTm="26660">
        <p:circle/>
      </p:transition>
    </mc:Choice>
    <mc:Fallback xmlns="">
      <p:transition spd="slow" advTm="2666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3">
                                            <p:txEl>
                                              <p:pRg st="0" end="0"/>
                                            </p:txEl>
                                          </p:spTgt>
                                        </p:tgtEl>
                                        <p:attrNameLst>
                                          <p:attrName>ppt_w</p:attrName>
                                        </p:attrNameLst>
                                      </p:cBhvr>
                                    </p:anim>
                                    <p:anim by="(#ppt_w*0.50)" calcmode="lin" valueType="num">
                                      <p:cBhvr>
                                        <p:cTn id="12" dur="500" decel="50000" autoRev="1" fill="hold">
                                          <p:stCondLst>
                                            <p:cond delay="0"/>
                                          </p:stCondLst>
                                        </p:cTn>
                                        <p:tgtEl>
                                          <p:spTgt spid="3">
                                            <p:txEl>
                                              <p:pRg st="0" end="0"/>
                                            </p:txEl>
                                          </p:spTgt>
                                        </p:tgtEl>
                                        <p:attrNameLst>
                                          <p:attrName>ppt_x</p:attrName>
                                        </p:attrNameLst>
                                      </p:cBhvr>
                                    </p:anim>
                                    <p:anim from="(-#ppt_h/2)" to="(#ppt_y)" calcmode="lin" valueType="num">
                                      <p:cBhvr>
                                        <p:cTn id="13" dur="1000" fill="hold">
                                          <p:stCondLst>
                                            <p:cond delay="0"/>
                                          </p:stCondLst>
                                        </p:cTn>
                                        <p:tgtEl>
                                          <p:spTgt spid="3">
                                            <p:txEl>
                                              <p:pRg st="0" end="0"/>
                                            </p:txEl>
                                          </p:spTgt>
                                        </p:tgtEl>
                                        <p:attrNameLst>
                                          <p:attrName>ppt_y</p:attrName>
                                        </p:attrNameLst>
                                      </p:cBhvr>
                                    </p:anim>
                                    <p:animRot by="21600000">
                                      <p:cBhvr>
                                        <p:cTn id="14" dur="1000" fill="hold">
                                          <p:stCondLst>
                                            <p:cond delay="0"/>
                                          </p:stCondLst>
                                        </p:cTn>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descr="D:\Photoshop agent folder\CUTING IMEGE\JUTHE 11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732" y="428361"/>
            <a:ext cx="8571914" cy="57860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6600" y="381001"/>
            <a:ext cx="5638800" cy="1015663"/>
          </a:xfrm>
          <a:prstGeom prst="rect">
            <a:avLst/>
          </a:prstGeom>
        </p:spPr>
        <p:txBody>
          <a:bodyPr wrap="square">
            <a:spAutoFit/>
          </a:bodyPr>
          <a:lstStyle/>
          <a:p>
            <a:pPr algn="ctr"/>
            <a:r>
              <a:rPr lang="bn-BD" sz="6000" u="sng" dirty="0">
                <a:solidFill>
                  <a:srgbClr val="FF0000"/>
                </a:solidFill>
                <a:latin typeface="NikoshBAN" pitchFamily="2" charset="0"/>
                <a:cs typeface="NikoshBAN" pitchFamily="2" charset="0"/>
              </a:rPr>
              <a:t>চা খাওয়া </a:t>
            </a:r>
            <a:endParaRPr lang="en-US" sz="60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1448972"/>
            <a:ext cx="8283815" cy="4723228"/>
          </a:xfrm>
          <a:prstGeom prst="rect">
            <a:avLst/>
          </a:prstGeom>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2553051401"/>
      </p:ext>
    </p:extLst>
  </p:cSld>
  <p:clrMapOvr>
    <a:masterClrMapping/>
  </p:clrMapOvr>
  <p:transition spd="slow" advTm="560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4" descr="D:\Photoshop agent folder\CUTING IMEGE\JUTHE 444 (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09954"/>
            <a:ext cx="9519138" cy="59471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2853" y="1955410"/>
            <a:ext cx="5867400" cy="4257675"/>
          </a:xfrm>
          <a:prstGeom prst="rect">
            <a:avLst/>
          </a:prstGeom>
        </p:spPr>
      </p:pic>
      <p:sp>
        <p:nvSpPr>
          <p:cNvPr id="4" name="Rectangle 3"/>
          <p:cNvSpPr/>
          <p:nvPr/>
        </p:nvSpPr>
        <p:spPr>
          <a:xfrm rot="17925214">
            <a:off x="6085516" y="2498989"/>
            <a:ext cx="4114800" cy="1015663"/>
          </a:xfrm>
          <a:prstGeom prst="rect">
            <a:avLst/>
          </a:prstGeom>
        </p:spPr>
        <p:txBody>
          <a:bodyPr wrap="square">
            <a:spAutoFit/>
          </a:bodyPr>
          <a:lstStyle/>
          <a:p>
            <a:r>
              <a:rPr lang="bn-BD" sz="6000" u="sng" dirty="0">
                <a:solidFill>
                  <a:srgbClr val="66FF33"/>
                </a:solidFill>
                <a:latin typeface="NikoshBAN" pitchFamily="2" charset="0"/>
                <a:cs typeface="NikoshBAN" pitchFamily="2" charset="0"/>
              </a:rPr>
              <a:t>চা খাওয়া </a:t>
            </a:r>
            <a:endParaRPr lang="en-US" sz="6000" dirty="0">
              <a:solidFill>
                <a:srgbClr val="66FF33"/>
              </a:solidFill>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2293087668"/>
      </p:ext>
    </p:extLst>
  </p:cSld>
  <p:clrMapOvr>
    <a:masterClrMapping/>
  </p:clrMapOvr>
  <p:transition spd="slow" advTm="4212">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D:\FMS Picture 1\Tea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483" y="1420837"/>
            <a:ext cx="10536701" cy="5155808"/>
          </a:xfrm>
          <a:prstGeom prst="rect">
            <a:avLst/>
          </a:prstGeom>
          <a:noFill/>
          <a:effectLst>
            <a:glow rad="139700">
              <a:schemeClr val="accent6">
                <a:satMod val="175000"/>
                <a:alpha val="40000"/>
              </a:schemeClr>
            </a:glow>
            <a:softEdge rad="3175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3117" y="224449"/>
            <a:ext cx="3396175" cy="985372"/>
          </a:xfrm>
        </p:spPr>
        <p:txBody>
          <a:bodyPr>
            <a:noAutofit/>
          </a:bodyPr>
          <a:lstStyle/>
          <a:p>
            <a:r>
              <a:rPr lang="bn-BD" sz="7200" u="sng" dirty="0">
                <a:solidFill>
                  <a:srgbClr val="FF0000"/>
                </a:solidFill>
                <a:latin typeface="NikoshBAN" pitchFamily="2" charset="0"/>
                <a:cs typeface="NikoshBAN" pitchFamily="2" charset="0"/>
              </a:rPr>
              <a:t>চা খাওয়া </a:t>
            </a:r>
            <a:endParaRPr lang="en-US" sz="7200" dirty="0">
              <a:solidFill>
                <a:srgbClr val="FF0000"/>
              </a:solidFill>
            </a:endParaRPr>
          </a:p>
        </p:txBody>
      </p:sp>
      <p:sp>
        <p:nvSpPr>
          <p:cNvPr id="3" name="Rectangle 2"/>
          <p:cNvSpPr/>
          <p:nvPr/>
        </p:nvSpPr>
        <p:spPr>
          <a:xfrm>
            <a:off x="1491175" y="2355166"/>
            <a:ext cx="9101797" cy="1446550"/>
          </a:xfrm>
          <a:prstGeom prst="rect">
            <a:avLst/>
          </a:prstGeom>
          <a:effectLst>
            <a:outerShdw blurRad="63500" sx="102000" sy="102000" algn="ctr" rotWithShape="0">
              <a:prstClr val="black">
                <a:alpha val="40000"/>
              </a:prstClr>
            </a:outerShdw>
            <a:softEdge rad="63500"/>
          </a:effectLst>
        </p:spPr>
        <p:txBody>
          <a:bodyPr wrap="square">
            <a:spAutoFit/>
          </a:bodyPr>
          <a:lstStyle/>
          <a:p>
            <a:pPr algn="just"/>
            <a:r>
              <a:rPr lang="bn-BD" sz="4400" b="1" dirty="0" smtClean="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খাবারের </a:t>
            </a:r>
            <a:r>
              <a:rPr lang="bn-BD" sz="4400" b="1" dirty="0">
                <a:ln w="1905"/>
                <a:solidFill>
                  <a:schemeClr val="tx1">
                    <a:lumMod val="95000"/>
                    <a:lumOff val="5000"/>
                  </a:schemeClr>
                </a:solidFill>
                <a:effectLst>
                  <a:innerShdw blurRad="69850" dist="43180" dir="5400000">
                    <a:srgbClr val="000000">
                      <a:alpha val="65000"/>
                    </a:srgbClr>
                  </a:innerShdw>
                </a:effectLst>
                <a:latin typeface="NikoshBAN" pitchFamily="2" charset="0"/>
                <a:cs typeface="NikoshBAN" pitchFamily="2" charset="0"/>
              </a:rPr>
              <a:t>সাথে যে প্রোটিন আমরা গ্রহন করি খাওয়ার পরপর চা খেলে তা হজম হতে বাধা দেয়।</a:t>
            </a:r>
            <a:endParaRPr lang="en-US" sz="4400" dirty="0">
              <a:solidFill>
                <a:schemeClr val="tx1">
                  <a:lumMod val="95000"/>
                  <a:lumOff val="5000"/>
                </a:schemeClr>
              </a:solidFill>
              <a:latin typeface="NikoshBAN" pitchFamily="2" charset="0"/>
              <a:cs typeface="NikoshBAN" pitchFamily="2"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626033735"/>
      </p:ext>
    </p:extLst>
  </p:cSld>
  <p:clrMapOvr>
    <a:masterClrMapping/>
  </p:clrMapOvr>
  <mc:AlternateContent xmlns:mc="http://schemas.openxmlformats.org/markup-compatibility/2006" xmlns:p14="http://schemas.microsoft.com/office/powerpoint/2010/main">
    <mc:Choice Requires="p14">
      <p:transition spd="slow" advTm="15867">
        <p14:flash/>
      </p:transition>
    </mc:Choice>
    <mc:Fallback xmlns="">
      <p:transition spd="slow" advTm="158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D:\FMS Picture 1\Bel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279" y="1997611"/>
            <a:ext cx="2061936" cy="35871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FMS Picture 1\Belt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609" y="1927273"/>
            <a:ext cx="2180492" cy="3784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FMS Picture 1\Bellt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7759" y="1901483"/>
            <a:ext cx="2518536" cy="3711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35263" y="457200"/>
            <a:ext cx="7399337" cy="923330"/>
          </a:xfrm>
          <a:prstGeom prst="rect">
            <a:avLst/>
          </a:prstGeom>
        </p:spPr>
        <p:txBody>
          <a:bodyPr wrap="square">
            <a:spAutoFit/>
          </a:bodyPr>
          <a:lstStyle/>
          <a:p>
            <a:r>
              <a:rPr lang="bn-BD" sz="5400" b="1" u="sng" dirty="0">
                <a:solidFill>
                  <a:srgbClr val="FF0000"/>
                </a:solidFill>
                <a:latin typeface="NikoshBAN" pitchFamily="2" charset="0"/>
                <a:cs typeface="NikoshBAN" pitchFamily="2" charset="0"/>
              </a:rPr>
              <a:t>কোমরের বেল্ট আলগা করা</a:t>
            </a:r>
            <a:r>
              <a:rPr lang="bn-BD" sz="5400" b="1" u="sng" dirty="0">
                <a:latin typeface="NikoshBAN" pitchFamily="2" charset="0"/>
                <a:cs typeface="NikoshBAN" pitchFamily="2" charset="0"/>
              </a:rPr>
              <a:t> </a:t>
            </a:r>
            <a:endParaRPr lang="en-US" sz="5400" dirty="0">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3742508535"/>
      </p:ext>
    </p:extLst>
  </p:cSld>
  <p:clrMapOvr>
    <a:masterClrMapping/>
  </p:clrMapOvr>
  <mc:AlternateContent xmlns:mc="http://schemas.openxmlformats.org/markup-compatibility/2006" xmlns:p14="http://schemas.microsoft.com/office/powerpoint/2010/main">
    <mc:Choice Requires="p14">
      <p:transition spd="slow" p14:dur="1200" advTm="13207">
        <p:dissolve/>
      </p:transition>
    </mc:Choice>
    <mc:Fallback xmlns="">
      <p:transition spd="slow" advTm="13207">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circle(in)">
                                      <p:cBhvr>
                                        <p:cTn id="19" dur="2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wipe(down)">
                                      <p:cBhvr>
                                        <p:cTn id="24" dur="580">
                                          <p:stCondLst>
                                            <p:cond delay="0"/>
                                          </p:stCondLst>
                                        </p:cTn>
                                        <p:tgtEl>
                                          <p:spTgt spid="1027"/>
                                        </p:tgtEl>
                                      </p:cBhvr>
                                    </p:animEffect>
                                    <p:anim calcmode="lin" valueType="num">
                                      <p:cBhvr>
                                        <p:cTn id="25"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0" dur="26">
                                          <p:stCondLst>
                                            <p:cond delay="650"/>
                                          </p:stCondLst>
                                        </p:cTn>
                                        <p:tgtEl>
                                          <p:spTgt spid="1027"/>
                                        </p:tgtEl>
                                      </p:cBhvr>
                                      <p:to x="100000" y="60000"/>
                                    </p:animScale>
                                    <p:animScale>
                                      <p:cBhvr>
                                        <p:cTn id="31" dur="166" decel="50000">
                                          <p:stCondLst>
                                            <p:cond delay="676"/>
                                          </p:stCondLst>
                                        </p:cTn>
                                        <p:tgtEl>
                                          <p:spTgt spid="1027"/>
                                        </p:tgtEl>
                                      </p:cBhvr>
                                      <p:to x="100000" y="100000"/>
                                    </p:animScale>
                                    <p:animScale>
                                      <p:cBhvr>
                                        <p:cTn id="32" dur="26">
                                          <p:stCondLst>
                                            <p:cond delay="1312"/>
                                          </p:stCondLst>
                                        </p:cTn>
                                        <p:tgtEl>
                                          <p:spTgt spid="1027"/>
                                        </p:tgtEl>
                                      </p:cBhvr>
                                      <p:to x="100000" y="80000"/>
                                    </p:animScale>
                                    <p:animScale>
                                      <p:cBhvr>
                                        <p:cTn id="33" dur="166" decel="50000">
                                          <p:stCondLst>
                                            <p:cond delay="1338"/>
                                          </p:stCondLst>
                                        </p:cTn>
                                        <p:tgtEl>
                                          <p:spTgt spid="1027"/>
                                        </p:tgtEl>
                                      </p:cBhvr>
                                      <p:to x="100000" y="100000"/>
                                    </p:animScale>
                                    <p:animScale>
                                      <p:cBhvr>
                                        <p:cTn id="34" dur="26">
                                          <p:stCondLst>
                                            <p:cond delay="1642"/>
                                          </p:stCondLst>
                                        </p:cTn>
                                        <p:tgtEl>
                                          <p:spTgt spid="1027"/>
                                        </p:tgtEl>
                                      </p:cBhvr>
                                      <p:to x="100000" y="90000"/>
                                    </p:animScale>
                                    <p:animScale>
                                      <p:cBhvr>
                                        <p:cTn id="35" dur="166" decel="50000">
                                          <p:stCondLst>
                                            <p:cond delay="1668"/>
                                          </p:stCondLst>
                                        </p:cTn>
                                        <p:tgtEl>
                                          <p:spTgt spid="1027"/>
                                        </p:tgtEl>
                                      </p:cBhvr>
                                      <p:to x="100000" y="100000"/>
                                    </p:animScale>
                                    <p:animScale>
                                      <p:cBhvr>
                                        <p:cTn id="36" dur="26">
                                          <p:stCondLst>
                                            <p:cond delay="1808"/>
                                          </p:stCondLst>
                                        </p:cTn>
                                        <p:tgtEl>
                                          <p:spTgt spid="1027"/>
                                        </p:tgtEl>
                                      </p:cBhvr>
                                      <p:to x="100000" y="95000"/>
                                    </p:animScale>
                                    <p:animScale>
                                      <p:cBhvr>
                                        <p:cTn id="37"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D:\FMS Picture 1\Bel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917" y="2065589"/>
            <a:ext cx="3319976" cy="29697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86465" y="1041009"/>
            <a:ext cx="7543800" cy="1015663"/>
          </a:xfrm>
          <a:prstGeom prst="rect">
            <a:avLst/>
          </a:prstGeom>
        </p:spPr>
        <p:txBody>
          <a:bodyPr wrap="square">
            <a:spAutoFit/>
          </a:bodyPr>
          <a:lstStyle/>
          <a:p>
            <a:r>
              <a:rPr lang="bn-BD" sz="6000" b="1" u="sng" dirty="0">
                <a:solidFill>
                  <a:srgbClr val="FF0000"/>
                </a:solidFill>
                <a:latin typeface="NikoshBAN" pitchFamily="2" charset="0"/>
                <a:cs typeface="NikoshBAN" pitchFamily="2" charset="0"/>
              </a:rPr>
              <a:t>কোমরের বেল্ট আলগা করা</a:t>
            </a:r>
            <a:r>
              <a:rPr lang="bn-BD" sz="6000" b="1" u="sng" dirty="0"/>
              <a:t> </a:t>
            </a:r>
            <a:endParaRPr lang="en-US" sz="6000" dirty="0"/>
          </a:p>
        </p:txBody>
      </p:sp>
    </p:spTree>
    <p:custDataLst>
      <p:tags r:id="rId1"/>
    </p:custDataLst>
    <p:extLst>
      <p:ext uri="{BB962C8B-B14F-4D97-AF65-F5344CB8AC3E}">
        <p14:creationId xmlns:p14="http://schemas.microsoft.com/office/powerpoint/2010/main" val="211554012"/>
      </p:ext>
    </p:extLst>
  </p:cSld>
  <p:clrMapOvr>
    <a:masterClrMapping/>
  </p:clrMapOvr>
  <mc:AlternateContent xmlns:mc="http://schemas.openxmlformats.org/markup-compatibility/2006" xmlns:p14="http://schemas.microsoft.com/office/powerpoint/2010/main">
    <mc:Choice Requires="p14">
      <p:transition spd="slow" p14:dur="2500" advTm="5012">
        <p:checker/>
      </p:transition>
    </mc:Choice>
    <mc:Fallback xmlns="">
      <p:transition spd="slow" advTm="5012">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266551" y="1896823"/>
            <a:ext cx="4092520" cy="2757268"/>
          </a:xfrm>
          <a:prstGeom prst="rect">
            <a:avLst/>
          </a:prstGeom>
        </p:spPr>
      </p:pic>
      <p:sp>
        <p:nvSpPr>
          <p:cNvPr id="6" name="Rectangle 5"/>
          <p:cNvSpPr/>
          <p:nvPr/>
        </p:nvSpPr>
        <p:spPr>
          <a:xfrm>
            <a:off x="1662818" y="1358427"/>
            <a:ext cx="5354595" cy="3910970"/>
          </a:xfrm>
          <a:prstGeom prst="rect">
            <a:avLst/>
          </a:prstGeom>
          <a:noFill/>
        </p:spPr>
        <p:txBody>
          <a:bodyPr wrap="none" lIns="47905" tIns="23953" rIns="47905" bIns="23953">
            <a:spAutoFit/>
          </a:bodyPr>
          <a:lstStyle/>
          <a:p>
            <a:pPr lvl="0"/>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শিক্ষক</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পরিচিতি</a:t>
            </a:r>
            <a:endPar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a:p>
            <a:pPr lvl="0"/>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মোহাম্মদ</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নজরুল</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ইসলাম</a:t>
            </a:r>
            <a:endPar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a:p>
            <a:pPr lvl="0"/>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সহকারী</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শিক্ষক</a:t>
            </a:r>
            <a:endPar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a:p>
            <a:pPr lvl="0"/>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রহমানিয়া</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দাখিল</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মাদ্রাসা</a:t>
            </a:r>
            <a:endPar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a:p>
            <a:pPr lvl="0"/>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সদর</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নোয়াখালী</a:t>
            </a:r>
            <a:endPar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endParaRPr>
          </a:p>
          <a:p>
            <a:pPr lvl="0"/>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মোবাইল</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en-US" sz="38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নম্বর</a:t>
            </a:r>
            <a:r>
              <a:rPr lang="en-US" sz="38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-018165139333</a:t>
            </a:r>
          </a:p>
          <a:p>
            <a:pPr lvl="0"/>
            <a:r>
              <a:rPr lang="en-US" sz="2300" b="1" dirty="0" err="1">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ইমেইল</a:t>
            </a:r>
            <a:r>
              <a:rPr lang="en-US" sz="23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 </a:t>
            </a:r>
            <a:r>
              <a:rPr lang="bn-IN" sz="23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a:t>
            </a:r>
            <a:r>
              <a:rPr lang="en-US" sz="2300" b="1" dirty="0">
                <a:ln w="18000">
                  <a:solidFill>
                    <a:schemeClr val="accent2">
                      <a:satMod val="140000"/>
                    </a:schemeClr>
                  </a:solidFill>
                  <a:prstDash val="solid"/>
                  <a:miter lim="800000"/>
                </a:ln>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islamnazrul5032@gmail.com</a:t>
            </a:r>
            <a:endParaRPr lang="en-US" sz="23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7159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79193" y="103164"/>
            <a:ext cx="8596668" cy="1320800"/>
          </a:xfrm>
        </p:spPr>
        <p:txBody>
          <a:bodyPr>
            <a:noAutofit/>
          </a:bodyPr>
          <a:lstStyle/>
          <a:p>
            <a:r>
              <a:rPr lang="bn-BD" sz="6000" b="1" u="sng" dirty="0">
                <a:solidFill>
                  <a:srgbClr val="FF0000"/>
                </a:solidFill>
                <a:latin typeface="NikoshBAN" pitchFamily="2" charset="0"/>
                <a:cs typeface="NikoshBAN" pitchFamily="2" charset="0"/>
              </a:rPr>
              <a:t>কোমরের বেল্ট আলগা করা</a:t>
            </a:r>
            <a:r>
              <a:rPr lang="bn-BD" sz="4400" b="1" u="sng" dirty="0"/>
              <a:t> </a:t>
            </a:r>
            <a:endParaRPr lang="en-US" sz="4400" b="1" dirty="0"/>
          </a:p>
        </p:txBody>
      </p:sp>
      <p:pic>
        <p:nvPicPr>
          <p:cNvPr id="4" name="Picture 2" descr="D:\FMS Picture 1\Belt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3697" y="3215484"/>
            <a:ext cx="3385572" cy="33834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2874" y="1395896"/>
            <a:ext cx="10104120" cy="2123658"/>
          </a:xfrm>
          <a:prstGeom prst="rect">
            <a:avLst/>
          </a:prstGeom>
        </p:spPr>
        <p:txBody>
          <a:bodyPr wrap="square">
            <a:spAutoFit/>
          </a:bodyPr>
          <a:lstStyle/>
          <a:p>
            <a:pPr algn="just"/>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খাওয়া শেষে অনেকে কোমরের বেল্ট আলগা করে দেয়। কিন্ত এতে পেটের ভেতরে খাদ্য নালীতে প্যাচ লেগে বন্ধ হয়ে যেতে পারে।</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1909062085"/>
      </p:ext>
    </p:extLst>
  </p:cSld>
  <p:clrMapOvr>
    <a:masterClrMapping/>
  </p:clrMapOvr>
  <mc:AlternateContent xmlns:mc="http://schemas.openxmlformats.org/markup-compatibility/2006" xmlns:p14="http://schemas.microsoft.com/office/powerpoint/2010/main">
    <mc:Choice Requires="p14">
      <p:transition spd="slow" p14:dur="1600" advTm="19203">
        <p:blinds dir="vert"/>
      </p:transition>
    </mc:Choice>
    <mc:Fallback xmlns="">
      <p:transition spd="slow" advTm="1920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28"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D:\FMS Picture 1\Bath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074784"/>
            <a:ext cx="6314049" cy="40974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81068" y="268622"/>
            <a:ext cx="7162800" cy="1107996"/>
          </a:xfrm>
          <a:prstGeom prst="rect">
            <a:avLst/>
          </a:prstGeom>
        </p:spPr>
        <p:txBody>
          <a:bodyPr wrap="square">
            <a:spAutoFit/>
          </a:bodyPr>
          <a:lstStyle/>
          <a:p>
            <a:r>
              <a:rPr lang="bn-BD" sz="6600" u="sng" dirty="0">
                <a:solidFill>
                  <a:srgbClr val="FF0000"/>
                </a:solidFill>
                <a:latin typeface="NikoshBAN" pitchFamily="2" charset="0"/>
                <a:cs typeface="NikoshBAN" pitchFamily="2" charset="0"/>
              </a:rPr>
              <a:t>খাওয়ার পরে গোসল করা </a:t>
            </a:r>
            <a:endParaRPr lang="en-US" sz="6600"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2986915635"/>
      </p:ext>
    </p:extLst>
  </p:cSld>
  <p:clrMapOvr>
    <a:masterClrMapping/>
  </p:clrMapOvr>
  <p:transition spd="slow" advTm="7328">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1000" fill="hold"/>
                                        <p:tgtEl>
                                          <p:spTgt spid="3074"/>
                                        </p:tgtEl>
                                        <p:attrNameLst>
                                          <p:attrName>ppt_w</p:attrName>
                                        </p:attrNameLst>
                                      </p:cBhvr>
                                      <p:tavLst>
                                        <p:tav tm="0">
                                          <p:val>
                                            <p:fltVal val="0"/>
                                          </p:val>
                                        </p:tav>
                                        <p:tav tm="100000">
                                          <p:val>
                                            <p:strVal val="#ppt_w"/>
                                          </p:val>
                                        </p:tav>
                                      </p:tavLst>
                                    </p:anim>
                                    <p:anim calcmode="lin" valueType="num">
                                      <p:cBhvr>
                                        <p:cTn id="12" dur="1000" fill="hold"/>
                                        <p:tgtEl>
                                          <p:spTgt spid="3074"/>
                                        </p:tgtEl>
                                        <p:attrNameLst>
                                          <p:attrName>ppt_h</p:attrName>
                                        </p:attrNameLst>
                                      </p:cBhvr>
                                      <p:tavLst>
                                        <p:tav tm="0">
                                          <p:val>
                                            <p:fltVal val="0"/>
                                          </p:val>
                                        </p:tav>
                                        <p:tav tm="100000">
                                          <p:val>
                                            <p:strVal val="#ppt_h"/>
                                          </p:val>
                                        </p:tav>
                                      </p:tavLst>
                                    </p:anim>
                                    <p:anim calcmode="lin" valueType="num">
                                      <p:cBhvr>
                                        <p:cTn id="13" dur="1000" fill="hold"/>
                                        <p:tgtEl>
                                          <p:spTgt spid="3074"/>
                                        </p:tgtEl>
                                        <p:attrNameLst>
                                          <p:attrName>style.rotation</p:attrName>
                                        </p:attrNameLst>
                                      </p:cBhvr>
                                      <p:tavLst>
                                        <p:tav tm="0">
                                          <p:val>
                                            <p:fltVal val="90"/>
                                          </p:val>
                                        </p:tav>
                                        <p:tav tm="100000">
                                          <p:val>
                                            <p:fltVal val="0"/>
                                          </p:val>
                                        </p:tav>
                                      </p:tavLst>
                                    </p:anim>
                                    <p:animEffect transition="in" filter="fade">
                                      <p:cBhvr>
                                        <p:cTn id="1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299048" cy="1134794"/>
          </a:xfrm>
        </p:spPr>
        <p:txBody>
          <a:bodyPr>
            <a:normAutofit/>
          </a:bodyPr>
          <a:lstStyle/>
          <a:p>
            <a:r>
              <a:rPr lang="bn-BD" sz="6000" u="sng" dirty="0">
                <a:solidFill>
                  <a:srgbClr val="FF0000"/>
                </a:solidFill>
                <a:latin typeface="NikoshBAN" pitchFamily="2" charset="0"/>
                <a:cs typeface="NikoshBAN" pitchFamily="2" charset="0"/>
              </a:rPr>
              <a:t>খাওয়ার পরে গোসল করা :-</a:t>
            </a:r>
            <a:endParaRPr lang="en-US" sz="6000" dirty="0">
              <a:solidFill>
                <a:srgbClr val="FF0000"/>
              </a:solidFill>
            </a:endParaRPr>
          </a:p>
        </p:txBody>
      </p:sp>
      <p:sp>
        <p:nvSpPr>
          <p:cNvPr id="3" name="Rectangle 2"/>
          <p:cNvSpPr/>
          <p:nvPr/>
        </p:nvSpPr>
        <p:spPr>
          <a:xfrm>
            <a:off x="1284850" y="2314137"/>
            <a:ext cx="9631680" cy="3046988"/>
          </a:xfrm>
          <a:prstGeom prst="rect">
            <a:avLst/>
          </a:prstGeom>
        </p:spPr>
        <p:txBody>
          <a:bodyPr wrap="square">
            <a:spAutoFit/>
          </a:bodyPr>
          <a:lstStyle/>
          <a:p>
            <a:pPr algn="just"/>
            <a:r>
              <a:rPr lang="bn-BD"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খাওয়ার পরপর গোসল করলে হাত পা এবং দেহের অন্যান্য অংশে রক্ত সরবরাহ বৃদ্ধি পায়। যার ফলে পাকস্থলীতে রক্ত প্রবাহ কমে গিয়ে পরিপাক প্রক্রিয়াকে দূর্বল করে ফেলে।</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1754896148"/>
      </p:ext>
    </p:extLst>
  </p:cSld>
  <p:clrMapOvr>
    <a:masterClrMapping/>
  </p:clrMapOvr>
  <mc:AlternateContent xmlns:mc="http://schemas.openxmlformats.org/markup-compatibility/2006" xmlns:p14="http://schemas.microsoft.com/office/powerpoint/2010/main">
    <mc:Choice Requires="p14">
      <p:transition spd="slow" p14:dur="1400" advTm="24391">
        <p14:ripple/>
      </p:transition>
    </mc:Choice>
    <mc:Fallback xmlns="">
      <p:transition spd="slow" advTm="243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3">
                                            <p:txEl>
                                              <p:pRg st="0" end="0"/>
                                            </p:txEl>
                                          </p:spTgt>
                                        </p:tgtEl>
                                        <p:attrNameLst>
                                          <p:attrName>ppt_w</p:attrName>
                                        </p:attrNameLst>
                                      </p:cBhvr>
                                    </p:anim>
                                    <p:anim by="(#ppt_w*0.50)" calcmode="lin" valueType="num">
                                      <p:cBhvr>
                                        <p:cTn id="12" dur="500" decel="50000" autoRev="1" fill="hold">
                                          <p:stCondLst>
                                            <p:cond delay="0"/>
                                          </p:stCondLst>
                                        </p:cTn>
                                        <p:tgtEl>
                                          <p:spTgt spid="3">
                                            <p:txEl>
                                              <p:pRg st="0" end="0"/>
                                            </p:txEl>
                                          </p:spTgt>
                                        </p:tgtEl>
                                        <p:attrNameLst>
                                          <p:attrName>ppt_x</p:attrName>
                                        </p:attrNameLst>
                                      </p:cBhvr>
                                    </p:anim>
                                    <p:anim from="(-#ppt_h/2)" to="(#ppt_y)" calcmode="lin" valueType="num">
                                      <p:cBhvr>
                                        <p:cTn id="13" dur="1000" fill="hold">
                                          <p:stCondLst>
                                            <p:cond delay="0"/>
                                          </p:stCondLst>
                                        </p:cTn>
                                        <p:tgtEl>
                                          <p:spTgt spid="3">
                                            <p:txEl>
                                              <p:pRg st="0" end="0"/>
                                            </p:txEl>
                                          </p:spTgt>
                                        </p:tgtEl>
                                        <p:attrNameLst>
                                          <p:attrName>ppt_y</p:attrName>
                                        </p:attrNameLst>
                                      </p:cBhvr>
                                    </p:anim>
                                    <p:animRot by="21600000">
                                      <p:cBhvr>
                                        <p:cTn id="1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D:\FMS Picture 1\walk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657600"/>
            <a:ext cx="5410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FMS Picture 1\walk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52400"/>
            <a:ext cx="3581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FMS Picture 1\walk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7382" y="138545"/>
            <a:ext cx="3276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0600" y="308099"/>
            <a:ext cx="2870200" cy="1323439"/>
          </a:xfrm>
          <a:prstGeom prst="rect">
            <a:avLst/>
          </a:prstGeom>
        </p:spPr>
        <p:txBody>
          <a:bodyPr wrap="square">
            <a:spAutoFit/>
          </a:bodyPr>
          <a:lstStyle/>
          <a:p>
            <a:pPr algn="ctr"/>
            <a:r>
              <a:rPr lang="bn-BD" sz="8000" u="sng" dirty="0">
                <a:solidFill>
                  <a:srgbClr val="FF0000"/>
                </a:solidFill>
                <a:latin typeface="NikoshBAN" pitchFamily="2" charset="0"/>
                <a:cs typeface="NikoshBAN" pitchFamily="2" charset="0"/>
              </a:rPr>
              <a:t>হাটা</a:t>
            </a:r>
            <a:endParaRPr lang="en-US" sz="8000"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1226772195"/>
      </p:ext>
    </p:extLst>
  </p:cSld>
  <p:clrMapOvr>
    <a:masterClrMapping/>
  </p:clrMapOvr>
  <mc:AlternateContent xmlns:mc="http://schemas.openxmlformats.org/markup-compatibility/2006" xmlns:p14="http://schemas.microsoft.com/office/powerpoint/2010/main">
    <mc:Choice Requires="p14">
      <p:transition spd="slow" p14:dur="1100" advTm="9720">
        <p14:switch dir="r"/>
      </p:transition>
    </mc:Choice>
    <mc:Fallback xmlns="">
      <p:transition spd="slow" advTm="97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wheel(1)">
                                      <p:cBhvr>
                                        <p:cTn id="11" dur="2000"/>
                                        <p:tgtEl>
                                          <p:spTgt spid="409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barn(inVertical)">
                                      <p:cBhvr>
                                        <p:cTn id="16" dur="500"/>
                                        <p:tgtEl>
                                          <p:spTgt spid="410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ppt_x"/>
                                          </p:val>
                                        </p:tav>
                                        <p:tav tm="100000">
                                          <p:val>
                                            <p:strVal val="#ppt_x"/>
                                          </p:val>
                                        </p:tav>
                                      </p:tavLst>
                                    </p:anim>
                                    <p:anim calcmode="lin" valueType="num">
                                      <p:cBhvr additive="base">
                                        <p:cTn id="2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16817" y="384517"/>
            <a:ext cx="1981460" cy="1320800"/>
          </a:xfrm>
        </p:spPr>
        <p:txBody>
          <a:bodyPr>
            <a:noAutofit/>
          </a:bodyPr>
          <a:lstStyle/>
          <a:p>
            <a:r>
              <a:rPr lang="bn-IN" sz="7200" u="sng" dirty="0" smtClean="0">
                <a:solidFill>
                  <a:srgbClr val="FF0000"/>
                </a:solidFill>
                <a:latin typeface="NikoshBAN" pitchFamily="2" charset="0"/>
                <a:cs typeface="NikoshBAN" pitchFamily="2" charset="0"/>
              </a:rPr>
              <a:t>হাঁটা</a:t>
            </a:r>
            <a:r>
              <a:rPr lang="bn-BD" sz="7200" u="sng" dirty="0" smtClean="0">
                <a:solidFill>
                  <a:srgbClr val="FF0000"/>
                </a:solidFill>
                <a:latin typeface="NikoshBAN" pitchFamily="2" charset="0"/>
                <a:cs typeface="NikoshBAN" pitchFamily="2" charset="0"/>
              </a:rPr>
              <a:t> </a:t>
            </a:r>
            <a:endParaRPr lang="en-US" sz="7200" dirty="0">
              <a:solidFill>
                <a:srgbClr val="FF0000"/>
              </a:solidFill>
            </a:endParaRPr>
          </a:p>
        </p:txBody>
      </p:sp>
      <p:sp>
        <p:nvSpPr>
          <p:cNvPr id="3" name="Rectangle 2"/>
          <p:cNvSpPr/>
          <p:nvPr/>
        </p:nvSpPr>
        <p:spPr>
          <a:xfrm>
            <a:off x="1955409" y="2407921"/>
            <a:ext cx="9453489" cy="3293209"/>
          </a:xfrm>
          <a:prstGeom prst="rect">
            <a:avLst/>
          </a:prstGeom>
        </p:spPr>
        <p:txBody>
          <a:bodyPr wrap="square">
            <a:spAutoFit/>
          </a:bodyPr>
          <a:lstStyle/>
          <a:p>
            <a:pPr algn="just"/>
            <a:r>
              <a:rPr lang="bn-BD" sz="4800" dirty="0">
                <a:solidFill>
                  <a:srgbClr val="00B0F0"/>
                </a:solidFill>
                <a:latin typeface="NikoshBAN" pitchFamily="2" charset="0"/>
                <a:cs typeface="NikoshBAN" pitchFamily="2" charset="0"/>
              </a:rPr>
              <a:t> </a:t>
            </a: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খাবার পরে হাটার কথা অনেকেই বলে থাকেন। বলেন খাবার পর অন্তত ১০০ কদম বা ৩০ মিনিট হাটতে হবে। কিন্ত এটি সম্পূর্ন ভুল ধারনা। কারণ এতে আপনার পরিপাকতন্ত্র খাবার থেকে প্রয়োজনীয় পুষ্টি গ্রহন করতে পারেনা। তাই খাবার পর হাটতে হবে তবে তা অন্তত ১ ঘন্টা পর।</a:t>
            </a:r>
            <a:endParaRPr lang="en-US" sz="4000" dirty="0">
              <a:solidFill>
                <a:srgbClr val="00B0F0"/>
              </a:solidFill>
              <a:latin typeface="NikoshBAN" pitchFamily="2" charset="0"/>
              <a:cs typeface="NikoshBAN" pitchFamily="2"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919217494"/>
      </p:ext>
    </p:extLst>
  </p:cSld>
  <p:clrMapOvr>
    <a:masterClrMapping/>
  </p:clrMapOvr>
  <mc:AlternateContent xmlns:mc="http://schemas.openxmlformats.org/markup-compatibility/2006" xmlns:p14="http://schemas.microsoft.com/office/powerpoint/2010/main">
    <mc:Choice Requires="p14">
      <p:transition spd="slow" p14:dur="1200" advTm="35949">
        <p14:flip dir="r"/>
      </p:transition>
    </mc:Choice>
    <mc:Fallback xmlns="">
      <p:transition spd="slow" advTm="359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nodeType="click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3">
                                            <p:txEl>
                                              <p:pRg st="0" end="0"/>
                                            </p:txEl>
                                          </p:spTgt>
                                        </p:tgtEl>
                                        <p:attrNameLst>
                                          <p:attrName>ppt_w</p:attrName>
                                        </p:attrNameLst>
                                      </p:cBhvr>
                                    </p:anim>
                                    <p:anim by="(#ppt_w*0.50)" calcmode="lin" valueType="num">
                                      <p:cBhvr>
                                        <p:cTn id="12" dur="500" decel="50000" autoRev="1" fill="hold">
                                          <p:stCondLst>
                                            <p:cond delay="0"/>
                                          </p:stCondLst>
                                        </p:cTn>
                                        <p:tgtEl>
                                          <p:spTgt spid="3">
                                            <p:txEl>
                                              <p:pRg st="0" end="0"/>
                                            </p:txEl>
                                          </p:spTgt>
                                        </p:tgtEl>
                                        <p:attrNameLst>
                                          <p:attrName>ppt_x</p:attrName>
                                        </p:attrNameLst>
                                      </p:cBhvr>
                                    </p:anim>
                                    <p:anim from="(-#ppt_h/2)" to="(#ppt_y)" calcmode="lin" valueType="num">
                                      <p:cBhvr>
                                        <p:cTn id="13" dur="1000" fill="hold">
                                          <p:stCondLst>
                                            <p:cond delay="0"/>
                                          </p:stCondLst>
                                        </p:cTn>
                                        <p:tgtEl>
                                          <p:spTgt spid="3">
                                            <p:txEl>
                                              <p:pRg st="0" end="0"/>
                                            </p:txEl>
                                          </p:spTgt>
                                        </p:tgtEl>
                                        <p:attrNameLst>
                                          <p:attrName>ppt_y</p:attrName>
                                        </p:attrNameLst>
                                      </p:cBhvr>
                                    </p:anim>
                                    <p:animRot by="21600000">
                                      <p:cBhvr>
                                        <p:cTn id="14"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D:\FMS Picture 1\Sleep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2072748"/>
            <a:ext cx="3962400" cy="379465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FMS Picture 1\Sleep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0" y="1905000"/>
            <a:ext cx="365125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53024" y="228600"/>
            <a:ext cx="2314576" cy="1323439"/>
          </a:xfrm>
          <a:prstGeom prst="rect">
            <a:avLst/>
          </a:prstGeom>
        </p:spPr>
        <p:txBody>
          <a:bodyPr wrap="square">
            <a:spAutoFit/>
          </a:bodyPr>
          <a:lstStyle/>
          <a:p>
            <a:pPr algn="ctr"/>
            <a:r>
              <a:rPr lang="bn-BD" sz="8000" u="sng" dirty="0">
                <a:solidFill>
                  <a:srgbClr val="FF0000"/>
                </a:solidFill>
                <a:latin typeface="NikoshBAN" pitchFamily="2" charset="0"/>
                <a:cs typeface="NikoshBAN" pitchFamily="2" charset="0"/>
              </a:rPr>
              <a:t>ঘুম</a:t>
            </a:r>
            <a:r>
              <a:rPr lang="bn-BD" sz="1600" u="sng" dirty="0">
                <a:latin typeface="NikoshBAN" pitchFamily="2" charset="0"/>
                <a:cs typeface="NikoshBAN" pitchFamily="2" charset="0"/>
              </a:rPr>
              <a:t> </a:t>
            </a:r>
            <a:endParaRPr lang="en-US" sz="1600"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2724366326"/>
      </p:ext>
    </p:extLst>
  </p:cSld>
  <p:clrMapOvr>
    <a:masterClrMapping/>
  </p:clrMapOvr>
  <mc:AlternateContent xmlns:mc="http://schemas.openxmlformats.org/markup-compatibility/2006" xmlns:p14="http://schemas.microsoft.com/office/powerpoint/2010/main">
    <mc:Choice Requires="p14">
      <p:transition spd="slow" p14:dur="1600" advTm="9875">
        <p14:gallery dir="l"/>
      </p:transition>
    </mc:Choice>
    <mc:Fallback xmlns="">
      <p:transition spd="slow" advTm="98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wheel(1)">
                                      <p:cBhvr>
                                        <p:cTn id="16"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D:\FMS Picture 1\Sleep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129" y="1851660"/>
            <a:ext cx="39624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FMS Picture 1\Sleep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979950"/>
            <a:ext cx="3810000" cy="373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46320" y="181708"/>
            <a:ext cx="1752600" cy="1446550"/>
          </a:xfrm>
          <a:prstGeom prst="rect">
            <a:avLst/>
          </a:prstGeom>
        </p:spPr>
        <p:txBody>
          <a:bodyPr wrap="square">
            <a:spAutoFit/>
          </a:bodyPr>
          <a:lstStyle/>
          <a:p>
            <a:pPr algn="ctr"/>
            <a:r>
              <a:rPr lang="bn-BD" sz="8800" dirty="0">
                <a:solidFill>
                  <a:srgbClr val="FF0000"/>
                </a:solidFill>
                <a:latin typeface="NikoshBAN" pitchFamily="2" charset="0"/>
                <a:cs typeface="NikoshBAN" pitchFamily="2" charset="0"/>
              </a:rPr>
              <a:t>ঘুম</a:t>
            </a:r>
            <a:r>
              <a:rPr lang="bn-BD" sz="8800" dirty="0">
                <a:latin typeface="NikoshBAN" pitchFamily="2" charset="0"/>
                <a:cs typeface="NikoshBAN" pitchFamily="2" charset="0"/>
              </a:rPr>
              <a:t> </a:t>
            </a:r>
            <a:endParaRPr lang="en-US" sz="8800"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384202509"/>
      </p:ext>
    </p:extLst>
  </p:cSld>
  <p:clrMapOvr>
    <a:masterClrMapping/>
  </p:clrMapOvr>
  <mc:AlternateContent xmlns:mc="http://schemas.openxmlformats.org/markup-compatibility/2006" xmlns:p14="http://schemas.microsoft.com/office/powerpoint/2010/main">
    <mc:Choice Requires="p14">
      <p:transition spd="slow" p14:dur="1200" advTm="9367">
        <p14:prism/>
      </p:transition>
    </mc:Choice>
    <mc:Fallback xmlns="">
      <p:transition spd="slow" advTm="93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ircle(in)">
                                      <p:cBhvr>
                                        <p:cTn id="11" dur="20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heel(1)">
                                      <p:cBhvr>
                                        <p:cTn id="16"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087880" cy="1325563"/>
          </a:xfrm>
        </p:spPr>
        <p:txBody>
          <a:bodyPr>
            <a:noAutofit/>
          </a:bodyPr>
          <a:lstStyle/>
          <a:p>
            <a:r>
              <a:rPr lang="bn-BD" sz="8000" dirty="0">
                <a:solidFill>
                  <a:srgbClr val="FF0000"/>
                </a:solidFill>
                <a:latin typeface="NikoshBAN" pitchFamily="2" charset="0"/>
                <a:cs typeface="NikoshBAN" pitchFamily="2" charset="0"/>
              </a:rPr>
              <a:t>ঘুম</a:t>
            </a:r>
            <a:r>
              <a:rPr lang="bn-BD" sz="8000" dirty="0">
                <a:latin typeface="NikoshBAN" pitchFamily="2" charset="0"/>
                <a:cs typeface="NikoshBAN" pitchFamily="2" charset="0"/>
              </a:rPr>
              <a:t> </a:t>
            </a:r>
            <a:endParaRPr lang="en-US" sz="8000" dirty="0"/>
          </a:p>
        </p:txBody>
      </p:sp>
      <p:sp>
        <p:nvSpPr>
          <p:cNvPr id="3" name="Rectangle 2"/>
          <p:cNvSpPr/>
          <p:nvPr/>
        </p:nvSpPr>
        <p:spPr>
          <a:xfrm>
            <a:off x="2093315" y="1988235"/>
            <a:ext cx="8534400" cy="3477875"/>
          </a:xfrm>
          <a:prstGeom prst="rect">
            <a:avLst/>
          </a:prstGeom>
        </p:spPr>
        <p:txBody>
          <a:bodyPr wrap="square">
            <a:spAutoFit/>
          </a:bodyPr>
          <a:lstStyle/>
          <a:p>
            <a:pPr algn="just"/>
            <a:r>
              <a:rPr lang="bn-B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খাবার পর পরই ঘুমিয়ে পড়া একটি বাজে অভ্যাস। তাতে খাবার ভালভাবে হজম হয়না। যার ফলে মানুষ মোটা হয়ে যেতে থাকে। তার চেয়ে বড় সমস্যা হলো এই অভ্যাসের কারণে গ্যাষ্ট্রিক এবং খাদ্য নালীতে ঘায়ের সৃষ্টি হতে পারে।</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5" name="Frame 4"/>
          <p:cNvSpPr/>
          <p:nvPr/>
        </p:nvSpPr>
        <p:spPr>
          <a:xfrm>
            <a:off x="98474" y="0"/>
            <a:ext cx="12093526" cy="6724357"/>
          </a:xfrm>
          <a:prstGeom prst="frame">
            <a:avLst>
              <a:gd name="adj1" fmla="val 1953"/>
            </a:avLst>
          </a:prstGeom>
          <a:gradFill>
            <a:gsLst>
              <a:gs pos="0">
                <a:srgbClr val="00B050"/>
              </a:gs>
              <a:gs pos="74000">
                <a:schemeClr val="accent1">
                  <a:lumMod val="45000"/>
                  <a:lumOff val="55000"/>
                </a:schemeClr>
              </a:gs>
              <a:gs pos="83000">
                <a:schemeClr val="accent1">
                  <a:lumMod val="45000"/>
                  <a:lumOff val="55000"/>
                </a:schemeClr>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111074399"/>
      </p:ext>
    </p:extLst>
  </p:cSld>
  <p:clrMapOvr>
    <a:masterClrMapping/>
  </p:clrMapOvr>
  <mc:AlternateContent xmlns:mc="http://schemas.openxmlformats.org/markup-compatibility/2006" xmlns:p14="http://schemas.microsoft.com/office/powerpoint/2010/main">
    <mc:Choice Requires="p14">
      <p:transition spd="slow" p14:dur="1400" advTm="28242">
        <p14:doors dir="vert"/>
      </p:transition>
    </mc:Choice>
    <mc:Fallback xmlns="">
      <p:transition spd="slow" advTm="282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6746" y="407963"/>
            <a:ext cx="2546252" cy="982346"/>
          </a:xfrm>
          <a:blipFill>
            <a:blip r:embed="rId2"/>
            <a:tile tx="0" ty="0" sx="100000" sy="100000" flip="none" algn="tl"/>
          </a:blipFill>
        </p:spPr>
        <p:txBody>
          <a:bodyPr>
            <a:normAutofit/>
          </a:bodyPr>
          <a:lstStyle/>
          <a:p>
            <a:r>
              <a:rPr lang="bn-BD" b="1" dirty="0">
                <a:latin typeface="NikoshBAN" panose="02000000000000000000" pitchFamily="2" charset="0"/>
                <a:cs typeface="NikoshBAN" panose="02000000000000000000" pitchFamily="2" charset="0"/>
              </a:rPr>
              <a:t>মূল্যায়ন</a:t>
            </a:r>
            <a:endParaRPr lang="en-US" b="1"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998806" y="3029243"/>
            <a:ext cx="10452295" cy="2555631"/>
          </a:xfrm>
          <a:solidFill>
            <a:schemeClr val="bg1"/>
          </a:solidFill>
        </p:spPr>
        <p:txBody>
          <a:bodyPr>
            <a:noAutofit/>
          </a:bodyPr>
          <a:lstStyle/>
          <a:p>
            <a:pPr algn="l"/>
            <a:r>
              <a:rPr lang="bn-BD" sz="4000" b="1" dirty="0">
                <a:solidFill>
                  <a:srgbClr val="C00000"/>
                </a:solidFill>
              </a:rPr>
              <a:t>১</a:t>
            </a:r>
            <a:r>
              <a:rPr lang="bn-BD" sz="4000" b="1" dirty="0">
                <a:solidFill>
                  <a:srgbClr val="C00000"/>
                </a:solidFill>
                <a:latin typeface="NikoshBAN" panose="02000000000000000000" pitchFamily="2" charset="0"/>
                <a:cs typeface="NikoshBAN" panose="02000000000000000000" pitchFamily="2" charset="0"/>
              </a:rPr>
              <a:t>। শারীরিক মন্দ অভ্যাস বলতে কি বুঝ ?</a:t>
            </a:r>
          </a:p>
          <a:p>
            <a:pPr algn="l"/>
            <a:r>
              <a:rPr lang="bn-BD" sz="4000" b="1" dirty="0">
                <a:solidFill>
                  <a:srgbClr val="C00000"/>
                </a:solidFill>
                <a:latin typeface="NikoshBAN" panose="02000000000000000000" pitchFamily="2" charset="0"/>
                <a:cs typeface="NikoshBAN" panose="02000000000000000000" pitchFamily="2" charset="0"/>
              </a:rPr>
              <a:t>২। কয়েকটি শারীরিক মন্দ অভ্যাসের নাম </a:t>
            </a:r>
            <a:r>
              <a:rPr lang="bn-BD" sz="4000" b="1" dirty="0" smtClean="0">
                <a:solidFill>
                  <a:srgbClr val="C00000"/>
                </a:solidFill>
                <a:latin typeface="NikoshBAN" panose="02000000000000000000" pitchFamily="2" charset="0"/>
                <a:cs typeface="NikoshBAN" panose="02000000000000000000" pitchFamily="2" charset="0"/>
              </a:rPr>
              <a:t> </a:t>
            </a:r>
            <a:r>
              <a:rPr lang="bn-BD" sz="4000" b="1" dirty="0">
                <a:solidFill>
                  <a:srgbClr val="C00000"/>
                </a:solidFill>
                <a:latin typeface="NikoshBAN" panose="02000000000000000000" pitchFamily="2" charset="0"/>
                <a:cs typeface="NikoshBAN" panose="02000000000000000000" pitchFamily="2" charset="0"/>
              </a:rPr>
              <a:t>বল ?</a:t>
            </a:r>
          </a:p>
          <a:p>
            <a:pPr algn="l"/>
            <a:r>
              <a:rPr lang="bn-BD" sz="4000" b="1" dirty="0">
                <a:solidFill>
                  <a:srgbClr val="C00000"/>
                </a:solidFill>
                <a:latin typeface="NikoshBAN" panose="02000000000000000000" pitchFamily="2" charset="0"/>
                <a:cs typeface="NikoshBAN" panose="02000000000000000000" pitchFamily="2" charset="0"/>
              </a:rPr>
              <a:t>৩। শরীরের মন্দ অভ্যাসগুলি </a:t>
            </a:r>
            <a:r>
              <a:rPr lang="bn-BD" sz="4000" b="1" dirty="0" smtClean="0">
                <a:solidFill>
                  <a:srgbClr val="C00000"/>
                </a:solidFill>
                <a:latin typeface="NikoshBAN" panose="02000000000000000000" pitchFamily="2" charset="0"/>
                <a:cs typeface="NikoshBAN" panose="02000000000000000000" pitchFamily="2" charset="0"/>
              </a:rPr>
              <a:t>পরিহারের </a:t>
            </a:r>
            <a:r>
              <a:rPr lang="bn-BD" sz="4000" b="1" dirty="0">
                <a:solidFill>
                  <a:srgbClr val="C00000"/>
                </a:solidFill>
                <a:latin typeface="NikoshBAN" panose="02000000000000000000" pitchFamily="2" charset="0"/>
                <a:cs typeface="NikoshBAN" panose="02000000000000000000" pitchFamily="2" charset="0"/>
              </a:rPr>
              <a:t>প্রয়োজন বর্ণনা কর ?</a:t>
            </a:r>
            <a:endParaRPr lang="en-US" sz="4000" b="1" dirty="0">
              <a:solidFill>
                <a:srgbClr val="C00000"/>
              </a:solidFill>
              <a:latin typeface="NikoshBAN" panose="02000000000000000000" pitchFamily="2" charset="0"/>
              <a:cs typeface="NikoshBAN" panose="02000000000000000000" pitchFamily="2" charset="0"/>
            </a:endParaRPr>
          </a:p>
        </p:txBody>
      </p:sp>
      <p:sp>
        <p:nvSpPr>
          <p:cNvPr id="4" name="Frame 3"/>
          <p:cNvSpPr/>
          <p:nvPr/>
        </p:nvSpPr>
        <p:spPr>
          <a:xfrm>
            <a:off x="211015" y="0"/>
            <a:ext cx="11980985" cy="6858000"/>
          </a:xfrm>
          <a:prstGeom prst="frame">
            <a:avLst>
              <a:gd name="adj1" fmla="val 2948"/>
            </a:avLst>
          </a:prstGeom>
          <a:gradFill>
            <a:gsLst>
              <a:gs pos="0">
                <a:srgbClr val="00B050"/>
              </a:gs>
              <a:gs pos="74000">
                <a:schemeClr val="accent1">
                  <a:lumMod val="45000"/>
                  <a:lumOff val="55000"/>
                </a:schemeClr>
              </a:gs>
              <a:gs pos="83000">
                <a:schemeClr val="accent1">
                  <a:lumMod val="45000"/>
                  <a:lumOff val="55000"/>
                </a:schemeClr>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6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600200" y="1905001"/>
            <a:ext cx="8991600" cy="4525963"/>
          </a:xfrm>
        </p:spPr>
        <p:txBody>
          <a:bodyPr>
            <a:normAutofit/>
          </a:bodyPr>
          <a:lstStyle/>
          <a:p>
            <a:pPr algn="ctr"/>
            <a:r>
              <a:rPr lang="bn-BD" sz="2800" b="1" dirty="0" smtClean="0">
                <a:solidFill>
                  <a:schemeClr val="accent5">
                    <a:lumMod val="50000"/>
                  </a:schemeClr>
                </a:solidFill>
              </a:rPr>
              <a:t>  </a:t>
            </a:r>
            <a:r>
              <a:rPr lang="bn-IN" sz="2800" b="1" dirty="0" smtClean="0">
                <a:solidFill>
                  <a:schemeClr val="accent5">
                    <a:lumMod val="50000"/>
                  </a:schemeClr>
                </a:solidFill>
              </a:rPr>
              <a:t>নিচের কোনটি সঠিক?</a:t>
            </a:r>
            <a:endParaRPr lang="en-US" sz="2800" b="1" dirty="0">
              <a:solidFill>
                <a:schemeClr val="accent5">
                  <a:lumMod val="50000"/>
                </a:schemeClr>
              </a:solidFill>
              <a:latin typeface="NikoshBAN" panose="02000000000000000000" pitchFamily="2" charset="0"/>
              <a:cs typeface="NikoshBAN" panose="02000000000000000000" pitchFamily="2" charset="0"/>
            </a:endParaRPr>
          </a:p>
        </p:txBody>
      </p:sp>
      <p:sp>
        <p:nvSpPr>
          <p:cNvPr id="4" name="Rounded Rectangle 3"/>
          <p:cNvSpPr/>
          <p:nvPr/>
        </p:nvSpPr>
        <p:spPr>
          <a:xfrm>
            <a:off x="2057400" y="5029200"/>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১।</a:t>
            </a:r>
            <a:endParaRPr lang="en-US" dirty="0"/>
          </a:p>
        </p:txBody>
      </p:sp>
      <p:sp>
        <p:nvSpPr>
          <p:cNvPr id="8" name="Rounded Rectangle 7"/>
          <p:cNvSpPr/>
          <p:nvPr/>
        </p:nvSpPr>
        <p:spPr>
          <a:xfrm>
            <a:off x="3581400" y="5026925"/>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২। </a:t>
            </a:r>
            <a:endParaRPr lang="en-US" dirty="0"/>
          </a:p>
        </p:txBody>
      </p:sp>
      <p:sp>
        <p:nvSpPr>
          <p:cNvPr id="9" name="Rounded Rectangle 8"/>
          <p:cNvSpPr/>
          <p:nvPr/>
        </p:nvSpPr>
        <p:spPr>
          <a:xfrm>
            <a:off x="5105400" y="5026925"/>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৩। </a:t>
            </a:r>
            <a:endParaRPr lang="en-US" dirty="0"/>
          </a:p>
        </p:txBody>
      </p:sp>
      <p:sp>
        <p:nvSpPr>
          <p:cNvPr id="10" name="Rounded Rectangle 9"/>
          <p:cNvSpPr/>
          <p:nvPr/>
        </p:nvSpPr>
        <p:spPr>
          <a:xfrm>
            <a:off x="6629400" y="5046828"/>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৪। </a:t>
            </a:r>
            <a:endParaRPr lang="en-US" dirty="0"/>
          </a:p>
        </p:txBody>
      </p:sp>
      <p:sp>
        <p:nvSpPr>
          <p:cNvPr id="12" name="Oval 11"/>
          <p:cNvSpPr/>
          <p:nvPr/>
        </p:nvSpPr>
        <p:spPr>
          <a:xfrm>
            <a:off x="8915401" y="4876800"/>
            <a:ext cx="1457325"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সঠিক উত্তর </a:t>
            </a:r>
            <a:endParaRPr lang="en-US" dirty="0"/>
          </a:p>
        </p:txBody>
      </p:sp>
      <p:sp>
        <p:nvSpPr>
          <p:cNvPr id="13" name="Oval 12"/>
          <p:cNvSpPr/>
          <p:nvPr/>
        </p:nvSpPr>
        <p:spPr>
          <a:xfrm>
            <a:off x="8906302" y="4876800"/>
            <a:ext cx="1457325"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400" dirty="0"/>
              <a:t>ভুল উত্তর </a:t>
            </a:r>
            <a:endParaRPr lang="en-US" sz="1400" dirty="0"/>
          </a:p>
        </p:txBody>
      </p:sp>
      <p:sp>
        <p:nvSpPr>
          <p:cNvPr id="11" name="Rectangle 10"/>
          <p:cNvSpPr/>
          <p:nvPr/>
        </p:nvSpPr>
        <p:spPr>
          <a:xfrm>
            <a:off x="4746240" y="2850482"/>
            <a:ext cx="3240692" cy="523220"/>
          </a:xfrm>
          <a:prstGeom prst="rect">
            <a:avLst/>
          </a:prstGeom>
        </p:spPr>
        <p:txBody>
          <a:bodyPr wrap="square">
            <a:spAutoFit/>
          </a:bodyPr>
          <a:lstStyle/>
          <a:p>
            <a:r>
              <a:rPr lang="en-US" sz="2800" dirty="0">
                <a:latin typeface="NikoshBAN" panose="02000000000000000000" pitchFamily="2" charset="0"/>
                <a:cs typeface="NikoshBAN" panose="02000000000000000000" pitchFamily="2" charset="0"/>
              </a:rPr>
              <a:t>১। </a:t>
            </a:r>
            <a:r>
              <a:rPr lang="en-US" sz="2800" dirty="0" err="1">
                <a:latin typeface="NikoshBAN" panose="02000000000000000000" pitchFamily="2" charset="0"/>
                <a:cs typeface="NikoshBAN" panose="02000000000000000000" pitchFamily="2" charset="0"/>
              </a:rPr>
              <a:t>ধূমপান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মৃত্যু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ডেকে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আনে</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4784842" y="3369909"/>
            <a:ext cx="3613569" cy="461665"/>
          </a:xfrm>
          <a:prstGeom prst="rect">
            <a:avLst/>
          </a:prstGeom>
          <a:noFill/>
        </p:spPr>
        <p:txBody>
          <a:bodyPr wrap="square" rtlCol="0">
            <a:spAutoFit/>
          </a:bodyPr>
          <a:lstStyle/>
          <a:p>
            <a:r>
              <a:rPr lang="en-US" dirty="0">
                <a:latin typeface="NikoshBAN" panose="02000000000000000000" pitchFamily="2" charset="0"/>
                <a:cs typeface="NikoshBAN" panose="02000000000000000000" pitchFamily="2" charset="0"/>
              </a:rPr>
              <a:t>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ধূমপানে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টাকা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পয়সা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বৃদ্ধি</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পায়</a:t>
            </a:r>
            <a:r>
              <a:rPr lang="en-US" sz="2400" dirty="0">
                <a:latin typeface="NikoshBAN" panose="02000000000000000000" pitchFamily="2" charset="0"/>
                <a:cs typeface="NikoshBAN" panose="02000000000000000000" pitchFamily="2" charset="0"/>
              </a:rPr>
              <a:t>। </a:t>
            </a:r>
          </a:p>
        </p:txBody>
      </p:sp>
      <p:sp>
        <p:nvSpPr>
          <p:cNvPr id="15" name="TextBox 14"/>
          <p:cNvSpPr txBox="1"/>
          <p:nvPr/>
        </p:nvSpPr>
        <p:spPr>
          <a:xfrm>
            <a:off x="4721490" y="3868419"/>
            <a:ext cx="3479974"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৩</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ধূমপানে</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সমাজের উন্নতি হয়</a:t>
            </a:r>
            <a:r>
              <a:rPr lang="en-US" sz="2400" dirty="0">
                <a:latin typeface="NikoshBAN" panose="02000000000000000000" pitchFamily="2" charset="0"/>
                <a:cs typeface="NikoshBAN" panose="02000000000000000000" pitchFamily="2" charset="0"/>
              </a:rPr>
              <a:t>। </a:t>
            </a:r>
          </a:p>
        </p:txBody>
      </p:sp>
      <p:sp>
        <p:nvSpPr>
          <p:cNvPr id="16" name="TextBox 15"/>
          <p:cNvSpPr txBox="1"/>
          <p:nvPr/>
        </p:nvSpPr>
        <p:spPr>
          <a:xfrm>
            <a:off x="4722232" y="4382284"/>
            <a:ext cx="3577705"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৪</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ধূমপানে</a:t>
            </a:r>
            <a:r>
              <a:rPr lang="en-US"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অক্সিজেন তৈরী হয় </a:t>
            </a:r>
            <a:r>
              <a:rPr lang="en-US" sz="2400" dirty="0">
                <a:latin typeface="NikoshBAN" panose="02000000000000000000" pitchFamily="2" charset="0"/>
                <a:cs typeface="NikoshBAN" panose="02000000000000000000" pitchFamily="2" charset="0"/>
              </a:rPr>
              <a:t>। </a:t>
            </a:r>
          </a:p>
        </p:txBody>
      </p:sp>
      <p:sp>
        <p:nvSpPr>
          <p:cNvPr id="17" name="Title 1"/>
          <p:cNvSpPr txBox="1">
            <a:spLocks/>
          </p:cNvSpPr>
          <p:nvPr/>
        </p:nvSpPr>
        <p:spPr>
          <a:xfrm>
            <a:off x="4726746" y="407963"/>
            <a:ext cx="1814731" cy="773723"/>
          </a:xfrm>
          <a:prstGeom prst="rect">
            <a:avLst/>
          </a:prstGeom>
          <a:blipFill>
            <a:blip r:embed="rId3"/>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b="1" smtClean="0">
                <a:latin typeface="NikoshBAN" panose="02000000000000000000" pitchFamily="2" charset="0"/>
                <a:cs typeface="NikoshBAN" panose="02000000000000000000" pitchFamily="2" charset="0"/>
              </a:rPr>
              <a:t>মূল্যায়ন</a:t>
            </a:r>
            <a:endParaRPr lang="en-US" b="1" dirty="0">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2948112844"/>
      </p:ext>
    </p:extLst>
  </p:cSld>
  <p:clrMapOvr>
    <a:masterClrMapping/>
  </p:clrMapOvr>
  <mc:AlternateContent xmlns:mc="http://schemas.openxmlformats.org/markup-compatibility/2006" xmlns:p14="http://schemas.microsoft.com/office/powerpoint/2010/main">
    <mc:Choice Requires="p14">
      <p:transition spd="slow" p14:dur="1200" advTm="42037">
        <p14:prism/>
      </p:transition>
    </mc:Choice>
    <mc:Fallback xmlns="">
      <p:transition spd="slow" advTm="420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ircle(in)">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3000" fill="hold"/>
                                        <p:tgtEl>
                                          <p:spTgt spid="12"/>
                                        </p:tgtEl>
                                        <p:attrNameLst>
                                          <p:attrName>ppt_w</p:attrName>
                                        </p:attrNameLst>
                                      </p:cBhvr>
                                      <p:tavLst>
                                        <p:tav tm="0">
                                          <p:val>
                                            <p:fltVal val="0"/>
                                          </p:val>
                                        </p:tav>
                                        <p:tav tm="100000">
                                          <p:val>
                                            <p:strVal val="#ppt_w"/>
                                          </p:val>
                                        </p:tav>
                                      </p:tavLst>
                                    </p:anim>
                                    <p:anim calcmode="lin" valueType="num">
                                      <p:cBhvr>
                                        <p:cTn id="56" dur="3000" fill="hold"/>
                                        <p:tgtEl>
                                          <p:spTgt spid="12"/>
                                        </p:tgtEl>
                                        <p:attrNameLst>
                                          <p:attrName>ppt_h</p:attrName>
                                        </p:attrNameLst>
                                      </p:cBhvr>
                                      <p:tavLst>
                                        <p:tav tm="0">
                                          <p:val>
                                            <p:fltVal val="0"/>
                                          </p:val>
                                        </p:tav>
                                        <p:tav tm="100000">
                                          <p:val>
                                            <p:strVal val="#ppt_h"/>
                                          </p:val>
                                        </p:tav>
                                      </p:tavLst>
                                    </p:anim>
                                    <p:animEffect transition="in" filter="fade">
                                      <p:cBhvr>
                                        <p:cTn id="57" dur="3000"/>
                                        <p:tgtEl>
                                          <p:spTgt spid="12"/>
                                        </p:tgtEl>
                                      </p:cBhvr>
                                    </p:animEffect>
                                  </p:childTnLst>
                                  <p:subTnLst>
                                    <p:set>
                                      <p:cBhvr override="childStyle">
                                        <p:cTn dur="1" fill="hold" display="0" masterRel="sameClick" afterEffect="1">
                                          <p:stCondLst>
                                            <p:cond evt="end" delay="0">
                                              <p:tn val="53"/>
                                            </p:cond>
                                          </p:stCondLst>
                                        </p:cTn>
                                        <p:tgtEl>
                                          <p:spTgt spid="12"/>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0" fill="hold"/>
                                        <p:tgtEl>
                                          <p:spTgt spid="13"/>
                                        </p:tgtEl>
                                        <p:attrNameLst>
                                          <p:attrName>ppt_w</p:attrName>
                                        </p:attrNameLst>
                                      </p:cBhvr>
                                      <p:tavLst>
                                        <p:tav tm="0">
                                          <p:val>
                                            <p:fltVal val="0"/>
                                          </p:val>
                                        </p:tav>
                                        <p:tav tm="100000">
                                          <p:val>
                                            <p:strVal val="#ppt_w"/>
                                          </p:val>
                                        </p:tav>
                                      </p:tavLst>
                                    </p:anim>
                                    <p:anim calcmode="lin" valueType="num">
                                      <p:cBhvr>
                                        <p:cTn id="64" dur="5000" fill="hold"/>
                                        <p:tgtEl>
                                          <p:spTgt spid="13"/>
                                        </p:tgtEl>
                                        <p:attrNameLst>
                                          <p:attrName>ppt_h</p:attrName>
                                        </p:attrNameLst>
                                      </p:cBhvr>
                                      <p:tavLst>
                                        <p:tav tm="0">
                                          <p:val>
                                            <p:fltVal val="0"/>
                                          </p:val>
                                        </p:tav>
                                        <p:tav tm="100000">
                                          <p:val>
                                            <p:strVal val="#ppt_h"/>
                                          </p:val>
                                        </p:tav>
                                      </p:tavLst>
                                    </p:anim>
                                    <p:animEffect transition="in" filter="fade">
                                      <p:cBhvr>
                                        <p:cTn id="65" dur="5000"/>
                                        <p:tgtEl>
                                          <p:spTgt spid="13"/>
                                        </p:tgtEl>
                                      </p:cBhvr>
                                    </p:animEffect>
                                  </p:childTnLst>
                                  <p:subTnLst>
                                    <p:set>
                                      <p:cBhvr override="childStyle">
                                        <p:cTn dur="1" fill="hold" display="0" masterRel="sameClick" afterEffect="1">
                                          <p:stCondLst>
                                            <p:cond evt="end" delay="0">
                                              <p:tn val="61"/>
                                            </p:cond>
                                          </p:stCondLst>
                                        </p:cTn>
                                        <p:tgtEl>
                                          <p:spTgt spid="13"/>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53" presetClass="entr" presetSubtype="16" fill="hold" grpId="1"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grpId="2"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0" fill="hold"/>
                                        <p:tgtEl>
                                          <p:spTgt spid="13"/>
                                        </p:tgtEl>
                                        <p:attrNameLst>
                                          <p:attrName>ppt_w</p:attrName>
                                        </p:attrNameLst>
                                      </p:cBhvr>
                                      <p:tavLst>
                                        <p:tav tm="0">
                                          <p:val>
                                            <p:fltVal val="0"/>
                                          </p:val>
                                        </p:tav>
                                        <p:tav tm="100000">
                                          <p:val>
                                            <p:strVal val="#ppt_w"/>
                                          </p:val>
                                        </p:tav>
                                      </p:tavLst>
                                    </p:anim>
                                    <p:anim calcmode="lin" valueType="num">
                                      <p:cBhvr>
                                        <p:cTn id="80" dur="5000" fill="hold"/>
                                        <p:tgtEl>
                                          <p:spTgt spid="13"/>
                                        </p:tgtEl>
                                        <p:attrNameLst>
                                          <p:attrName>ppt_h</p:attrName>
                                        </p:attrNameLst>
                                      </p:cBhvr>
                                      <p:tavLst>
                                        <p:tav tm="0">
                                          <p:val>
                                            <p:fltVal val="0"/>
                                          </p:val>
                                        </p:tav>
                                        <p:tav tm="100000">
                                          <p:val>
                                            <p:strVal val="#ppt_h"/>
                                          </p:val>
                                        </p:tav>
                                      </p:tavLst>
                                    </p:anim>
                                    <p:animEffect transition="in" filter="fade">
                                      <p:cBhvr>
                                        <p:cTn id="81" dur="5000"/>
                                        <p:tgtEl>
                                          <p:spTgt spid="13"/>
                                        </p:tgtEl>
                                      </p:cBhvr>
                                    </p:animEffect>
                                  </p:childTnLst>
                                  <p:subTnLst>
                                    <p:set>
                                      <p:cBhvr override="childStyle">
                                        <p:cTn dur="1" fill="hold" display="0" masterRel="sameClick" afterEffect="1">
                                          <p:stCondLst>
                                            <p:cond evt="end" delay="0">
                                              <p:tn val="77"/>
                                            </p:cond>
                                          </p:stCondLst>
                                        </p:cTn>
                                        <p:tgtEl>
                                          <p:spTgt spid="13"/>
                                        </p:tgtEl>
                                        <p:attrNameLst>
                                          <p:attrName>style.visibility</p:attrName>
                                        </p:attrNameLst>
                                      </p:cBhvr>
                                      <p:to>
                                        <p:strVal val="hidden"/>
                                      </p:to>
                                    </p:set>
                                  </p:subTnLst>
                                </p:cTn>
                              </p:par>
                            </p:childTnLst>
                          </p:cTn>
                        </p:par>
                      </p:childTnLst>
                    </p:cTn>
                  </p:par>
                </p:childTnLst>
              </p:cTn>
              <p:nextCondLst>
                <p:cond evt="onClick" delay="0">
                  <p:tgtEl>
                    <p:spTgt spid="10"/>
                  </p:tgtEl>
                </p:cond>
              </p:nextCondLst>
            </p:seq>
          </p:childTnLst>
        </p:cTn>
      </p:par>
    </p:tnLst>
    <p:bldLst>
      <p:bldP spid="4" grpId="0" animBg="1"/>
      <p:bldP spid="8" grpId="0" animBg="1"/>
      <p:bldP spid="9" grpId="0" animBg="1"/>
      <p:bldP spid="10" grpId="0" animBg="1"/>
      <p:bldP spid="12" grpId="0" animBg="1"/>
      <p:bldP spid="13" grpId="0" animBg="1"/>
      <p:bldP spid="13" grpId="1" animBg="1"/>
      <p:bldP spid="13" grpId="2"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4375" y="561536"/>
            <a:ext cx="3601329" cy="1028113"/>
          </a:xfrm>
          <a:blipFill>
            <a:blip r:embed="rId2"/>
            <a:tile tx="0" ty="0" sx="100000" sy="100000" flip="none" algn="tl"/>
          </a:blipFill>
        </p:spPr>
        <p:txBody>
          <a:bodyPr>
            <a:noAutofit/>
          </a:bodyPr>
          <a:lstStyle/>
          <a:p>
            <a:r>
              <a:rPr lang="bn-BD" sz="6000" b="1" dirty="0">
                <a:solidFill>
                  <a:schemeClr val="accent6">
                    <a:lumMod val="50000"/>
                  </a:schemeClr>
                </a:solidFill>
                <a:latin typeface="NikoshBAN" pitchFamily="2" charset="0"/>
                <a:cs typeface="NikoshBAN" pitchFamily="2" charset="0"/>
              </a:rPr>
              <a:t>পাঠ পরিচিতি</a:t>
            </a:r>
            <a:endParaRPr lang="en-US" sz="6000" b="1" dirty="0">
              <a:solidFill>
                <a:schemeClr val="accent6">
                  <a:lumMod val="50000"/>
                </a:schemeClr>
              </a:solidFill>
              <a:latin typeface="NikoshBAN" pitchFamily="2" charset="0"/>
              <a:cs typeface="NikoshBAN" pitchFamily="2" charset="0"/>
            </a:endParaRPr>
          </a:p>
        </p:txBody>
      </p:sp>
      <p:sp>
        <p:nvSpPr>
          <p:cNvPr id="4" name="Subtitle 3"/>
          <p:cNvSpPr>
            <a:spLocks noGrp="1"/>
          </p:cNvSpPr>
          <p:nvPr>
            <p:ph type="subTitle" idx="1"/>
          </p:nvPr>
        </p:nvSpPr>
        <p:spPr>
          <a:xfrm>
            <a:off x="2057400" y="2133600"/>
            <a:ext cx="7772400" cy="3810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normAutofit/>
          </a:bodyPr>
          <a:lstStyle/>
          <a:p>
            <a:pPr algn="ctr"/>
            <a:r>
              <a:rPr lang="bn-BD" sz="4000" b="1" dirty="0">
                <a:solidFill>
                  <a:srgbClr val="002060"/>
                </a:solidFill>
                <a:latin typeface="NikoshBAN" pitchFamily="2" charset="0"/>
                <a:cs typeface="NikoshBAN" pitchFamily="2" charset="0"/>
              </a:rPr>
              <a:t>শ্রেণীঃ- নবম  </a:t>
            </a:r>
          </a:p>
          <a:p>
            <a:pPr algn="ctr"/>
            <a:r>
              <a:rPr lang="bn-BD" sz="4000" b="1" dirty="0">
                <a:solidFill>
                  <a:srgbClr val="002060"/>
                </a:solidFill>
                <a:latin typeface="NikoshBAN" pitchFamily="2" charset="0"/>
                <a:cs typeface="NikoshBAN" pitchFamily="2" charset="0"/>
              </a:rPr>
              <a:t>বিষয়ঃ শারীরিক শিক্ষা</a:t>
            </a:r>
            <a:r>
              <a:rPr lang="en-US" sz="4000" b="1" dirty="0">
                <a:solidFill>
                  <a:srgbClr val="002060"/>
                </a:solidFill>
                <a:latin typeface="NikoshBAN" pitchFamily="2" charset="0"/>
                <a:cs typeface="NikoshBAN" pitchFamily="2" charset="0"/>
              </a:rPr>
              <a:t> </a:t>
            </a:r>
            <a:r>
              <a:rPr lang="bn-BD" sz="4000" b="1" dirty="0">
                <a:solidFill>
                  <a:srgbClr val="002060"/>
                </a:solidFill>
                <a:latin typeface="NikoshBAN" pitchFamily="2" charset="0"/>
                <a:cs typeface="NikoshBAN" pitchFamily="2" charset="0"/>
              </a:rPr>
              <a:t>ও স্বাস্থ্য </a:t>
            </a:r>
          </a:p>
          <a:p>
            <a:pPr algn="ctr"/>
            <a:r>
              <a:rPr lang="bn-BD" sz="4000" b="1" dirty="0">
                <a:solidFill>
                  <a:srgbClr val="002060"/>
                </a:solidFill>
                <a:latin typeface="NikoshBAN" pitchFamily="2" charset="0"/>
                <a:cs typeface="NikoshBAN" pitchFamily="2" charset="0"/>
              </a:rPr>
              <a:t>অধ্যায়ঃ প্রথম</a:t>
            </a:r>
          </a:p>
          <a:p>
            <a:pPr algn="ctr"/>
            <a:r>
              <a:rPr lang="bn-BD" sz="4000" b="1" dirty="0">
                <a:solidFill>
                  <a:srgbClr val="002060"/>
                </a:solidFill>
                <a:latin typeface="NikoshBAN" pitchFamily="2" charset="0"/>
                <a:cs typeface="NikoshBAN" pitchFamily="2" charset="0"/>
              </a:rPr>
              <a:t>অধ্যায়ের নামঃ সুস্থ জীবনের জন্য শারীরিক শিক্ষা   </a:t>
            </a:r>
            <a:endParaRPr lang="en-US" sz="4000" b="1" dirty="0">
              <a:solidFill>
                <a:srgbClr val="002060"/>
              </a:solidFill>
              <a:latin typeface="NikoshBAN" pitchFamily="2" charset="0"/>
              <a:cs typeface="NikoshBAN" pitchFamily="2" charset="0"/>
            </a:endParaRPr>
          </a:p>
          <a:p>
            <a:pPr algn="ctr"/>
            <a:r>
              <a:rPr lang="bn-BD" sz="4000" b="1" dirty="0">
                <a:solidFill>
                  <a:srgbClr val="002060"/>
                </a:solidFill>
                <a:latin typeface="NikoshBAN" pitchFamily="2" charset="0"/>
                <a:cs typeface="NikoshBAN" pitchFamily="2" charset="0"/>
              </a:rPr>
              <a:t>সময়ঃ ৪০মিনিট</a:t>
            </a:r>
          </a:p>
        </p:txBody>
      </p:sp>
    </p:spTree>
    <p:extLst>
      <p:ext uri="{BB962C8B-B14F-4D97-AF65-F5344CB8AC3E}">
        <p14:creationId xmlns:p14="http://schemas.microsoft.com/office/powerpoint/2010/main" val="389663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Wave 3"/>
          <p:cNvSpPr/>
          <p:nvPr/>
        </p:nvSpPr>
        <p:spPr>
          <a:xfrm>
            <a:off x="419726" y="1016209"/>
            <a:ext cx="4347146" cy="11430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বাড়ির</a:t>
            </a: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কাজ</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236" y="269823"/>
            <a:ext cx="2953061" cy="2911469"/>
          </a:xfrm>
          <a:prstGeom prst="rect">
            <a:avLst/>
          </a:prstGeom>
        </p:spPr>
      </p:pic>
      <p:pic>
        <p:nvPicPr>
          <p:cNvPr id="5" name="Picture 7" descr="images ncc-0017    2"/>
          <p:cNvPicPr>
            <a:picLocks noChangeAspect="1" noChangeArrowheads="1"/>
          </p:cNvPicPr>
          <p:nvPr/>
        </p:nvPicPr>
        <p:blipFill>
          <a:blip r:embed="rId3"/>
          <a:srcRect/>
          <a:stretch>
            <a:fillRect/>
          </a:stretch>
        </p:blipFill>
        <p:spPr bwMode="auto">
          <a:xfrm>
            <a:off x="5216576" y="344775"/>
            <a:ext cx="2758191" cy="2696609"/>
          </a:xfrm>
          <a:prstGeom prst="ellipse">
            <a:avLst/>
          </a:prstGeom>
          <a:ln>
            <a:noFill/>
          </a:ln>
          <a:effectLst>
            <a:softEdge rad="112500"/>
          </a:effectLst>
        </p:spPr>
      </p:pic>
      <p:sp>
        <p:nvSpPr>
          <p:cNvPr id="6" name="Subtitle 2"/>
          <p:cNvSpPr txBox="1">
            <a:spLocks/>
          </p:cNvSpPr>
          <p:nvPr/>
        </p:nvSpPr>
        <p:spPr>
          <a:xfrm>
            <a:off x="640080" y="3794760"/>
            <a:ext cx="11094720" cy="1783080"/>
          </a:xfrm>
          <a:prstGeom prst="rect">
            <a:avLst/>
          </a:prstGeom>
          <a:ln>
            <a:gradFill>
              <a:gsLst>
                <a:gs pos="0">
                  <a:srgbClr val="FFEFD1"/>
                </a:gs>
                <a:gs pos="64999">
                  <a:srgbClr val="F0EBD5"/>
                </a:gs>
                <a:gs pos="100000">
                  <a:srgbClr val="D1C39F"/>
                </a:gs>
              </a:gsLst>
              <a:lin ang="5400000" scaled="0"/>
            </a:gra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bn-BD" sz="4400" b="1" dirty="0" smtClean="0">
                <a:ln w="22225">
                  <a:solidFill>
                    <a:schemeClr val="accent2"/>
                  </a:solidFill>
                  <a:prstDash val="solid"/>
                </a:ln>
                <a:solidFill>
                  <a:schemeClr val="accent6">
                    <a:lumMod val="75000"/>
                  </a:schemeClr>
                </a:solidFill>
                <a:latin typeface="NikoshBAN" panose="02000000000000000000" pitchFamily="2" charset="0"/>
                <a:cs typeface="NikoshBAN" panose="02000000000000000000" pitchFamily="2" charset="0"/>
              </a:rPr>
              <a:t>তোমার পরিবার এবং প্রতিবেশীদের শরীরের মন্দ অভ্যাসের কুফলগুলো জানাবে এবং তাদের মনোভাব লিখে আনবে । </a:t>
            </a:r>
            <a:endParaRPr lang="bn-BD" sz="4400" b="1" dirty="0">
              <a:ln w="22225">
                <a:solidFill>
                  <a:schemeClr val="accent2"/>
                </a:solidFill>
                <a:prstDash val="solid"/>
              </a:ln>
              <a:solidFill>
                <a:schemeClr val="accent6">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64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additive="base">
                                        <p:cTn id="2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6">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1236283" y="212131"/>
            <a:ext cx="8582966" cy="6455955"/>
          </a:xfrm>
          <a:prstGeom prst="ellipse">
            <a:avLst/>
          </a:prstGeom>
          <a:blipFill>
            <a:blip r:embed="rId4"/>
            <a:stretch>
              <a:fillRect/>
            </a:stretch>
          </a:blip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a:latin typeface="NikoshBAN" pitchFamily="2" charset="0"/>
                <a:cs typeface="NikoshBAN" pitchFamily="2" charset="0"/>
              </a:rPr>
              <a:t>ধন্যবাদ সবাইকে</a:t>
            </a:r>
            <a:endParaRPr lang="en-US" sz="11500" dirty="0">
              <a:latin typeface="NikoshBAN" pitchFamily="2" charset="0"/>
              <a:cs typeface="NikoshBAN" pitchFamily="2"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139" y="475307"/>
            <a:ext cx="7695176" cy="605804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3511379710"/>
      </p:ext>
    </p:extLst>
  </p:cSld>
  <p:clrMapOvr>
    <a:masterClrMapping/>
  </p:clrMapOvr>
  <mc:AlternateContent xmlns:mc="http://schemas.openxmlformats.org/markup-compatibility/2006" xmlns:p14="http://schemas.microsoft.com/office/powerpoint/2010/main">
    <mc:Choice Requires="p14">
      <p:transition spd="slow" p14:dur="1300" advTm="10809">
        <p14:pan dir="u"/>
      </p:transition>
    </mc:Choice>
    <mc:Fallback xmlns="">
      <p:transition spd="slow" advTm="108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214490" y="689315"/>
            <a:ext cx="7239000" cy="5303521"/>
            <a:chOff x="381000" y="-66675"/>
            <a:chExt cx="8610600" cy="6938322"/>
          </a:xfrm>
        </p:grpSpPr>
        <p:pic>
          <p:nvPicPr>
            <p:cNvPr id="1026" name="Picture 2" descr="C:\Users\shimul\Desktop\D. C. Pictures\Picture\smoke\two_year_smoker_Funzug.org_02.jpg"/>
            <p:cNvPicPr>
              <a:picLocks noChangeAspect="1" noChangeArrowheads="1"/>
            </p:cNvPicPr>
            <p:nvPr/>
          </p:nvPicPr>
          <p:blipFill>
            <a:blip r:embed="rId2"/>
            <a:srcRect/>
            <a:stretch>
              <a:fillRect/>
            </a:stretch>
          </p:blipFill>
          <p:spPr bwMode="auto">
            <a:xfrm>
              <a:off x="381000" y="-66675"/>
              <a:ext cx="4343400" cy="4095750"/>
            </a:xfrm>
            <a:prstGeom prst="rect">
              <a:avLst/>
            </a:prstGeom>
            <a:noFill/>
          </p:spPr>
        </p:pic>
        <p:pic>
          <p:nvPicPr>
            <p:cNvPr id="1027" name="Picture 3" descr="C:\Users\shimul\Desktop\D. C. Pictures\Picture\worker\image018.jpg"/>
            <p:cNvPicPr>
              <a:picLocks noChangeAspect="1" noChangeArrowheads="1"/>
            </p:cNvPicPr>
            <p:nvPr/>
          </p:nvPicPr>
          <p:blipFill>
            <a:blip r:embed="rId3"/>
            <a:srcRect/>
            <a:stretch>
              <a:fillRect/>
            </a:stretch>
          </p:blipFill>
          <p:spPr bwMode="auto">
            <a:xfrm>
              <a:off x="4724400" y="-13648"/>
              <a:ext cx="4267200" cy="4038600"/>
            </a:xfrm>
            <a:prstGeom prst="rect">
              <a:avLst/>
            </a:prstGeom>
            <a:noFill/>
          </p:spPr>
        </p:pic>
        <p:pic>
          <p:nvPicPr>
            <p:cNvPr id="1028" name="Picture 4" descr="C:\Users\shimul\Desktop\D. C. Pictures\Picture\wine\ATT00011..jpg"/>
            <p:cNvPicPr>
              <a:picLocks noChangeAspect="1" noChangeArrowheads="1"/>
            </p:cNvPicPr>
            <p:nvPr/>
          </p:nvPicPr>
          <p:blipFill>
            <a:blip r:embed="rId4"/>
            <a:srcRect/>
            <a:stretch>
              <a:fillRect/>
            </a:stretch>
          </p:blipFill>
          <p:spPr bwMode="auto">
            <a:xfrm>
              <a:off x="381000" y="3976047"/>
              <a:ext cx="8610600" cy="2895600"/>
            </a:xfrm>
            <a:prstGeom prst="rect">
              <a:avLst/>
            </a:prstGeom>
            <a:noFill/>
          </p:spPr>
        </p:pic>
      </p:grpSp>
    </p:spTree>
    <p:extLst>
      <p:ext uri="{BB962C8B-B14F-4D97-AF65-F5344CB8AC3E}">
        <p14:creationId xmlns:p14="http://schemas.microsoft.com/office/powerpoint/2010/main" val="1753425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1752776" y="520505"/>
            <a:ext cx="8812061" cy="5813807"/>
            <a:chOff x="299113" y="228600"/>
            <a:chExt cx="8844887" cy="5894695"/>
          </a:xfrm>
        </p:grpSpPr>
        <p:pic>
          <p:nvPicPr>
            <p:cNvPr id="2" name="Picture 1" descr="images.jpg"/>
            <p:cNvPicPr>
              <a:picLocks noChangeAspect="1"/>
            </p:cNvPicPr>
            <p:nvPr/>
          </p:nvPicPr>
          <p:blipFill>
            <a:blip r:embed="rId2"/>
            <a:stretch>
              <a:fillRect/>
            </a:stretch>
          </p:blipFill>
          <p:spPr>
            <a:xfrm>
              <a:off x="762000" y="3863160"/>
              <a:ext cx="1893627" cy="2260135"/>
            </a:xfrm>
            <a:prstGeom prst="rect">
              <a:avLst/>
            </a:prstGeom>
            <a:blipFill>
              <a:blip r:embed="rId3"/>
              <a:tile tx="0" ty="0" sx="100000" sy="100000" flip="none" algn="tl"/>
            </a:blipFill>
          </p:spPr>
        </p:pic>
        <p:pic>
          <p:nvPicPr>
            <p:cNvPr id="3" name="Picture 2" descr="kuu.jpg"/>
            <p:cNvPicPr>
              <a:picLocks noChangeAspect="1"/>
            </p:cNvPicPr>
            <p:nvPr/>
          </p:nvPicPr>
          <p:blipFill>
            <a:blip r:embed="rId4"/>
            <a:stretch>
              <a:fillRect/>
            </a:stretch>
          </p:blipFill>
          <p:spPr>
            <a:xfrm>
              <a:off x="6248400" y="228600"/>
              <a:ext cx="2895600" cy="4724400"/>
            </a:xfrm>
            <a:prstGeom prst="rect">
              <a:avLst/>
            </a:prstGeom>
          </p:spPr>
        </p:pic>
        <p:pic>
          <p:nvPicPr>
            <p:cNvPr id="4" name="Picture 3" descr="vcn.jpg"/>
            <p:cNvPicPr>
              <a:picLocks noChangeAspect="1"/>
            </p:cNvPicPr>
            <p:nvPr/>
          </p:nvPicPr>
          <p:blipFill>
            <a:blip r:embed="rId5"/>
            <a:stretch>
              <a:fillRect/>
            </a:stretch>
          </p:blipFill>
          <p:spPr>
            <a:xfrm>
              <a:off x="299113" y="228600"/>
              <a:ext cx="2819400" cy="3429000"/>
            </a:xfrm>
            <a:prstGeom prst="rect">
              <a:avLst/>
            </a:prstGeom>
          </p:spPr>
        </p:pic>
        <p:pic>
          <p:nvPicPr>
            <p:cNvPr id="6" name="Picture 5" descr="fngfddds.jpg"/>
            <p:cNvPicPr>
              <a:picLocks noChangeAspect="1"/>
            </p:cNvPicPr>
            <p:nvPr/>
          </p:nvPicPr>
          <p:blipFill>
            <a:blip r:embed="rId6"/>
            <a:stretch>
              <a:fillRect/>
            </a:stretch>
          </p:blipFill>
          <p:spPr>
            <a:xfrm>
              <a:off x="3219734" y="250668"/>
              <a:ext cx="2971800" cy="4722088"/>
            </a:xfrm>
            <a:prstGeom prst="rect">
              <a:avLst/>
            </a:prstGeom>
          </p:spPr>
        </p:pic>
        <p:sp>
          <p:nvSpPr>
            <p:cNvPr id="8" name="Rectangle 7"/>
            <p:cNvSpPr/>
            <p:nvPr/>
          </p:nvSpPr>
          <p:spPr>
            <a:xfrm>
              <a:off x="3810000" y="5029200"/>
              <a:ext cx="495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NikoshBAN" panose="02000000000000000000" pitchFamily="2" charset="0"/>
                  <a:cs typeface="NikoshBAN" panose="02000000000000000000" pitchFamily="2" charset="0"/>
                </a:rPr>
                <a:t>মানুষের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কিছু</a:t>
              </a:r>
              <a:r>
                <a:rPr lang="en-US" sz="3600" b="1" dirty="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মন্দ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অভ্যাস</a:t>
              </a:r>
              <a:endParaRPr lang="en-US" sz="3600" b="1"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87069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 name="Group 26"/>
          <p:cNvGrpSpPr/>
          <p:nvPr/>
        </p:nvGrpSpPr>
        <p:grpSpPr>
          <a:xfrm>
            <a:off x="1600200" y="152400"/>
            <a:ext cx="8991601" cy="5562600"/>
            <a:chOff x="309634" y="152400"/>
            <a:chExt cx="8834366" cy="556260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
              <a:ext cx="2590800" cy="2133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2518410"/>
              <a:ext cx="4286250" cy="30480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34" y="2518410"/>
              <a:ext cx="4286250" cy="319659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1724" y="152400"/>
              <a:ext cx="2828925" cy="236601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1898" y="152401"/>
              <a:ext cx="2819826" cy="2287904"/>
            </a:xfrm>
            <a:prstGeom prst="rect">
              <a:avLst/>
            </a:prstGeom>
          </p:spPr>
        </p:pic>
      </p:grpSp>
      <p:sp>
        <p:nvSpPr>
          <p:cNvPr id="28" name="TextBox 27"/>
          <p:cNvSpPr txBox="1"/>
          <p:nvPr/>
        </p:nvSpPr>
        <p:spPr>
          <a:xfrm>
            <a:off x="1772529" y="5785142"/>
            <a:ext cx="7765366" cy="769441"/>
          </a:xfrm>
          <a:prstGeom prst="rect">
            <a:avLst/>
          </a:prstGeom>
          <a:noFill/>
        </p:spPr>
        <p:txBody>
          <a:bodyPr wrap="square" rtlCol="0">
            <a:spAutoFit/>
          </a:bodyPr>
          <a:lstStyle/>
          <a:p>
            <a:pPr algn="ctr"/>
            <a:r>
              <a:rPr lang="bn-BD" sz="4400" b="1" dirty="0">
                <a:solidFill>
                  <a:schemeClr val="bg2">
                    <a:lumMod val="10000"/>
                  </a:schemeClr>
                </a:solidFill>
                <a:latin typeface="NikoshBAN" panose="02000000000000000000" pitchFamily="2" charset="0"/>
                <a:cs typeface="NikoshBAN" panose="02000000000000000000" pitchFamily="2" charset="0"/>
              </a:rPr>
              <a:t>এই ছবি গুলোতে আমরা কি দেখছি? </a:t>
            </a:r>
            <a:endParaRPr lang="en-US" sz="4400" b="1" dirty="0">
              <a:solidFill>
                <a:schemeClr val="bg2">
                  <a:lumMod val="1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9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5"/>
          <p:cNvSpPr>
            <a:spLocks noGrp="1"/>
          </p:cNvSpPr>
          <p:nvPr>
            <p:ph sz="quarter" idx="4"/>
          </p:nvPr>
        </p:nvSpPr>
        <p:spPr>
          <a:xfrm>
            <a:off x="1372771" y="2433712"/>
            <a:ext cx="9206133" cy="2616589"/>
          </a:xfrm>
          <a:solidFill>
            <a:schemeClr val="accent2">
              <a:lumMod val="40000"/>
              <a:lumOff val="60000"/>
            </a:schemeClr>
          </a:solidFill>
          <a:ln w="38100">
            <a:solidFill>
              <a:srgbClr val="FF0000"/>
            </a:solidFill>
          </a:ln>
        </p:spPr>
        <p:style>
          <a:lnRef idx="1">
            <a:schemeClr val="accent1"/>
          </a:lnRef>
          <a:fillRef idx="2">
            <a:schemeClr val="accent1"/>
          </a:fillRef>
          <a:effectRef idx="1">
            <a:schemeClr val="accent1"/>
          </a:effectRef>
          <a:fontRef idx="minor">
            <a:schemeClr val="dk1"/>
          </a:fontRef>
        </p:style>
        <p:txBody>
          <a:bodyPr>
            <a:noAutofit/>
          </a:bodyPr>
          <a:lstStyle/>
          <a:p>
            <a:pPr marL="1828800" lvl="4" indent="0">
              <a:buNone/>
            </a:pPr>
            <a:endParaRPr lang="en-US" sz="4000" b="1" dirty="0">
              <a:solidFill>
                <a:srgbClr val="7030A0"/>
              </a:solidFill>
              <a:latin typeface="NikoshBAN" pitchFamily="2" charset="0"/>
              <a:cs typeface="NikoshBAN" pitchFamily="2" charset="0"/>
            </a:endParaRPr>
          </a:p>
          <a:p>
            <a:pPr marL="1828800" lvl="4" indent="0">
              <a:buNone/>
            </a:pPr>
            <a:r>
              <a:rPr lang="en-US" sz="6000" b="1" dirty="0" err="1" smtClean="0">
                <a:solidFill>
                  <a:srgbClr val="7030A0"/>
                </a:solidFill>
                <a:latin typeface="NikoshBAN" pitchFamily="2" charset="0"/>
                <a:cs typeface="NikoshBAN" pitchFamily="2" charset="0"/>
              </a:rPr>
              <a:t>কিছু</a:t>
            </a:r>
            <a:r>
              <a:rPr lang="en-US" sz="6000" b="1" dirty="0" smtClean="0">
                <a:solidFill>
                  <a:srgbClr val="7030A0"/>
                </a:solidFill>
                <a:latin typeface="NikoshBAN" pitchFamily="2" charset="0"/>
                <a:cs typeface="NikoshBAN" pitchFamily="2" charset="0"/>
              </a:rPr>
              <a:t> </a:t>
            </a:r>
            <a:r>
              <a:rPr lang="en-US" sz="6000" b="1" dirty="0" err="1" smtClean="0">
                <a:solidFill>
                  <a:srgbClr val="7030A0"/>
                </a:solidFill>
                <a:latin typeface="NikoshBAN" pitchFamily="2" charset="0"/>
                <a:cs typeface="NikoshBAN" pitchFamily="2" charset="0"/>
              </a:rPr>
              <a:t>শারীরিক</a:t>
            </a:r>
            <a:r>
              <a:rPr lang="bn-BD" sz="6000" b="1" dirty="0" smtClean="0">
                <a:solidFill>
                  <a:srgbClr val="7030A0"/>
                </a:solidFill>
                <a:latin typeface="NikoshBAN" pitchFamily="2" charset="0"/>
                <a:cs typeface="NikoshBAN" pitchFamily="2" charset="0"/>
              </a:rPr>
              <a:t> মন্দ </a:t>
            </a:r>
            <a:r>
              <a:rPr lang="en-US" sz="6000" b="1" dirty="0" err="1" smtClean="0">
                <a:solidFill>
                  <a:srgbClr val="7030A0"/>
                </a:solidFill>
                <a:latin typeface="NikoshBAN" pitchFamily="2" charset="0"/>
                <a:cs typeface="NikoshBAN" pitchFamily="2" charset="0"/>
              </a:rPr>
              <a:t>অভ্যাস</a:t>
            </a:r>
            <a:r>
              <a:rPr lang="en-US" sz="6000" b="1" dirty="0" smtClean="0">
                <a:solidFill>
                  <a:srgbClr val="7030A0"/>
                </a:solidFill>
                <a:latin typeface="NikoshBAN" pitchFamily="2" charset="0"/>
                <a:cs typeface="NikoshBAN" pitchFamily="2" charset="0"/>
              </a:rPr>
              <a:t>,  </a:t>
            </a:r>
          </a:p>
          <a:p>
            <a:pPr marL="1828800" lvl="4" indent="0">
              <a:buNone/>
            </a:pPr>
            <a:r>
              <a:rPr lang="bn-BD" sz="6000" b="1" dirty="0" smtClean="0">
                <a:solidFill>
                  <a:srgbClr val="7030A0"/>
                </a:solidFill>
                <a:latin typeface="NikoshBAN" pitchFamily="2" charset="0"/>
                <a:cs typeface="NikoshBAN" pitchFamily="2" charset="0"/>
              </a:rPr>
              <a:t> পরিণতি ও প্রতিরোধ</a:t>
            </a:r>
            <a:endParaRPr lang="bn-BD" sz="6000" b="1" dirty="0">
              <a:solidFill>
                <a:srgbClr val="7030A0"/>
              </a:solidFill>
              <a:latin typeface="NikoshBAN" pitchFamily="2" charset="0"/>
              <a:cs typeface="NikoshBAN" pitchFamily="2" charset="0"/>
            </a:endParaRPr>
          </a:p>
        </p:txBody>
      </p:sp>
      <p:sp>
        <p:nvSpPr>
          <p:cNvPr id="9" name="Rectangle 8"/>
          <p:cNvSpPr/>
          <p:nvPr/>
        </p:nvSpPr>
        <p:spPr>
          <a:xfrm>
            <a:off x="3200401" y="569821"/>
            <a:ext cx="5310553"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err="1" smtClean="0">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পাঠ</a:t>
            </a:r>
            <a:r>
              <a:rPr lang="bn-IN" sz="8000" b="1" dirty="0" smtClean="0">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শিরোনাম</a:t>
            </a:r>
            <a:endParaRPr lang="en-US" sz="8000" b="1" dirty="0">
              <a:ln w="11430"/>
              <a:solidFill>
                <a:srgbClr val="00B0F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184986460"/>
      </p:ext>
    </p:extLst>
  </p:cSld>
  <p:clrMapOvr>
    <a:masterClrMapping/>
  </p:clrMapOvr>
  <p:transition spd="slow" advTm="27124">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amond(in)">
                                      <p:cBhvr>
                                        <p:cTn id="7" dur="2000"/>
                                        <p:tgtEl>
                                          <p:spTgt spid="8">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amond(in)">
                                      <p:cBhvr>
                                        <p:cTn id="10" dur="2000"/>
                                        <p:tgtEl>
                                          <p:spTgt spid="8">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amond(in)">
                                      <p:cBhvr>
                                        <p:cTn id="13"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5"/>
          <p:cNvSpPr>
            <a:spLocks noGrp="1"/>
          </p:cNvSpPr>
          <p:nvPr>
            <p:ph sz="quarter" idx="4"/>
          </p:nvPr>
        </p:nvSpPr>
        <p:spPr>
          <a:xfrm>
            <a:off x="1125415" y="2180494"/>
            <a:ext cx="9748911" cy="2700996"/>
          </a:xfrm>
          <a:solidFill>
            <a:schemeClr val="bg1"/>
          </a:solidFill>
          <a:ln w="38100">
            <a:solidFill>
              <a:srgbClr val="FF0000"/>
            </a:solidFill>
          </a:ln>
        </p:spPr>
        <p:style>
          <a:lnRef idx="1">
            <a:schemeClr val="accent1"/>
          </a:lnRef>
          <a:fillRef idx="2">
            <a:schemeClr val="accent1"/>
          </a:fillRef>
          <a:effectRef idx="1">
            <a:schemeClr val="accent1"/>
          </a:effectRef>
          <a:fontRef idx="minor">
            <a:schemeClr val="dk1"/>
          </a:fontRef>
        </p:style>
        <p:txBody>
          <a:bodyPr>
            <a:noAutofit/>
          </a:bodyPr>
          <a:lstStyle/>
          <a:p>
            <a:pPr marL="1828800" lvl="4" indent="0">
              <a:buNone/>
            </a:pPr>
            <a:endParaRPr lang="en-US" sz="4000" b="1" dirty="0">
              <a:solidFill>
                <a:srgbClr val="7030A0"/>
              </a:solidFill>
              <a:latin typeface="NikoshBAN" pitchFamily="2" charset="0"/>
              <a:cs typeface="NikoshBAN" pitchFamily="2" charset="0"/>
            </a:endParaRPr>
          </a:p>
          <a:p>
            <a:pPr lvl="4">
              <a:buFont typeface="Wingdings" pitchFamily="2" charset="2"/>
              <a:buChar char="v"/>
            </a:pPr>
            <a:r>
              <a:rPr lang="en-US" sz="4000" b="1" dirty="0">
                <a:solidFill>
                  <a:srgbClr val="7030A0"/>
                </a:solidFill>
                <a:latin typeface="NikoshBAN" pitchFamily="2" charset="0"/>
                <a:cs typeface="NikoshBAN" pitchFamily="2" charset="0"/>
              </a:rPr>
              <a:t> </a:t>
            </a:r>
            <a:r>
              <a:rPr lang="bn-BD" sz="3200" b="1" dirty="0">
                <a:solidFill>
                  <a:srgbClr val="7030A0"/>
                </a:solidFill>
                <a:latin typeface="NikoshBAN" pitchFamily="2" charset="0"/>
                <a:cs typeface="NikoshBAN" pitchFamily="2" charset="0"/>
              </a:rPr>
              <a:t>মন্দ অভ্যাসগুলি জানতে পারবে। </a:t>
            </a:r>
          </a:p>
          <a:p>
            <a:pPr lvl="4">
              <a:buFont typeface="Wingdings" pitchFamily="2" charset="2"/>
              <a:buChar char="v"/>
            </a:pPr>
            <a:r>
              <a:rPr lang="en-US" sz="3200" b="1" dirty="0" err="1">
                <a:solidFill>
                  <a:srgbClr val="7030A0"/>
                </a:solidFill>
                <a:latin typeface="NikoshBAN" pitchFamily="2" charset="0"/>
                <a:cs typeface="NikoshBAN" pitchFamily="2" charset="0"/>
              </a:rPr>
              <a:t>স্বাস্থ্য</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সমস্যার</a:t>
            </a:r>
            <a:r>
              <a:rPr lang="en-US" sz="3200" b="1" dirty="0">
                <a:solidFill>
                  <a:srgbClr val="7030A0"/>
                </a:solidFill>
                <a:latin typeface="NikoshBAN" pitchFamily="2" charset="0"/>
                <a:cs typeface="NikoshBAN" pitchFamily="2" charset="0"/>
              </a:rPr>
              <a:t> </a:t>
            </a:r>
            <a:r>
              <a:rPr lang="en-US" sz="3200" b="1" dirty="0" err="1">
                <a:solidFill>
                  <a:srgbClr val="7030A0"/>
                </a:solidFill>
                <a:latin typeface="NikoshBAN" pitchFamily="2" charset="0"/>
                <a:cs typeface="NikoshBAN" pitchFamily="2" charset="0"/>
              </a:rPr>
              <a:t>কারনগুলি</a:t>
            </a:r>
            <a:r>
              <a:rPr lang="bn-BD" sz="3200" b="1" dirty="0">
                <a:solidFill>
                  <a:srgbClr val="7030A0"/>
                </a:solidFill>
                <a:latin typeface="NikoshBAN" pitchFamily="2" charset="0"/>
                <a:cs typeface="NikoshBAN" pitchFamily="2" charset="0"/>
              </a:rPr>
              <a:t> </a:t>
            </a:r>
            <a:r>
              <a:rPr lang="bn-BD" sz="3200" b="1" dirty="0" smtClean="0">
                <a:solidFill>
                  <a:srgbClr val="7030A0"/>
                </a:solidFill>
                <a:latin typeface="NikoshBAN" pitchFamily="2" charset="0"/>
                <a:cs typeface="NikoshBAN" pitchFamily="2" charset="0"/>
              </a:rPr>
              <a:t>বলতে পারবে</a:t>
            </a:r>
            <a:r>
              <a:rPr lang="bn-BD" sz="3200" b="1" dirty="0">
                <a:solidFill>
                  <a:srgbClr val="7030A0"/>
                </a:solidFill>
                <a:latin typeface="NikoshBAN" pitchFamily="2" charset="0"/>
                <a:cs typeface="NikoshBAN" pitchFamily="2" charset="0"/>
              </a:rPr>
              <a:t>।</a:t>
            </a:r>
            <a:r>
              <a:rPr lang="en-US" sz="3200" b="1" dirty="0">
                <a:solidFill>
                  <a:srgbClr val="7030A0"/>
                </a:solidFill>
                <a:latin typeface="NikoshBAN" pitchFamily="2" charset="0"/>
                <a:cs typeface="NikoshBAN" pitchFamily="2" charset="0"/>
              </a:rPr>
              <a:t>  </a:t>
            </a:r>
            <a:endParaRPr lang="bn-BD" sz="3200" b="1" dirty="0">
              <a:solidFill>
                <a:srgbClr val="7030A0"/>
              </a:solidFill>
              <a:latin typeface="NikoshBAN" pitchFamily="2" charset="0"/>
              <a:cs typeface="NikoshBAN" pitchFamily="2" charset="0"/>
            </a:endParaRPr>
          </a:p>
          <a:p>
            <a:pPr lvl="4">
              <a:buFont typeface="Wingdings" pitchFamily="2" charset="2"/>
              <a:buChar char="v"/>
            </a:pPr>
            <a:r>
              <a:rPr lang="bn-BD" sz="3200" b="1" dirty="0">
                <a:solidFill>
                  <a:srgbClr val="7030A0"/>
                </a:solidFill>
                <a:latin typeface="NikoshBAN" pitchFamily="2" charset="0"/>
                <a:cs typeface="NikoshBAN" pitchFamily="2" charset="0"/>
              </a:rPr>
              <a:t> ব্যক্তিগত স্বাস্থ্য রক্ষার কৌশল গুলি </a:t>
            </a:r>
            <a:r>
              <a:rPr lang="bn-BD" sz="3200" b="1" dirty="0" smtClean="0">
                <a:solidFill>
                  <a:srgbClr val="7030A0"/>
                </a:solidFill>
                <a:latin typeface="NikoshBAN" pitchFamily="2" charset="0"/>
                <a:cs typeface="NikoshBAN" pitchFamily="2" charset="0"/>
              </a:rPr>
              <a:t>আয়ত্ব </a:t>
            </a:r>
            <a:r>
              <a:rPr lang="bn-BD" sz="3200" b="1" dirty="0">
                <a:solidFill>
                  <a:srgbClr val="7030A0"/>
                </a:solidFill>
                <a:latin typeface="NikoshBAN" pitchFamily="2" charset="0"/>
                <a:cs typeface="NikoshBAN" pitchFamily="2" charset="0"/>
              </a:rPr>
              <a:t>করতে পারবে।</a:t>
            </a:r>
            <a:endParaRPr lang="en-US" sz="3200" b="1" dirty="0">
              <a:solidFill>
                <a:srgbClr val="7030A0"/>
              </a:solidFill>
              <a:latin typeface="NikoshBAN" pitchFamily="2" charset="0"/>
              <a:cs typeface="NikoshBAN" pitchFamily="2" charset="0"/>
            </a:endParaRPr>
          </a:p>
        </p:txBody>
      </p:sp>
      <p:sp>
        <p:nvSpPr>
          <p:cNvPr id="9" name="Rectangle 8"/>
          <p:cNvSpPr/>
          <p:nvPr/>
        </p:nvSpPr>
        <p:spPr>
          <a:xfrm>
            <a:off x="3629466" y="395068"/>
            <a:ext cx="4374466"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a:solidFill>
                  <a:schemeClr val="accent6">
                    <a:lumMod val="75000"/>
                  </a:schemeClr>
                </a:solidFill>
                <a:latin typeface="NikoshBAN" pitchFamily="2" charset="0"/>
                <a:cs typeface="NikoshBAN" pitchFamily="2" charset="0"/>
              </a:rPr>
              <a:t>শিখন ফল </a:t>
            </a:r>
            <a:endParaRPr lang="en-US" sz="6000" b="1" dirty="0">
              <a:ln w="11430"/>
              <a:solidFill>
                <a:srgbClr val="00B0F0"/>
              </a:soli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3275634513"/>
      </p:ext>
    </p:extLst>
  </p:cSld>
  <p:clrMapOvr>
    <a:masterClrMapping/>
  </p:clrMapOvr>
  <p:transition spd="slow" advTm="27124">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amond(in)">
                                      <p:cBhvr>
                                        <p:cTn id="7" dur="2000"/>
                                        <p:tgtEl>
                                          <p:spTgt spid="8">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amond(in)">
                                      <p:cBhvr>
                                        <p:cTn id="10" dur="2000"/>
                                        <p:tgtEl>
                                          <p:spTgt spid="8">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amond(in)">
                                      <p:cBhvr>
                                        <p:cTn id="13" dur="2000"/>
                                        <p:tgtEl>
                                          <p:spTgt spid="8">
                                            <p:txEl>
                                              <p:pRg st="2" end="2"/>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diamond(in)">
                                      <p:cBhvr>
                                        <p:cTn id="16"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21784">
            <a:off x="5114720" y="3265695"/>
            <a:ext cx="6191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D:\Photoshop agent folder\Downloads\ss-100417-iceland-01.ss_fu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504" y="262597"/>
            <a:ext cx="8127574" cy="60956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7372" y="1591678"/>
            <a:ext cx="3276600" cy="4159662"/>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0178" y="1526461"/>
            <a:ext cx="3296530" cy="3912031"/>
          </a:xfrm>
          <a:prstGeom prst="rect">
            <a:avLst/>
          </a:prstGeom>
        </p:spPr>
      </p:pic>
      <p:sp>
        <p:nvSpPr>
          <p:cNvPr id="4" name="Rectangle 3"/>
          <p:cNvSpPr/>
          <p:nvPr/>
        </p:nvSpPr>
        <p:spPr>
          <a:xfrm>
            <a:off x="3692236" y="155699"/>
            <a:ext cx="4267200" cy="1323439"/>
          </a:xfrm>
          <a:prstGeom prst="rect">
            <a:avLst/>
          </a:prstGeom>
        </p:spPr>
        <p:txBody>
          <a:bodyPr wrap="square">
            <a:spAutoFit/>
          </a:bodyPr>
          <a:lstStyle/>
          <a:p>
            <a:pPr algn="ctr"/>
            <a:r>
              <a:rPr lang="as-IN" sz="80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ধুমপান</a:t>
            </a:r>
            <a:r>
              <a:rPr lang="as-IN" sz="8000" u="sng" dirty="0">
                <a:solidFill>
                  <a:srgbClr val="0070C0"/>
                </a:solidFill>
                <a:latin typeface="NikoshBAN" pitchFamily="2" charset="0"/>
                <a:cs typeface="NikoshBAN" pitchFamily="2" charset="0"/>
              </a:rPr>
              <a:t> </a:t>
            </a:r>
            <a:endParaRPr lang="bn-BD" sz="8000" u="sng" dirty="0">
              <a:solidFill>
                <a:srgbClr val="0070C0"/>
              </a:solidFill>
              <a:latin typeface="NikoshBAN" pitchFamily="2" charset="0"/>
              <a:cs typeface="NikoshBAN" pitchFamily="2"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9906000" y="6096000"/>
            <a:ext cx="609600" cy="609600"/>
          </a:xfrm>
          <a:prstGeom prst="rect">
            <a:avLst/>
          </a:prstGeom>
        </p:spPr>
      </p:pic>
    </p:spTree>
    <p:custDataLst>
      <p:tags r:id="rId1"/>
    </p:custDataLst>
    <p:extLst>
      <p:ext uri="{BB962C8B-B14F-4D97-AF65-F5344CB8AC3E}">
        <p14:creationId xmlns:p14="http://schemas.microsoft.com/office/powerpoint/2010/main" val="3349441320"/>
      </p:ext>
    </p:extLst>
  </p:cSld>
  <p:clrMapOvr>
    <a:masterClrMapping/>
  </p:clrMapOvr>
  <p:transition spd="slow" advTm="125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wheel(1)">
                                      <p:cBhvr>
                                        <p:cTn id="11" dur="2000"/>
                                        <p:tgtEl>
                                          <p:spTgt spid="512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2.4|2.4|3.1|2.8|2.9|2.7|3.4"/>
</p:tagLst>
</file>

<file path=ppt/tags/tag10.xml><?xml version="1.0" encoding="utf-8"?>
<p:tagLst xmlns:a="http://schemas.openxmlformats.org/drawingml/2006/main" xmlns:r="http://schemas.openxmlformats.org/officeDocument/2006/relationships" xmlns:p="http://schemas.openxmlformats.org/presentationml/2006/main">
  <p:tag name="TIMING" val="|0.8|2.3"/>
</p:tagLst>
</file>

<file path=ppt/tags/tag11.xml><?xml version="1.0" encoding="utf-8"?>
<p:tagLst xmlns:a="http://schemas.openxmlformats.org/drawingml/2006/main" xmlns:r="http://schemas.openxmlformats.org/officeDocument/2006/relationships" xmlns:p="http://schemas.openxmlformats.org/presentationml/2006/main">
  <p:tag name="TIMING" val="|0.9|2"/>
</p:tagLst>
</file>

<file path=ppt/tags/tag12.xml><?xml version="1.0" encoding="utf-8"?>
<p:tagLst xmlns:a="http://schemas.openxmlformats.org/drawingml/2006/main" xmlns:r="http://schemas.openxmlformats.org/officeDocument/2006/relationships" xmlns:p="http://schemas.openxmlformats.org/presentationml/2006/main">
  <p:tag name="TIMING" val="|0.9|5.2|1.3|1.6"/>
</p:tagLst>
</file>

<file path=ppt/tags/tag13.xml><?xml version="1.0" encoding="utf-8"?>
<p:tagLst xmlns:a="http://schemas.openxmlformats.org/drawingml/2006/main" xmlns:r="http://schemas.openxmlformats.org/officeDocument/2006/relationships" xmlns:p="http://schemas.openxmlformats.org/presentationml/2006/main">
  <p:tag name="TIMING" val="|1|2.4"/>
</p:tagLst>
</file>

<file path=ppt/tags/tag14.xml><?xml version="1.0" encoding="utf-8"?>
<p:tagLst xmlns:a="http://schemas.openxmlformats.org/drawingml/2006/main" xmlns:r="http://schemas.openxmlformats.org/officeDocument/2006/relationships" xmlns:p="http://schemas.openxmlformats.org/presentationml/2006/main">
  <p:tag name="TIMING" val="|1.3|1.8|14.5"/>
</p:tagLst>
</file>

<file path=ppt/tags/tag15.xml><?xml version="1.0" encoding="utf-8"?>
<p:tagLst xmlns:a="http://schemas.openxmlformats.org/drawingml/2006/main" xmlns:r="http://schemas.openxmlformats.org/officeDocument/2006/relationships" xmlns:p="http://schemas.openxmlformats.org/presentationml/2006/main">
  <p:tag name="TIMING" val="|1.4|4.1"/>
</p:tagLst>
</file>

<file path=ppt/tags/tag16.xml><?xml version="1.0" encoding="utf-8"?>
<p:tagLst xmlns:a="http://schemas.openxmlformats.org/drawingml/2006/main" xmlns:r="http://schemas.openxmlformats.org/officeDocument/2006/relationships" xmlns:p="http://schemas.openxmlformats.org/presentationml/2006/main">
  <p:tag name="TIMING" val="|1.4|1.9"/>
</p:tagLst>
</file>

<file path=ppt/tags/tag17.xml><?xml version="1.0" encoding="utf-8"?>
<p:tagLst xmlns:a="http://schemas.openxmlformats.org/drawingml/2006/main" xmlns:r="http://schemas.openxmlformats.org/officeDocument/2006/relationships" xmlns:p="http://schemas.openxmlformats.org/presentationml/2006/main">
  <p:tag name="TIMING" val="|1|3.5|2.2|1.3"/>
</p:tagLst>
</file>

<file path=ppt/tags/tag18.xml><?xml version="1.0" encoding="utf-8"?>
<p:tagLst xmlns:a="http://schemas.openxmlformats.org/drawingml/2006/main" xmlns:r="http://schemas.openxmlformats.org/officeDocument/2006/relationships" xmlns:p="http://schemas.openxmlformats.org/presentationml/2006/main">
  <p:tag name="TIMING" val="|1|2.4"/>
</p:tagLst>
</file>

<file path=ppt/tags/tag19.xml><?xml version="1.0" encoding="utf-8"?>
<p:tagLst xmlns:a="http://schemas.openxmlformats.org/drawingml/2006/main" xmlns:r="http://schemas.openxmlformats.org/officeDocument/2006/relationships" xmlns:p="http://schemas.openxmlformats.org/presentationml/2006/main">
  <p:tag name="TIMING" val="|1.6|4.1|1.9"/>
</p:tagLst>
</file>

<file path=ppt/tags/tag2.xml><?xml version="1.0" encoding="utf-8"?>
<p:tagLst xmlns:a="http://schemas.openxmlformats.org/drawingml/2006/main" xmlns:r="http://schemas.openxmlformats.org/officeDocument/2006/relationships" xmlns:p="http://schemas.openxmlformats.org/presentationml/2006/main">
  <p:tag name="TIMING" val="|1.7|2.4|2.4|3.1|2.8|2.9|2.7|3.4"/>
</p:tagLst>
</file>

<file path=ppt/tags/tag20.xml><?xml version="1.0" encoding="utf-8"?>
<p:tagLst xmlns:a="http://schemas.openxmlformats.org/drawingml/2006/main" xmlns:r="http://schemas.openxmlformats.org/officeDocument/2006/relationships" xmlns:p="http://schemas.openxmlformats.org/presentationml/2006/main">
  <p:tag name="TIMING" val="|1.3|2.8|1.9"/>
</p:tagLst>
</file>

<file path=ppt/tags/tag21.xml><?xml version="1.0" encoding="utf-8"?>
<p:tagLst xmlns:a="http://schemas.openxmlformats.org/drawingml/2006/main" xmlns:r="http://schemas.openxmlformats.org/officeDocument/2006/relationships" xmlns:p="http://schemas.openxmlformats.org/presentationml/2006/main">
  <p:tag name="TIMING" val="|1.4"/>
</p:tagLst>
</file>

<file path=ppt/tags/tag22.xml><?xml version="1.0" encoding="utf-8"?>
<p:tagLst xmlns:a="http://schemas.openxmlformats.org/drawingml/2006/main" xmlns:r="http://schemas.openxmlformats.org/officeDocument/2006/relationships" xmlns:p="http://schemas.openxmlformats.org/presentationml/2006/main">
  <p:tag name="TIMING" val="|0.9|24|2.8|5.6"/>
</p:tagLst>
</file>

<file path=ppt/tags/tag23.xml><?xml version="1.0" encoding="utf-8"?>
<p:tagLst xmlns:a="http://schemas.openxmlformats.org/drawingml/2006/main" xmlns:r="http://schemas.openxmlformats.org/officeDocument/2006/relationships" xmlns:p="http://schemas.openxmlformats.org/presentationml/2006/main">
  <p:tag name="TIMING" val="|0.8|1.6|1.3|1.2"/>
</p:tagLst>
</file>

<file path=ppt/tags/tag3.xml><?xml version="1.0" encoding="utf-8"?>
<p:tagLst xmlns:a="http://schemas.openxmlformats.org/drawingml/2006/main" xmlns:r="http://schemas.openxmlformats.org/officeDocument/2006/relationships" xmlns:p="http://schemas.openxmlformats.org/presentationml/2006/main">
  <p:tag name="TIMING" val="|1.1|1.6|2.1|2.7|1.8"/>
</p:tagLst>
</file>

<file path=ppt/tags/tag4.xml><?xml version="1.0" encoding="utf-8"?>
<p:tagLst xmlns:a="http://schemas.openxmlformats.org/drawingml/2006/main" xmlns:r="http://schemas.openxmlformats.org/officeDocument/2006/relationships" xmlns:p="http://schemas.openxmlformats.org/presentationml/2006/main">
  <p:tag name="TIMING" val="|0.8|2.8|2.3"/>
</p:tagLst>
</file>

<file path=ppt/tags/tag5.xml><?xml version="1.0" encoding="utf-8"?>
<p:tagLst xmlns:a="http://schemas.openxmlformats.org/drawingml/2006/main" xmlns:r="http://schemas.openxmlformats.org/officeDocument/2006/relationships" xmlns:p="http://schemas.openxmlformats.org/presentationml/2006/main">
  <p:tag name="TIMING" val="|1.3|24.6"/>
</p:tagLst>
</file>

<file path=ppt/tags/tag6.xml><?xml version="1.0" encoding="utf-8"?>
<p:tagLst xmlns:a="http://schemas.openxmlformats.org/drawingml/2006/main" xmlns:r="http://schemas.openxmlformats.org/officeDocument/2006/relationships" xmlns:p="http://schemas.openxmlformats.org/presentationml/2006/main">
  <p:tag name="TIMING" val="|1.2|3.4"/>
</p:tagLst>
</file>

<file path=ppt/tags/tag7.xml><?xml version="1.0" encoding="utf-8"?>
<p:tagLst xmlns:a="http://schemas.openxmlformats.org/drawingml/2006/main" xmlns:r="http://schemas.openxmlformats.org/officeDocument/2006/relationships" xmlns:p="http://schemas.openxmlformats.org/presentationml/2006/main">
  <p:tag name="TIMING" val="|1.2|1.9|2.4|1.7"/>
</p:tagLst>
</file>

<file path=ppt/tags/tag8.xml><?xml version="1.0" encoding="utf-8"?>
<p:tagLst xmlns:a="http://schemas.openxmlformats.org/drawingml/2006/main" xmlns:r="http://schemas.openxmlformats.org/officeDocument/2006/relationships" xmlns:p="http://schemas.openxmlformats.org/presentationml/2006/main">
  <p:tag name="TIMING" val="|1.4|1.9|20.4"/>
</p:tagLst>
</file>

<file path=ppt/tags/tag9.xml><?xml version="1.0" encoding="utf-8"?>
<p:tagLst xmlns:a="http://schemas.openxmlformats.org/drawingml/2006/main" xmlns:r="http://schemas.openxmlformats.org/officeDocument/2006/relationships" xmlns:p="http://schemas.openxmlformats.org/presentationml/2006/main">
  <p:tag name="TIMING" val="|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TotalTime>
  <Words>433</Words>
  <Application>Microsoft Office PowerPoint</Application>
  <PresentationFormat>Widescreen</PresentationFormat>
  <Paragraphs>71</Paragraphs>
  <Slides>31</Slides>
  <Notes>1</Notes>
  <HiddenSlides>0</HiddenSlides>
  <MMClips>16</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NikoshBAN</vt:lpstr>
      <vt:lpstr>Vrinda</vt:lpstr>
      <vt:lpstr>Wingdings</vt:lpstr>
      <vt:lpstr>Wingdings 3</vt:lpstr>
      <vt:lpstr>Office Theme</vt:lpstr>
      <vt:lpstr>Image</vt:lpstr>
      <vt:lpstr>স্বাগতম</vt:lpstr>
      <vt:lpstr>PowerPoint Presentation</vt:lpstr>
      <vt:lpstr>পাঠ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ফল খাওয়া </vt:lpstr>
      <vt:lpstr>PowerPoint Presentation</vt:lpstr>
      <vt:lpstr>PowerPoint Presentation</vt:lpstr>
      <vt:lpstr>চা খাওয়া </vt:lpstr>
      <vt:lpstr>PowerPoint Presentation</vt:lpstr>
      <vt:lpstr>PowerPoint Presentation</vt:lpstr>
      <vt:lpstr>কোমরের বেল্ট আলগা করা </vt:lpstr>
      <vt:lpstr>PowerPoint Presentation</vt:lpstr>
      <vt:lpstr>খাওয়ার পরে গোসল করা :-</vt:lpstr>
      <vt:lpstr>PowerPoint Presentation</vt:lpstr>
      <vt:lpstr>হাঁটা </vt:lpstr>
      <vt:lpstr>PowerPoint Presentation</vt:lpstr>
      <vt:lpstr>PowerPoint Presentation</vt:lpstr>
      <vt:lpstr>ঘুম </vt:lpstr>
      <vt:lpstr>মূল্যায়ন</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Masud</cp:lastModifiedBy>
  <cp:revision>105</cp:revision>
  <dcterms:created xsi:type="dcterms:W3CDTF">2013-07-16T08:30:28Z</dcterms:created>
  <dcterms:modified xsi:type="dcterms:W3CDTF">2020-08-17T03:25:39Z</dcterms:modified>
</cp:coreProperties>
</file>