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49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1" r:id="rId11"/>
    <p:sldId id="266" r:id="rId12"/>
    <p:sldId id="283" r:id="rId13"/>
    <p:sldId id="289" r:id="rId14"/>
    <p:sldId id="267" r:id="rId15"/>
    <p:sldId id="268" r:id="rId16"/>
    <p:sldId id="269" r:id="rId17"/>
    <p:sldId id="270" r:id="rId18"/>
    <p:sldId id="272" r:id="rId19"/>
    <p:sldId id="273" r:id="rId20"/>
    <p:sldId id="274" r:id="rId21"/>
    <p:sldId id="275" r:id="rId22"/>
    <p:sldId id="28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EL" initials="D" lastIdx="1" clrIdx="0">
    <p:extLst>
      <p:ext uri="{19B8F6BF-5375-455C-9EA6-DF929625EA0E}">
        <p15:presenceInfo xmlns:p15="http://schemas.microsoft.com/office/powerpoint/2012/main" userId="DO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D9310"/>
    <a:srgbClr val="4207B9"/>
    <a:srgbClr val="33CCCC"/>
    <a:srgbClr val="00FF00"/>
    <a:srgbClr val="10E448"/>
    <a:srgbClr val="FC9474"/>
    <a:srgbClr val="F789D2"/>
    <a:srgbClr val="DD3805"/>
    <a:srgbClr val="DEDB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280" autoAdjust="0"/>
  </p:normalViewPr>
  <p:slideViewPr>
    <p:cSldViewPr snapToGrid="0">
      <p:cViewPr varScale="1">
        <p:scale>
          <a:sx n="85" d="100"/>
          <a:sy n="85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67C7F-4F70-496F-B6A1-8A19A68621C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03CE6-F977-446B-9836-B43C5738D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57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03CE6-F977-446B-9836-B43C5738DE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09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03CE6-F977-446B-9836-B43C5738DE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58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2C41-FDED-46F2-BF90-F1531246EC9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0C92837-834F-447A-A547-7ED30DEAF21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661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2C41-FDED-46F2-BF90-F1531246EC9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2837-834F-447A-A547-7ED30DEAF216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52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2C41-FDED-46F2-BF90-F1531246EC9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2837-834F-447A-A547-7ED30DEAF21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831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2C41-FDED-46F2-BF90-F1531246EC9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2837-834F-447A-A547-7ED30DEAF216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18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2C41-FDED-46F2-BF90-F1531246EC9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2837-834F-447A-A547-7ED30DEAF21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89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2C41-FDED-46F2-BF90-F1531246EC9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2837-834F-447A-A547-7ED30DEAF216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21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2C41-FDED-46F2-BF90-F1531246EC9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2837-834F-447A-A547-7ED30DEAF216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292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2C41-FDED-46F2-BF90-F1531246EC9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2837-834F-447A-A547-7ED30DEAF216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451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2C41-FDED-46F2-BF90-F1531246EC9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2837-834F-447A-A547-7ED30DEAF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30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2C41-FDED-46F2-BF90-F1531246EC9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2837-834F-447A-A547-7ED30DEAF216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331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8E22C41-FDED-46F2-BF90-F1531246EC9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2837-834F-447A-A547-7ED30DEAF216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08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22C41-FDED-46F2-BF90-F1531246EC9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0C92837-834F-447A-A547-7ED30DEAF21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21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0" r:id="rId1"/>
    <p:sldLayoutId id="2147484551" r:id="rId2"/>
    <p:sldLayoutId id="2147484552" r:id="rId3"/>
    <p:sldLayoutId id="2147484553" r:id="rId4"/>
    <p:sldLayoutId id="2147484554" r:id="rId5"/>
    <p:sldLayoutId id="2147484555" r:id="rId6"/>
    <p:sldLayoutId id="2147484556" r:id="rId7"/>
    <p:sldLayoutId id="2147484557" r:id="rId8"/>
    <p:sldLayoutId id="2147484558" r:id="rId9"/>
    <p:sldLayoutId id="2147484559" r:id="rId10"/>
    <p:sldLayoutId id="21474845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C1F4935-89EA-4C2D-9B63-B604672A1213}"/>
              </a:ext>
            </a:extLst>
          </p:cNvPr>
          <p:cNvSpPr/>
          <p:nvPr/>
        </p:nvSpPr>
        <p:spPr>
          <a:xfrm>
            <a:off x="1444978" y="382352"/>
            <a:ext cx="8952089" cy="1028760"/>
          </a:xfrm>
          <a:prstGeom prst="ellipse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multimedia class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6941E6-E586-4034-984B-E77B7DCAD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711" y="1512712"/>
            <a:ext cx="8658578" cy="445911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3045875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A8C1500-0385-4464-BE99-C6FB482AE80F}"/>
              </a:ext>
            </a:extLst>
          </p:cNvPr>
          <p:cNvSpPr/>
          <p:nvPr/>
        </p:nvSpPr>
        <p:spPr>
          <a:xfrm>
            <a:off x="812800" y="242466"/>
            <a:ext cx="10092267" cy="93427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main two parts of  the speech-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1ACCC0-0427-4950-8E1D-5A0587A0A331}"/>
              </a:ext>
            </a:extLst>
          </p:cNvPr>
          <p:cNvSpPr/>
          <p:nvPr/>
        </p:nvSpPr>
        <p:spPr>
          <a:xfrm>
            <a:off x="609600" y="1478844"/>
            <a:ext cx="5486400" cy="41798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discussion  about the oppression and injustice of the West Pakistan Rulers.</a:t>
            </a:r>
          </a:p>
          <a:p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way forward for the emancipation of Bengali people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1F7410-4AA0-4D50-A19A-6559CED04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142" y="1709530"/>
            <a:ext cx="4759947" cy="38333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9980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DCA5C1-8AF4-4C0D-8204-63F355F818A4}"/>
              </a:ext>
            </a:extLst>
          </p:cNvPr>
          <p:cNvSpPr/>
          <p:nvPr/>
        </p:nvSpPr>
        <p:spPr>
          <a:xfrm>
            <a:off x="2942491" y="245147"/>
            <a:ext cx="5849817" cy="528575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 fact file on Bangabandhu’s life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5C52D82-9BA4-43D0-B2FC-B6F909DA0B93}"/>
              </a:ext>
            </a:extLst>
          </p:cNvPr>
          <p:cNvSpPr/>
          <p:nvPr/>
        </p:nvSpPr>
        <p:spPr>
          <a:xfrm>
            <a:off x="4883349" y="2878534"/>
            <a:ext cx="1688122" cy="1688123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D5F118-8837-4110-A241-1989E3C3AF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41" y="3206292"/>
            <a:ext cx="1137138" cy="1193646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F4CCA53-2FF0-466A-BDD2-0FDC81BA3361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5727410" y="2093088"/>
            <a:ext cx="17585" cy="78544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9EA9735-187C-4AA1-8FF4-64BD58514B42}"/>
              </a:ext>
            </a:extLst>
          </p:cNvPr>
          <p:cNvCxnSpPr>
            <a:cxnSpLocks/>
          </p:cNvCxnSpPr>
          <p:nvPr/>
        </p:nvCxnSpPr>
        <p:spPr>
          <a:xfrm>
            <a:off x="6586125" y="3761242"/>
            <a:ext cx="943709" cy="35169"/>
          </a:xfrm>
          <a:prstGeom prst="straightConnector1">
            <a:avLst/>
          </a:prstGeom>
          <a:ln>
            <a:solidFill>
              <a:srgbClr val="DD38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1DF7574-8452-48F1-84FD-AA79FE8F6234}"/>
              </a:ext>
            </a:extLst>
          </p:cNvPr>
          <p:cNvCxnSpPr>
            <a:stCxn id="8" idx="7"/>
          </p:cNvCxnSpPr>
          <p:nvPr/>
        </p:nvCxnSpPr>
        <p:spPr>
          <a:xfrm flipV="1">
            <a:off x="6324251" y="2562011"/>
            <a:ext cx="733729" cy="56374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630E62A-B7AC-4F67-9133-9E4EE8A537F1}"/>
              </a:ext>
            </a:extLst>
          </p:cNvPr>
          <p:cNvCxnSpPr>
            <a:cxnSpLocks/>
          </p:cNvCxnSpPr>
          <p:nvPr/>
        </p:nvCxnSpPr>
        <p:spPr>
          <a:xfrm flipH="1" flipV="1">
            <a:off x="4144795" y="2485811"/>
            <a:ext cx="1003359" cy="56374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4F5F7A3-0898-4DC9-8291-0620D60EE51D}"/>
              </a:ext>
            </a:extLst>
          </p:cNvPr>
          <p:cNvCxnSpPr>
            <a:cxnSpLocks/>
          </p:cNvCxnSpPr>
          <p:nvPr/>
        </p:nvCxnSpPr>
        <p:spPr>
          <a:xfrm flipH="1" flipV="1">
            <a:off x="3989463" y="3761242"/>
            <a:ext cx="931985" cy="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7D9E551-22C3-486A-A30C-018A145F5D91}"/>
              </a:ext>
            </a:extLst>
          </p:cNvPr>
          <p:cNvCxnSpPr>
            <a:stCxn id="8" idx="3"/>
          </p:cNvCxnSpPr>
          <p:nvPr/>
        </p:nvCxnSpPr>
        <p:spPr>
          <a:xfrm flipH="1">
            <a:off x="4455456" y="4319437"/>
            <a:ext cx="675113" cy="49444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E50A67B-E1E7-4A25-AC65-FA50CCD8C0E2}"/>
              </a:ext>
            </a:extLst>
          </p:cNvPr>
          <p:cNvCxnSpPr>
            <a:stCxn id="8" idx="4"/>
          </p:cNvCxnSpPr>
          <p:nvPr/>
        </p:nvCxnSpPr>
        <p:spPr>
          <a:xfrm>
            <a:off x="5727410" y="4566657"/>
            <a:ext cx="28272" cy="78544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940AB46-7CB9-4A69-8665-D163A7E94F1C}"/>
              </a:ext>
            </a:extLst>
          </p:cNvPr>
          <p:cNvCxnSpPr>
            <a:stCxn id="8" idx="5"/>
          </p:cNvCxnSpPr>
          <p:nvPr/>
        </p:nvCxnSpPr>
        <p:spPr>
          <a:xfrm>
            <a:off x="6324251" y="4319437"/>
            <a:ext cx="704938" cy="56374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55DF41E8-D615-49A4-9F20-F6D5956398C6}"/>
              </a:ext>
            </a:extLst>
          </p:cNvPr>
          <p:cNvSpPr/>
          <p:nvPr/>
        </p:nvSpPr>
        <p:spPr>
          <a:xfrm>
            <a:off x="4162124" y="893292"/>
            <a:ext cx="3176084" cy="1176884"/>
          </a:xfrm>
          <a:prstGeom prst="ellipse">
            <a:avLst/>
          </a:prstGeom>
          <a:gradFill flip="none" rotWithShape="1">
            <a:gsLst>
              <a:gs pos="0">
                <a:srgbClr val="10E448">
                  <a:tint val="66000"/>
                  <a:satMod val="160000"/>
                </a:srgbClr>
              </a:gs>
              <a:gs pos="50000">
                <a:srgbClr val="10E448">
                  <a:tint val="44500"/>
                  <a:satMod val="160000"/>
                </a:srgbClr>
              </a:gs>
              <a:gs pos="100000">
                <a:srgbClr val="10E448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Born on 17 march, 1920 in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Tungipara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588FC2F-F4C0-45A8-AED2-73C7DA565C77}"/>
              </a:ext>
            </a:extLst>
          </p:cNvPr>
          <p:cNvSpPr/>
          <p:nvPr/>
        </p:nvSpPr>
        <p:spPr>
          <a:xfrm>
            <a:off x="7396721" y="1661279"/>
            <a:ext cx="3176083" cy="1333433"/>
          </a:xfrm>
          <a:prstGeom prst="ellipse">
            <a:avLst/>
          </a:prstGeom>
          <a:gradFill flip="none" rotWithShape="1">
            <a:gsLst>
              <a:gs pos="0">
                <a:srgbClr val="10E448">
                  <a:tint val="66000"/>
                  <a:satMod val="160000"/>
                </a:srgbClr>
              </a:gs>
              <a:gs pos="50000">
                <a:srgbClr val="10E448">
                  <a:tint val="44500"/>
                  <a:satMod val="160000"/>
                </a:srgbClr>
              </a:gs>
              <a:gs pos="100000">
                <a:srgbClr val="10E448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Showed sign of future leader by distributing rice among poor .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0F18395-5495-432E-BEB5-2B8DCBFAE40C}"/>
              </a:ext>
            </a:extLst>
          </p:cNvPr>
          <p:cNvSpPr/>
          <p:nvPr/>
        </p:nvSpPr>
        <p:spPr>
          <a:xfrm>
            <a:off x="7649124" y="3160925"/>
            <a:ext cx="3042321" cy="1331088"/>
          </a:xfrm>
          <a:prstGeom prst="ellipse">
            <a:avLst/>
          </a:prstGeom>
          <a:gradFill flip="none" rotWithShape="1">
            <a:gsLst>
              <a:gs pos="0">
                <a:srgbClr val="10E448">
                  <a:tint val="66000"/>
                  <a:satMod val="160000"/>
                </a:srgbClr>
              </a:gs>
              <a:gs pos="50000">
                <a:srgbClr val="10E448">
                  <a:tint val="44500"/>
                  <a:satMod val="160000"/>
                </a:srgbClr>
              </a:gs>
              <a:gs pos="100000">
                <a:srgbClr val="10E448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Played a leading role in the student movement in 1952.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86A1BE8-6B06-4E4B-BAD4-6CF65AF1AEF0}"/>
              </a:ext>
            </a:extLst>
          </p:cNvPr>
          <p:cNvSpPr/>
          <p:nvPr/>
        </p:nvSpPr>
        <p:spPr>
          <a:xfrm>
            <a:off x="6999364" y="4555970"/>
            <a:ext cx="3246605" cy="1331088"/>
          </a:xfrm>
          <a:prstGeom prst="ellipse">
            <a:avLst/>
          </a:prstGeom>
          <a:gradFill flip="none" rotWithShape="1">
            <a:gsLst>
              <a:gs pos="0">
                <a:srgbClr val="10E448">
                  <a:tint val="66000"/>
                  <a:satMod val="160000"/>
                </a:srgbClr>
              </a:gs>
              <a:gs pos="50000">
                <a:srgbClr val="10E448">
                  <a:tint val="44500"/>
                  <a:satMod val="160000"/>
                </a:srgbClr>
              </a:gs>
              <a:gs pos="100000">
                <a:srgbClr val="10E448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Joined the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Awami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Muslim League and was elected GS in 1953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B01C5B9-9189-4C08-9A62-47B96B96EAAE}"/>
              </a:ext>
            </a:extLst>
          </p:cNvPr>
          <p:cNvSpPr/>
          <p:nvPr/>
        </p:nvSpPr>
        <p:spPr>
          <a:xfrm>
            <a:off x="4304735" y="5395853"/>
            <a:ext cx="3119540" cy="1187139"/>
          </a:xfrm>
          <a:prstGeom prst="ellipse">
            <a:avLst/>
          </a:prstGeom>
          <a:gradFill flip="none" rotWithShape="1">
            <a:gsLst>
              <a:gs pos="0">
                <a:srgbClr val="10E448">
                  <a:tint val="66000"/>
                  <a:satMod val="160000"/>
                </a:srgbClr>
              </a:gs>
              <a:gs pos="50000">
                <a:srgbClr val="10E448">
                  <a:tint val="44500"/>
                  <a:satMod val="160000"/>
                </a:srgbClr>
              </a:gs>
              <a:gs pos="100000">
                <a:srgbClr val="10E448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Became the undisputed leader of AL in 1957.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FFC7D08-BE42-4F42-BF67-F755417AD99A}"/>
              </a:ext>
            </a:extLst>
          </p:cNvPr>
          <p:cNvSpPr/>
          <p:nvPr/>
        </p:nvSpPr>
        <p:spPr>
          <a:xfrm>
            <a:off x="808800" y="1469374"/>
            <a:ext cx="3277482" cy="1333433"/>
          </a:xfrm>
          <a:prstGeom prst="ellipse">
            <a:avLst/>
          </a:prstGeom>
          <a:gradFill flip="none" rotWithShape="1">
            <a:gsLst>
              <a:gs pos="0">
                <a:srgbClr val="10E448">
                  <a:tint val="66000"/>
                  <a:satMod val="160000"/>
                </a:srgbClr>
              </a:gs>
              <a:gs pos="50000">
                <a:srgbClr val="10E448">
                  <a:tint val="44500"/>
                  <a:satMod val="160000"/>
                </a:srgbClr>
              </a:gs>
              <a:gs pos="100000">
                <a:srgbClr val="10E448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Became the first President of Independent Bangladesh in 1971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FCC37D8-0A46-4554-BDF9-4562F0549B6F}"/>
              </a:ext>
            </a:extLst>
          </p:cNvPr>
          <p:cNvSpPr/>
          <p:nvPr/>
        </p:nvSpPr>
        <p:spPr>
          <a:xfrm>
            <a:off x="710171" y="3133256"/>
            <a:ext cx="3166736" cy="1178677"/>
          </a:xfrm>
          <a:prstGeom prst="ellipse">
            <a:avLst/>
          </a:prstGeom>
          <a:gradFill flip="none" rotWithShape="1">
            <a:gsLst>
              <a:gs pos="0">
                <a:srgbClr val="10E448">
                  <a:tint val="66000"/>
                  <a:satMod val="160000"/>
                </a:srgbClr>
              </a:gs>
              <a:gs pos="50000">
                <a:srgbClr val="10E448">
                  <a:tint val="44500"/>
                  <a:satMod val="160000"/>
                </a:srgbClr>
              </a:gs>
              <a:gs pos="100000">
                <a:srgbClr val="10E448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Launched the historical Six Point Movement in1966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EB4F20A-2E18-4DB8-B23E-F82E776EA360}"/>
              </a:ext>
            </a:extLst>
          </p:cNvPr>
          <p:cNvSpPr/>
          <p:nvPr/>
        </p:nvSpPr>
        <p:spPr>
          <a:xfrm>
            <a:off x="1380211" y="4508297"/>
            <a:ext cx="3246605" cy="1395046"/>
          </a:xfrm>
          <a:prstGeom prst="ellipse">
            <a:avLst/>
          </a:prstGeom>
          <a:gradFill flip="none" rotWithShape="1">
            <a:gsLst>
              <a:gs pos="0">
                <a:srgbClr val="10E448">
                  <a:tint val="66000"/>
                  <a:satMod val="160000"/>
                </a:srgbClr>
              </a:gs>
              <a:gs pos="50000">
                <a:srgbClr val="10E448">
                  <a:tint val="44500"/>
                  <a:satMod val="160000"/>
                </a:srgbClr>
              </a:gs>
              <a:gs pos="100000">
                <a:srgbClr val="10E448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Entered a second coalition government as a minister in1956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304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AE491A-ADB3-46AD-81F7-F86A2B2B5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43" y="1862667"/>
            <a:ext cx="4625623" cy="35108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EFE8C5-F647-4487-84EA-253BAB855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734" y="1896534"/>
            <a:ext cx="4625623" cy="351084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0F7B254-CC8A-43F6-B816-068B6B24C1E7}"/>
              </a:ext>
            </a:extLst>
          </p:cNvPr>
          <p:cNvSpPr/>
          <p:nvPr/>
        </p:nvSpPr>
        <p:spPr>
          <a:xfrm>
            <a:off x="1873955" y="0"/>
            <a:ext cx="7597422" cy="1761066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23 years of our history with Pakistan is a history of repression and bloodshed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866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FA2EB227-C2C2-4BCF-B85C-E7F8569F8FFD}"/>
              </a:ext>
            </a:extLst>
          </p:cNvPr>
          <p:cNvSpPr/>
          <p:nvPr/>
        </p:nvSpPr>
        <p:spPr>
          <a:xfrm>
            <a:off x="934199" y="259645"/>
            <a:ext cx="10044331" cy="795130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important quotations from the speech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5BA0B64-1C9E-4DA7-BA89-F5904D16E145}"/>
              </a:ext>
            </a:extLst>
          </p:cNvPr>
          <p:cNvSpPr/>
          <p:nvPr/>
        </p:nvSpPr>
        <p:spPr>
          <a:xfrm>
            <a:off x="801510" y="1174044"/>
            <a:ext cx="10588979" cy="489937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“We have been trying to do our best to cope with the situation. And yet, unfortunately, the street of Dhaka, Khulna,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Rajshahi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Rangpur are awash with the blood of our brothers.”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“Twenty three years of a history of men and women in agony.”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request all of you: converted every house into a fort; confront enemy with whatever you have.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 prepared to act with whatever you in your possession.”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“Remember: since we have already had to shed blood, we’ll have to shed a lot more of it: by the grace of God, however, we’ll be able to liberate the people of this land.”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struggle this time is a struggle for freedom- the struggle this time is a struggle for emancipation.”</a:t>
            </a:r>
          </a:p>
        </p:txBody>
      </p:sp>
    </p:spTree>
    <p:extLst>
      <p:ext uri="{BB962C8B-B14F-4D97-AF65-F5344CB8AC3E}">
        <p14:creationId xmlns:p14="http://schemas.microsoft.com/office/powerpoint/2010/main" val="177822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r: 6 Points 2">
            <a:extLst>
              <a:ext uri="{FF2B5EF4-FFF2-40B4-BE49-F238E27FC236}">
                <a16:creationId xmlns:a16="http://schemas.microsoft.com/office/drawing/2014/main" id="{A6073515-00C1-4B91-989B-B8EFB385D567}"/>
              </a:ext>
            </a:extLst>
          </p:cNvPr>
          <p:cNvSpPr/>
          <p:nvPr/>
        </p:nvSpPr>
        <p:spPr>
          <a:xfrm>
            <a:off x="1069500" y="-14111"/>
            <a:ext cx="9786730" cy="5903844"/>
          </a:xfrm>
          <a:prstGeom prst="star6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Silent Reading</a:t>
            </a:r>
          </a:p>
        </p:txBody>
      </p:sp>
    </p:spTree>
    <p:extLst>
      <p:ext uri="{BB962C8B-B14F-4D97-AF65-F5344CB8AC3E}">
        <p14:creationId xmlns:p14="http://schemas.microsoft.com/office/powerpoint/2010/main" val="335532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727818-68CC-4D63-A079-F87DBBF66E27}"/>
              </a:ext>
            </a:extLst>
          </p:cNvPr>
          <p:cNvSpPr/>
          <p:nvPr/>
        </p:nvSpPr>
        <p:spPr>
          <a:xfrm>
            <a:off x="513000" y="844704"/>
            <a:ext cx="11410122" cy="13904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Agony</a:t>
            </a:r>
            <a:r>
              <a:rPr 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(verb):</a:t>
            </a: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Intensive physical or mental suffering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3663DFF-8251-4410-B95E-A9A763E0868A}"/>
              </a:ext>
            </a:extLst>
          </p:cNvPr>
          <p:cNvSpPr/>
          <p:nvPr/>
        </p:nvSpPr>
        <p:spPr>
          <a:xfrm>
            <a:off x="12576313" y="2027583"/>
            <a:ext cx="185530" cy="1192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059CF76-3F3E-4113-8FC7-16D6DBCC3BC9}"/>
              </a:ext>
            </a:extLst>
          </p:cNvPr>
          <p:cNvSpPr/>
          <p:nvPr/>
        </p:nvSpPr>
        <p:spPr>
          <a:xfrm>
            <a:off x="513000" y="42240"/>
            <a:ext cx="10389704" cy="821635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know some new words from the text-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8BB055-40C0-4B6B-8C5E-60A8DA8E2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061" y="2235200"/>
            <a:ext cx="6858000" cy="3866444"/>
          </a:xfrm>
          <a:prstGeom prst="rect">
            <a:avLst/>
          </a:prstGeom>
          <a:ln>
            <a:solidFill>
              <a:srgbClr val="FF0066"/>
            </a:solidFill>
          </a:ln>
        </p:spPr>
      </p:pic>
    </p:spTree>
    <p:extLst>
      <p:ext uri="{BB962C8B-B14F-4D97-AF65-F5344CB8AC3E}">
        <p14:creationId xmlns:p14="http://schemas.microsoft.com/office/powerpoint/2010/main" val="286422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D49D57-B56E-4295-8667-BE51CC65D675}"/>
              </a:ext>
            </a:extLst>
          </p:cNvPr>
          <p:cNvSpPr/>
          <p:nvPr/>
        </p:nvSpPr>
        <p:spPr>
          <a:xfrm>
            <a:off x="0" y="304800"/>
            <a:ext cx="12192000" cy="14444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Crimson (adjective)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A rich deep red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inclining to purple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E6E14D-D671-450E-AB82-33379E6F5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932375"/>
            <a:ext cx="6858000" cy="4121427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82182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FED3AB7-36A4-4EF2-8B09-18B035AE61C1}"/>
              </a:ext>
            </a:extLst>
          </p:cNvPr>
          <p:cNvSpPr/>
          <p:nvPr/>
        </p:nvSpPr>
        <p:spPr>
          <a:xfrm>
            <a:off x="0" y="0"/>
            <a:ext cx="11608903" cy="125895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Negotiation: (Noun):</a:t>
            </a: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process of trying to make or change an agreement by discussion.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5170AC-ECC0-4949-B6F4-C9C455F9C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022" y="1454305"/>
            <a:ext cx="6858000" cy="457055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8040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0C0F8A-F801-43B7-86D2-ABB67550C0D2}"/>
              </a:ext>
            </a:extLst>
          </p:cNvPr>
          <p:cNvSpPr/>
          <p:nvPr/>
        </p:nvSpPr>
        <p:spPr>
          <a:xfrm>
            <a:off x="0" y="212035"/>
            <a:ext cx="12192000" cy="165652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Spontaneously (Adverb):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Coming or resulting from a natural impulse without being asked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8D0BE1-3C99-4083-81D2-B2BCBBD12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15" y="2175797"/>
            <a:ext cx="4746141" cy="35383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0611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57B955F-CBB4-43C3-B489-888537D7B15C}"/>
              </a:ext>
            </a:extLst>
          </p:cNvPr>
          <p:cNvSpPr/>
          <p:nvPr/>
        </p:nvSpPr>
        <p:spPr>
          <a:xfrm>
            <a:off x="2829339" y="112889"/>
            <a:ext cx="6533321" cy="1149995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7AEB6E-CE1E-45F2-AD03-FB61888AFC3F}"/>
              </a:ext>
            </a:extLst>
          </p:cNvPr>
          <p:cNvSpPr/>
          <p:nvPr/>
        </p:nvSpPr>
        <p:spPr>
          <a:xfrm>
            <a:off x="16573" y="1411111"/>
            <a:ext cx="12192000" cy="241699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speech again.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speech has reference to some years and dates in our history. Find out their historical importance and complete the flow chart, ending with 25 March’1971.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7FE873A-3602-4CA4-83FE-34C92828A8D6}"/>
              </a:ext>
            </a:extLst>
          </p:cNvPr>
          <p:cNvSpPr/>
          <p:nvPr/>
        </p:nvSpPr>
        <p:spPr>
          <a:xfrm>
            <a:off x="-25994" y="4394633"/>
            <a:ext cx="1930454" cy="12059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1958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5F51E06-A027-42FA-AB07-808A4B2CE0DE}"/>
              </a:ext>
            </a:extLst>
          </p:cNvPr>
          <p:cNvSpPr/>
          <p:nvPr/>
        </p:nvSpPr>
        <p:spPr>
          <a:xfrm>
            <a:off x="2635303" y="4360661"/>
            <a:ext cx="1835936" cy="120594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1966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AA345E-0A90-4A1A-A6A6-0DD5FF17711D}"/>
              </a:ext>
            </a:extLst>
          </p:cNvPr>
          <p:cNvSpPr/>
          <p:nvPr/>
        </p:nvSpPr>
        <p:spPr>
          <a:xfrm>
            <a:off x="5256235" y="4360661"/>
            <a:ext cx="1914505" cy="120594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February 1969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856B5C3-A1F9-4F39-8D01-B4F1C1E41FF5}"/>
              </a:ext>
            </a:extLst>
          </p:cNvPr>
          <p:cNvSpPr/>
          <p:nvPr/>
        </p:nvSpPr>
        <p:spPr>
          <a:xfrm>
            <a:off x="7892080" y="4443085"/>
            <a:ext cx="1788885" cy="11198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December</a:t>
            </a:r>
          </a:p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30E5FF1-4776-48AB-B4C5-D8B7813B6601}"/>
              </a:ext>
            </a:extLst>
          </p:cNvPr>
          <p:cNvSpPr/>
          <p:nvPr/>
        </p:nvSpPr>
        <p:spPr>
          <a:xfrm>
            <a:off x="10402305" y="4356946"/>
            <a:ext cx="1745494" cy="12059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March 1971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2FF0029-C1FA-45D5-8AAA-FE84B33D7E34}"/>
              </a:ext>
            </a:extLst>
          </p:cNvPr>
          <p:cNvSpPr/>
          <p:nvPr/>
        </p:nvSpPr>
        <p:spPr>
          <a:xfrm>
            <a:off x="2005260" y="4797252"/>
            <a:ext cx="576464" cy="2652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662AF1B-E801-4456-B064-7E528F2DD4F1}"/>
              </a:ext>
            </a:extLst>
          </p:cNvPr>
          <p:cNvSpPr/>
          <p:nvPr/>
        </p:nvSpPr>
        <p:spPr>
          <a:xfrm>
            <a:off x="4534895" y="4752890"/>
            <a:ext cx="655960" cy="309569"/>
          </a:xfrm>
          <a:prstGeom prst="rightArrow">
            <a:avLst>
              <a:gd name="adj1" fmla="val 50000"/>
              <a:gd name="adj2" fmla="val 295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8C3956B-D7DB-49C9-8902-32C94EEF5E9F}"/>
              </a:ext>
            </a:extLst>
          </p:cNvPr>
          <p:cNvSpPr/>
          <p:nvPr/>
        </p:nvSpPr>
        <p:spPr>
          <a:xfrm>
            <a:off x="7224319" y="4797252"/>
            <a:ext cx="587646" cy="285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3B7AB186-CFE1-4810-967F-43B45DFB5D8F}"/>
              </a:ext>
            </a:extLst>
          </p:cNvPr>
          <p:cNvSpPr/>
          <p:nvPr/>
        </p:nvSpPr>
        <p:spPr>
          <a:xfrm>
            <a:off x="9768950" y="4837338"/>
            <a:ext cx="579776" cy="2451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1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F5816A8E-033B-4F78-B7CD-5EC88B1FA6D2}"/>
              </a:ext>
            </a:extLst>
          </p:cNvPr>
          <p:cNvSpPr/>
          <p:nvPr/>
        </p:nvSpPr>
        <p:spPr>
          <a:xfrm>
            <a:off x="767645" y="225778"/>
            <a:ext cx="9764887" cy="1548051"/>
          </a:xfrm>
          <a:prstGeom prst="wedgeRoundRectCallout">
            <a:avLst>
              <a:gd name="adj1" fmla="val -15791"/>
              <a:gd name="adj2" fmla="val 9975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1A6FEA1-FFB6-428E-90B6-65331CFB7D5C}"/>
              </a:ext>
            </a:extLst>
          </p:cNvPr>
          <p:cNvSpPr/>
          <p:nvPr/>
        </p:nvSpPr>
        <p:spPr>
          <a:xfrm>
            <a:off x="857957" y="2559756"/>
            <a:ext cx="6739466" cy="240735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Mosammat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Nelufa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Afrose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Bithi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Lecturer in English </a:t>
            </a: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Khilbaisa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Rahmania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Fazil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(Degree) Madrasah</a:t>
            </a: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Sadar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Lakshmipur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E-mail:nelufa.afrose@gmail.com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0E97B6-D501-4C10-B046-02FF44C30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312" y="2559757"/>
            <a:ext cx="2065866" cy="240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8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CBCFD1C-58D9-4C31-8E41-966193E0C8D3}"/>
              </a:ext>
            </a:extLst>
          </p:cNvPr>
          <p:cNvSpPr/>
          <p:nvPr/>
        </p:nvSpPr>
        <p:spPr>
          <a:xfrm>
            <a:off x="2077155" y="-73378"/>
            <a:ext cx="7710311" cy="1168400"/>
          </a:xfrm>
          <a:prstGeom prst="ellipse">
            <a:avLst/>
          </a:prstGeom>
          <a:gradFill flip="none" rotWithShape="1">
            <a:gsLst>
              <a:gs pos="0">
                <a:srgbClr val="DD3805">
                  <a:tint val="66000"/>
                  <a:satMod val="160000"/>
                </a:srgbClr>
              </a:gs>
              <a:gs pos="50000">
                <a:srgbClr val="DD3805">
                  <a:tint val="44500"/>
                  <a:satMod val="160000"/>
                </a:srgbClr>
              </a:gs>
              <a:gs pos="100000">
                <a:srgbClr val="DD3805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3" name="Rectangle: Top Corners One Rounded and One Snipped 2">
            <a:extLst>
              <a:ext uri="{FF2B5EF4-FFF2-40B4-BE49-F238E27FC236}">
                <a16:creationId xmlns:a16="http://schemas.microsoft.com/office/drawing/2014/main" id="{701DD31C-70C1-4BCB-A543-FCCDA27297CE}"/>
              </a:ext>
            </a:extLst>
          </p:cNvPr>
          <p:cNvSpPr/>
          <p:nvPr/>
        </p:nvSpPr>
        <p:spPr>
          <a:xfrm>
            <a:off x="118533" y="1095023"/>
            <a:ext cx="11954933" cy="5102578"/>
          </a:xfrm>
          <a:prstGeom prst="snip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the speaker here? When did he make this speech?</a:t>
            </a:r>
          </a:p>
          <a:p>
            <a:pPr marL="457200" indent="-457200">
              <a:buAutoNum type="alphaLcParenR"/>
            </a:pP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was unfortunate as Bangabandhu mentioned in his speech?</a:t>
            </a:r>
          </a:p>
          <a:p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does Bangabandhu say that “23 years of our history with Pakistan is a history of repression and bloodshed?</a:t>
            </a:r>
          </a:p>
          <a:p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you differentiate between the ‘struggle for freedom’ and the ‘struggle for emancipation’?</a:t>
            </a:r>
          </a:p>
          <a:p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did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Ayub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Khan declare Martial Law? Explain in brief. </a:t>
            </a:r>
          </a:p>
        </p:txBody>
      </p:sp>
    </p:spTree>
    <p:extLst>
      <p:ext uri="{BB962C8B-B14F-4D97-AF65-F5344CB8AC3E}">
        <p14:creationId xmlns:p14="http://schemas.microsoft.com/office/powerpoint/2010/main" val="385006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87BF4FD-9C21-4F23-95F9-B59C079F581C}"/>
              </a:ext>
            </a:extLst>
          </p:cNvPr>
          <p:cNvSpPr/>
          <p:nvPr/>
        </p:nvSpPr>
        <p:spPr>
          <a:xfrm>
            <a:off x="2524539" y="331304"/>
            <a:ext cx="7142922" cy="1577009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 WORK</a:t>
            </a:r>
          </a:p>
        </p:txBody>
      </p:sp>
      <p:sp>
        <p:nvSpPr>
          <p:cNvPr id="3" name="Wave 2">
            <a:extLst>
              <a:ext uri="{FF2B5EF4-FFF2-40B4-BE49-F238E27FC236}">
                <a16:creationId xmlns:a16="http://schemas.microsoft.com/office/drawing/2014/main" id="{66A7EB74-5DC2-417D-952F-BAE0407FD4FF}"/>
              </a:ext>
            </a:extLst>
          </p:cNvPr>
          <p:cNvSpPr/>
          <p:nvPr/>
        </p:nvSpPr>
        <p:spPr>
          <a:xfrm>
            <a:off x="587022" y="1908313"/>
            <a:ext cx="10713156" cy="3750365"/>
          </a:xfrm>
          <a:prstGeom prst="wav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 paragraph on the major events leading to March 7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29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Up 5">
            <a:extLst>
              <a:ext uri="{FF2B5EF4-FFF2-40B4-BE49-F238E27FC236}">
                <a16:creationId xmlns:a16="http://schemas.microsoft.com/office/drawing/2014/main" id="{86C428A6-D0D9-48EE-B3A6-CC453949CDEB}"/>
              </a:ext>
            </a:extLst>
          </p:cNvPr>
          <p:cNvSpPr/>
          <p:nvPr/>
        </p:nvSpPr>
        <p:spPr>
          <a:xfrm>
            <a:off x="649352" y="0"/>
            <a:ext cx="397565" cy="62782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1C8072-5A63-47EB-AE1D-51D0598A4FAC}"/>
              </a:ext>
            </a:extLst>
          </p:cNvPr>
          <p:cNvSpPr/>
          <p:nvPr/>
        </p:nvSpPr>
        <p:spPr>
          <a:xfrm>
            <a:off x="1011679" y="249687"/>
            <a:ext cx="4704526" cy="2097466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F6D172F-43FE-4BCA-94EE-282ED5FEC86F}"/>
              </a:ext>
            </a:extLst>
          </p:cNvPr>
          <p:cNvSpPr/>
          <p:nvPr/>
        </p:nvSpPr>
        <p:spPr>
          <a:xfrm>
            <a:off x="2647002" y="742152"/>
            <a:ext cx="1368408" cy="11616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Beveled 9">
            <a:extLst>
              <a:ext uri="{FF2B5EF4-FFF2-40B4-BE49-F238E27FC236}">
                <a16:creationId xmlns:a16="http://schemas.microsoft.com/office/drawing/2014/main" id="{F282FA1C-2363-4289-AD3A-C8A62F39C53C}"/>
              </a:ext>
            </a:extLst>
          </p:cNvPr>
          <p:cNvSpPr/>
          <p:nvPr/>
        </p:nvSpPr>
        <p:spPr>
          <a:xfrm>
            <a:off x="3229184" y="2583060"/>
            <a:ext cx="6343992" cy="3293468"/>
          </a:xfrm>
          <a:prstGeom prst="bevel">
            <a:avLst>
              <a:gd name="adj" fmla="val 1597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to all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FC756FE-3C9A-44E2-99BD-66CEC857B4DF}"/>
              </a:ext>
            </a:extLst>
          </p:cNvPr>
          <p:cNvCxnSpPr>
            <a:cxnSpLocks/>
          </p:cNvCxnSpPr>
          <p:nvPr/>
        </p:nvCxnSpPr>
        <p:spPr>
          <a:xfrm flipV="1">
            <a:off x="1023527" y="5400260"/>
            <a:ext cx="596811" cy="71558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ACCB3AE-63EF-42D6-B005-44547EBC321D}"/>
              </a:ext>
            </a:extLst>
          </p:cNvPr>
          <p:cNvCxnSpPr>
            <a:cxnSpLocks/>
          </p:cNvCxnSpPr>
          <p:nvPr/>
        </p:nvCxnSpPr>
        <p:spPr>
          <a:xfrm flipV="1">
            <a:off x="1538371" y="5422099"/>
            <a:ext cx="887895" cy="83157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6C81EDC-B02A-44EF-BF2A-84D682F8C5FC}"/>
              </a:ext>
            </a:extLst>
          </p:cNvPr>
          <p:cNvCxnSpPr>
            <a:cxnSpLocks/>
          </p:cNvCxnSpPr>
          <p:nvPr/>
        </p:nvCxnSpPr>
        <p:spPr>
          <a:xfrm flipV="1">
            <a:off x="2585569" y="5515580"/>
            <a:ext cx="437322" cy="695866"/>
          </a:xfrm>
          <a:prstGeom prst="straightConnector1">
            <a:avLst/>
          </a:prstGeom>
          <a:ln>
            <a:solidFill>
              <a:srgbClr val="10E4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xplosion: 8 Points 19">
            <a:extLst>
              <a:ext uri="{FF2B5EF4-FFF2-40B4-BE49-F238E27FC236}">
                <a16:creationId xmlns:a16="http://schemas.microsoft.com/office/drawing/2014/main" id="{29954F64-537A-4496-81CD-2FD20BA82AE5}"/>
              </a:ext>
            </a:extLst>
          </p:cNvPr>
          <p:cNvSpPr/>
          <p:nvPr/>
        </p:nvSpPr>
        <p:spPr>
          <a:xfrm>
            <a:off x="3022891" y="5214516"/>
            <a:ext cx="397564" cy="47707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xplosion: 8 Points 20">
            <a:extLst>
              <a:ext uri="{FF2B5EF4-FFF2-40B4-BE49-F238E27FC236}">
                <a16:creationId xmlns:a16="http://schemas.microsoft.com/office/drawing/2014/main" id="{41DFA963-CBAC-414B-88F9-C19F7A7DCC75}"/>
              </a:ext>
            </a:extLst>
          </p:cNvPr>
          <p:cNvSpPr/>
          <p:nvPr/>
        </p:nvSpPr>
        <p:spPr>
          <a:xfrm>
            <a:off x="2216823" y="5039218"/>
            <a:ext cx="602976" cy="569843"/>
          </a:xfrm>
          <a:prstGeom prst="irregularSeal1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4 Points 21">
            <a:extLst>
              <a:ext uri="{FF2B5EF4-FFF2-40B4-BE49-F238E27FC236}">
                <a16:creationId xmlns:a16="http://schemas.microsoft.com/office/drawing/2014/main" id="{B94D7066-D8E7-468C-A321-0268163FF0DF}"/>
              </a:ext>
            </a:extLst>
          </p:cNvPr>
          <p:cNvSpPr/>
          <p:nvPr/>
        </p:nvSpPr>
        <p:spPr>
          <a:xfrm>
            <a:off x="1375218" y="5142460"/>
            <a:ext cx="523478" cy="47707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A1D1E742-F983-4E09-AA59-7389DF8F39B6}"/>
              </a:ext>
            </a:extLst>
          </p:cNvPr>
          <p:cNvSpPr/>
          <p:nvPr/>
        </p:nvSpPr>
        <p:spPr>
          <a:xfrm>
            <a:off x="4189214" y="3666708"/>
            <a:ext cx="778933" cy="118140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83B49440-E3BB-4D09-A5F0-5EA5BCBB760A}"/>
              </a:ext>
            </a:extLst>
          </p:cNvPr>
          <p:cNvSpPr/>
          <p:nvPr/>
        </p:nvSpPr>
        <p:spPr>
          <a:xfrm>
            <a:off x="8026401" y="3666708"/>
            <a:ext cx="778933" cy="118140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oon 28">
            <a:extLst>
              <a:ext uri="{FF2B5EF4-FFF2-40B4-BE49-F238E27FC236}">
                <a16:creationId xmlns:a16="http://schemas.microsoft.com/office/drawing/2014/main" id="{2EC93DC5-F036-47C1-95C1-18B09B790C4D}"/>
              </a:ext>
            </a:extLst>
          </p:cNvPr>
          <p:cNvSpPr/>
          <p:nvPr/>
        </p:nvSpPr>
        <p:spPr>
          <a:xfrm>
            <a:off x="2539850" y="5546005"/>
            <a:ext cx="107151" cy="569843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oon 29">
            <a:extLst>
              <a:ext uri="{FF2B5EF4-FFF2-40B4-BE49-F238E27FC236}">
                <a16:creationId xmlns:a16="http://schemas.microsoft.com/office/drawing/2014/main" id="{7B2848F8-8B2F-4CB6-B67A-C505CD290AE0}"/>
              </a:ext>
            </a:extLst>
          </p:cNvPr>
          <p:cNvSpPr/>
          <p:nvPr/>
        </p:nvSpPr>
        <p:spPr>
          <a:xfrm flipH="1">
            <a:off x="992937" y="5178996"/>
            <a:ext cx="128208" cy="929187"/>
          </a:xfrm>
          <a:prstGeom prst="mo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oon 30">
            <a:extLst>
              <a:ext uri="{FF2B5EF4-FFF2-40B4-BE49-F238E27FC236}">
                <a16:creationId xmlns:a16="http://schemas.microsoft.com/office/drawing/2014/main" id="{423384CE-7B44-49B2-8B68-5A6E6F6C4038}"/>
              </a:ext>
            </a:extLst>
          </p:cNvPr>
          <p:cNvSpPr/>
          <p:nvPr/>
        </p:nvSpPr>
        <p:spPr>
          <a:xfrm flipH="1">
            <a:off x="1671300" y="5214516"/>
            <a:ext cx="207099" cy="941331"/>
          </a:xfrm>
          <a:prstGeom prst="mo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id="{16F36D68-29DA-456A-8133-A6BFBF11096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352738" y="5340112"/>
            <a:ext cx="1116627" cy="514844"/>
          </a:xfrm>
          <a:prstGeom prst="curvedConnector3">
            <a:avLst/>
          </a:prstGeom>
          <a:ln>
            <a:solidFill>
              <a:srgbClr val="10E4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n 13">
            <a:extLst>
              <a:ext uri="{FF2B5EF4-FFF2-40B4-BE49-F238E27FC236}">
                <a16:creationId xmlns:a16="http://schemas.microsoft.com/office/drawing/2014/main" id="{6C01DCA4-4570-45DB-9C0C-55210BB19744}"/>
              </a:ext>
            </a:extLst>
          </p:cNvPr>
          <p:cNvSpPr/>
          <p:nvPr/>
        </p:nvSpPr>
        <p:spPr>
          <a:xfrm>
            <a:off x="10096431" y="5360105"/>
            <a:ext cx="557198" cy="331489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n 15">
            <a:extLst>
              <a:ext uri="{FF2B5EF4-FFF2-40B4-BE49-F238E27FC236}">
                <a16:creationId xmlns:a16="http://schemas.microsoft.com/office/drawing/2014/main" id="{B75A6D79-931E-40EE-BDDA-9B4CE4B8E53F}"/>
              </a:ext>
            </a:extLst>
          </p:cNvPr>
          <p:cNvSpPr/>
          <p:nvPr/>
        </p:nvSpPr>
        <p:spPr>
          <a:xfrm>
            <a:off x="11542648" y="5039218"/>
            <a:ext cx="476248" cy="580320"/>
          </a:xfrm>
          <a:prstGeom prst="su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>
            <a:extLst>
              <a:ext uri="{FF2B5EF4-FFF2-40B4-BE49-F238E27FC236}">
                <a16:creationId xmlns:a16="http://schemas.microsoft.com/office/drawing/2014/main" id="{12348BBD-B020-4FA2-B4CA-B5AFEE11127F}"/>
              </a:ext>
            </a:extLst>
          </p:cNvPr>
          <p:cNvSpPr/>
          <p:nvPr/>
        </p:nvSpPr>
        <p:spPr>
          <a:xfrm>
            <a:off x="10872261" y="4755292"/>
            <a:ext cx="592426" cy="423704"/>
          </a:xfrm>
          <a:prstGeom prst="sun">
            <a:avLst>
              <a:gd name="adj" fmla="val 2774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0B1E7FF-7B86-43E9-9D76-BD331F0B5881}"/>
              </a:ext>
            </a:extLst>
          </p:cNvPr>
          <p:cNvCxnSpPr>
            <a:cxnSpLocks/>
          </p:cNvCxnSpPr>
          <p:nvPr/>
        </p:nvCxnSpPr>
        <p:spPr>
          <a:xfrm flipH="1">
            <a:off x="10057004" y="5587843"/>
            <a:ext cx="299849" cy="52034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A322916-4DF7-4C71-835F-1DA351AC7D3A}"/>
              </a:ext>
            </a:extLst>
          </p:cNvPr>
          <p:cNvCxnSpPr>
            <a:cxnSpLocks/>
          </p:cNvCxnSpPr>
          <p:nvPr/>
        </p:nvCxnSpPr>
        <p:spPr>
          <a:xfrm flipV="1">
            <a:off x="11322756" y="5453055"/>
            <a:ext cx="402916" cy="6551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Moon 36">
            <a:extLst>
              <a:ext uri="{FF2B5EF4-FFF2-40B4-BE49-F238E27FC236}">
                <a16:creationId xmlns:a16="http://schemas.microsoft.com/office/drawing/2014/main" id="{E3227932-9638-4502-A917-0D6BB609B1BF}"/>
              </a:ext>
            </a:extLst>
          </p:cNvPr>
          <p:cNvSpPr/>
          <p:nvPr/>
        </p:nvSpPr>
        <p:spPr>
          <a:xfrm>
            <a:off x="10653629" y="5039218"/>
            <a:ext cx="218632" cy="569843"/>
          </a:xfrm>
          <a:prstGeom prst="mo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Heart 37">
            <a:extLst>
              <a:ext uri="{FF2B5EF4-FFF2-40B4-BE49-F238E27FC236}">
                <a16:creationId xmlns:a16="http://schemas.microsoft.com/office/drawing/2014/main" id="{41537BF7-C298-4FD3-9346-642AF6F6545D}"/>
              </a:ext>
            </a:extLst>
          </p:cNvPr>
          <p:cNvSpPr/>
          <p:nvPr/>
        </p:nvSpPr>
        <p:spPr>
          <a:xfrm rot="9216806">
            <a:off x="11186867" y="5452704"/>
            <a:ext cx="219892" cy="477781"/>
          </a:xfrm>
          <a:prstGeom prst="hear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eart 38">
            <a:extLst>
              <a:ext uri="{FF2B5EF4-FFF2-40B4-BE49-F238E27FC236}">
                <a16:creationId xmlns:a16="http://schemas.microsoft.com/office/drawing/2014/main" id="{7BCDCEF5-CAB5-45D0-9CAA-45B6B8549673}"/>
              </a:ext>
            </a:extLst>
          </p:cNvPr>
          <p:cNvSpPr/>
          <p:nvPr/>
        </p:nvSpPr>
        <p:spPr>
          <a:xfrm rot="8841101">
            <a:off x="9727727" y="5278830"/>
            <a:ext cx="174726" cy="617659"/>
          </a:xfrm>
          <a:prstGeom prst="hear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04E0FEA-F751-43A6-9BA5-BD541A580126}"/>
              </a:ext>
            </a:extLst>
          </p:cNvPr>
          <p:cNvCxnSpPr/>
          <p:nvPr/>
        </p:nvCxnSpPr>
        <p:spPr>
          <a:xfrm>
            <a:off x="9934222" y="5837886"/>
            <a:ext cx="162209" cy="27029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552824A-0053-4FBB-A128-DD29C010DA52}"/>
              </a:ext>
            </a:extLst>
          </p:cNvPr>
          <p:cNvCxnSpPr>
            <a:stCxn id="38" idx="0"/>
          </p:cNvCxnSpPr>
          <p:nvPr/>
        </p:nvCxnSpPr>
        <p:spPr>
          <a:xfrm>
            <a:off x="11349898" y="5798596"/>
            <a:ext cx="114789" cy="155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40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5E49EB-B87E-4013-8032-ADAA53A84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90" y="327378"/>
            <a:ext cx="3971673" cy="5373511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1F4A0D-433A-4856-9A46-164C875FD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94" y="327379"/>
            <a:ext cx="3971673" cy="172720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1FEB321-BEE0-496F-A5A1-6A3C8BA0B59D}"/>
              </a:ext>
            </a:extLst>
          </p:cNvPr>
          <p:cNvSpPr/>
          <p:nvPr/>
        </p:nvSpPr>
        <p:spPr>
          <a:xfrm>
            <a:off x="6831794" y="2054582"/>
            <a:ext cx="3971673" cy="19303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First Paper </a:t>
            </a:r>
          </a:p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Unit-1, Lesson-2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BD4B80-929A-422E-A6E5-1BE3E0E34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31791" y="3984980"/>
            <a:ext cx="3971673" cy="169398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44DEB31B-7811-4B29-8E9F-9667A31B84E5}"/>
              </a:ext>
            </a:extLst>
          </p:cNvPr>
          <p:cNvSpPr/>
          <p:nvPr/>
        </p:nvSpPr>
        <p:spPr>
          <a:xfrm>
            <a:off x="5102578" y="3105838"/>
            <a:ext cx="1512711" cy="416295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1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65E671C-008B-4B29-8E9F-7FDF668823FA}"/>
              </a:ext>
            </a:extLst>
          </p:cNvPr>
          <p:cNvSpPr/>
          <p:nvPr/>
        </p:nvSpPr>
        <p:spPr>
          <a:xfrm>
            <a:off x="1556886" y="318051"/>
            <a:ext cx="8884355" cy="885199"/>
          </a:xfrm>
          <a:prstGeom prst="ellipse">
            <a:avLst/>
          </a:prstGeom>
          <a:gradFill flip="none" rotWithShape="1">
            <a:gsLst>
              <a:gs pos="0">
                <a:srgbClr val="10E448">
                  <a:tint val="66000"/>
                  <a:satMod val="160000"/>
                </a:srgbClr>
              </a:gs>
              <a:gs pos="50000">
                <a:srgbClr val="10E448">
                  <a:tint val="44500"/>
                  <a:satMod val="160000"/>
                </a:srgbClr>
              </a:gs>
              <a:gs pos="100000">
                <a:srgbClr val="10E448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037A95-71FC-4035-B9AC-6961C1E46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9" y="1535289"/>
            <a:ext cx="8128001" cy="42662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9868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Down 1">
            <a:extLst>
              <a:ext uri="{FF2B5EF4-FFF2-40B4-BE49-F238E27FC236}">
                <a16:creationId xmlns:a16="http://schemas.microsoft.com/office/drawing/2014/main" id="{B35E0259-3108-42C5-A108-838C8E0D351E}"/>
              </a:ext>
            </a:extLst>
          </p:cNvPr>
          <p:cNvSpPr/>
          <p:nvPr/>
        </p:nvSpPr>
        <p:spPr>
          <a:xfrm>
            <a:off x="790220" y="699912"/>
            <a:ext cx="9832623" cy="1174044"/>
          </a:xfrm>
          <a:prstGeom prst="downArrow">
            <a:avLst>
              <a:gd name="adj1" fmla="val 50000"/>
              <a:gd name="adj2" fmla="val 57937"/>
            </a:avLst>
          </a:prstGeom>
          <a:solidFill>
            <a:srgbClr val="FC947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questions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C9F8BA3-E9EB-4393-A73D-A9DCD1881E56}"/>
              </a:ext>
            </a:extLst>
          </p:cNvPr>
          <p:cNvSpPr/>
          <p:nvPr/>
        </p:nvSpPr>
        <p:spPr>
          <a:xfrm>
            <a:off x="948267" y="1873955"/>
            <a:ext cx="10114843" cy="3793067"/>
          </a:xfrm>
          <a:prstGeom prst="roundRect">
            <a:avLst/>
          </a:prstGeom>
          <a:gradFill flip="none" rotWithShape="1">
            <a:gsLst>
              <a:gs pos="0">
                <a:srgbClr val="FC9474">
                  <a:tint val="66000"/>
                  <a:satMod val="160000"/>
                </a:srgbClr>
              </a:gs>
              <a:gs pos="50000">
                <a:srgbClr val="FC9474">
                  <a:tint val="44500"/>
                  <a:satMod val="160000"/>
                </a:srgbClr>
              </a:gs>
              <a:gs pos="100000">
                <a:srgbClr val="FC9474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the speaker here? Where is he giving the speech?</a:t>
            </a:r>
          </a:p>
          <a:p>
            <a:pPr marL="457200" indent="-457200">
              <a:buAutoNum type="arabicPeriod"/>
            </a:pP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you ever heard the speech? Where?</a:t>
            </a:r>
          </a:p>
          <a:p>
            <a:pPr marL="457200" indent="-457200">
              <a:buAutoNum type="arabicPeriod"/>
            </a:pP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features of the speech do you appreciate most? Why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9270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8413BA-07CC-4787-A2D2-FC9DD66A6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8788"/>
            <a:ext cx="3939823" cy="564867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Callout: Right Arrow 5">
            <a:extLst>
              <a:ext uri="{FF2B5EF4-FFF2-40B4-BE49-F238E27FC236}">
                <a16:creationId xmlns:a16="http://schemas.microsoft.com/office/drawing/2014/main" id="{5BCC0BDD-FC0B-4A21-870D-4EE9B150FE2D}"/>
              </a:ext>
            </a:extLst>
          </p:cNvPr>
          <p:cNvSpPr/>
          <p:nvPr/>
        </p:nvSpPr>
        <p:spPr>
          <a:xfrm>
            <a:off x="1930399" y="416276"/>
            <a:ext cx="4165601" cy="5727701"/>
          </a:xfrm>
          <a:prstGeom prst="rightArrowCallout">
            <a:avLst>
              <a:gd name="adj1" fmla="val 11038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topic of our today class is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Unforgettable History” </a:t>
            </a:r>
          </a:p>
        </p:txBody>
      </p:sp>
    </p:spTree>
    <p:extLst>
      <p:ext uri="{BB962C8B-B14F-4D97-AF65-F5344CB8AC3E}">
        <p14:creationId xmlns:p14="http://schemas.microsoft.com/office/powerpoint/2010/main" val="8913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6AF66AD-7773-498C-BD63-3651504C09B2}"/>
              </a:ext>
            </a:extLst>
          </p:cNvPr>
          <p:cNvSpPr/>
          <p:nvPr/>
        </p:nvSpPr>
        <p:spPr>
          <a:xfrm>
            <a:off x="428978" y="0"/>
            <a:ext cx="10905066" cy="869245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the lesson , students will able to know- </a:t>
            </a: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4FFDD0B1-CE73-4179-A277-CFBCBB3DA594}"/>
              </a:ext>
            </a:extLst>
          </p:cNvPr>
          <p:cNvSpPr/>
          <p:nvPr/>
        </p:nvSpPr>
        <p:spPr>
          <a:xfrm>
            <a:off x="508001" y="970844"/>
            <a:ext cx="10905066" cy="2579510"/>
          </a:xfrm>
          <a:prstGeom prst="flowChartAlternateProcess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1.About the unforgettable history of 7 March,1971</a:t>
            </a:r>
          </a:p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2.About the father of nation in Bangladesh.</a:t>
            </a:r>
          </a:p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The oppression of Pakistan and history of freedom war.</a:t>
            </a:r>
          </a:p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Get some important lines from the speech by heart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58B030-ADDF-461B-985E-43C48B6E96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53931" y="928509"/>
            <a:ext cx="3448755" cy="8692448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85696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>
            <a:extLst>
              <a:ext uri="{FF2B5EF4-FFF2-40B4-BE49-F238E27FC236}">
                <a16:creationId xmlns:a16="http://schemas.microsoft.com/office/drawing/2014/main" id="{FCE13CCA-0E47-44DA-8573-F688EC5F0EB5}"/>
              </a:ext>
            </a:extLst>
          </p:cNvPr>
          <p:cNvSpPr/>
          <p:nvPr/>
        </p:nvSpPr>
        <p:spPr>
          <a:xfrm>
            <a:off x="389206" y="101600"/>
            <a:ext cx="11226018" cy="1077843"/>
          </a:xfrm>
          <a:prstGeom prst="flowChartPreparation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a glance 7 March speech </a:t>
            </a: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8E1CBC55-04C8-43FE-B8C4-1B557790ECF3}"/>
              </a:ext>
            </a:extLst>
          </p:cNvPr>
          <p:cNvSpPr/>
          <p:nvPr/>
        </p:nvSpPr>
        <p:spPr>
          <a:xfrm>
            <a:off x="0" y="1264356"/>
            <a:ext cx="12191999" cy="5492044"/>
          </a:xfrm>
          <a:prstGeom prst="round2DiagRect">
            <a:avLst>
              <a:gd name="adj1" fmla="val 16333"/>
              <a:gd name="adj2" fmla="val 0"/>
            </a:avLst>
          </a:prstGeom>
          <a:gradFill flip="none" rotWithShape="1">
            <a:gsLst>
              <a:gs pos="0">
                <a:srgbClr val="10E448">
                  <a:tint val="66000"/>
                  <a:satMod val="160000"/>
                </a:srgbClr>
              </a:gs>
              <a:gs pos="50000">
                <a:srgbClr val="10E448">
                  <a:tint val="44500"/>
                  <a:satMod val="160000"/>
                </a:srgbClr>
              </a:gs>
              <a:gs pos="100000">
                <a:srgbClr val="10E448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7</a:t>
            </a:r>
            <a:r>
              <a:rPr lang="en-US" sz="24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March historical speech is delivered by Bangabandhu Sheik Mujibur Rahman</a:t>
            </a: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Year: 1971</a:t>
            </a: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Date: 7 march</a:t>
            </a: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Day: Sunday</a:t>
            </a: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Time: 3:20</a:t>
            </a: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Place :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Ramna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Race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Coure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maidan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( Now, Suhrawardy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Udyan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Lasting :Approximately 19 minutes</a:t>
            </a: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Words: 1108</a:t>
            </a: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UNESCO recognizes as a part of world documentary heritage: 30 October, 2017</a:t>
            </a:r>
            <a:endParaRPr lang="en-US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62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085DC5FF-3BF1-4B44-86A2-C730ED7A709D}"/>
              </a:ext>
            </a:extLst>
          </p:cNvPr>
          <p:cNvSpPr/>
          <p:nvPr/>
        </p:nvSpPr>
        <p:spPr>
          <a:xfrm>
            <a:off x="300741" y="262685"/>
            <a:ext cx="11590517" cy="1312068"/>
          </a:xfrm>
          <a:prstGeom prst="flowChartTerminator">
            <a:avLst/>
          </a:prstGeom>
          <a:gradFill flip="none" rotWithShape="1">
            <a:gsLst>
              <a:gs pos="0">
                <a:srgbClr val="FC9474">
                  <a:tint val="66000"/>
                  <a:satMod val="160000"/>
                </a:srgbClr>
              </a:gs>
              <a:gs pos="50000">
                <a:srgbClr val="FC9474">
                  <a:tint val="44500"/>
                  <a:satMod val="160000"/>
                </a:srgbClr>
              </a:gs>
              <a:gs pos="100000">
                <a:srgbClr val="FC9474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landmark fiery speech is important for us because-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2C1610-BE24-46BC-BF06-C01F4F7760E3}"/>
              </a:ext>
            </a:extLst>
          </p:cNvPr>
          <p:cNvSpPr/>
          <p:nvPr/>
        </p:nvSpPr>
        <p:spPr>
          <a:xfrm>
            <a:off x="443439" y="1659467"/>
            <a:ext cx="6381431" cy="399626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motives the whole nation to fight to the last drop of blood for independence.</a:t>
            </a:r>
          </a:p>
          <a:p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clears the reasons for demanding separation from the then Pakistan. </a:t>
            </a:r>
          </a:p>
          <a:p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ultimate consequence is 16</a:t>
            </a:r>
            <a:r>
              <a:rPr lang="en-US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December victory of our mother land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5BEE38-DF48-4A66-925A-1FC6D23E753A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930" y="1873956"/>
            <a:ext cx="4552631" cy="34995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3474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1095</TotalTime>
  <Words>789</Words>
  <Application>Microsoft Office PowerPoint</Application>
  <PresentationFormat>Widescreen</PresentationFormat>
  <Paragraphs>95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Gill Sans MT</vt:lpstr>
      <vt:lpstr>Times New Roman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144</cp:revision>
  <dcterms:created xsi:type="dcterms:W3CDTF">2020-08-12T05:12:15Z</dcterms:created>
  <dcterms:modified xsi:type="dcterms:W3CDTF">2020-08-18T12:19:58Z</dcterms:modified>
</cp:coreProperties>
</file>