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0" r:id="rId4"/>
    <p:sldId id="262" r:id="rId5"/>
    <p:sldId id="265" r:id="rId6"/>
    <p:sldId id="263" r:id="rId7"/>
    <p:sldId id="268" r:id="rId8"/>
    <p:sldId id="274" r:id="rId9"/>
    <p:sldId id="267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980" autoAdjust="0"/>
    <p:restoredTop sz="85062" autoAdjust="0"/>
  </p:normalViewPr>
  <p:slideViewPr>
    <p:cSldViewPr snapToGrid="0">
      <p:cViewPr varScale="1">
        <p:scale>
          <a:sx n="62" d="100"/>
          <a:sy n="62" d="100"/>
        </p:scale>
        <p:origin x="-51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818DC-6651-417E-909D-822B2CB446A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0DFDA-25D8-49E1-A318-230C6895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7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DFDA-25D8-49E1-A318-230C6895B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7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DFDA-25D8-49E1-A318-230C6895B2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4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DFDA-25D8-49E1-A318-230C6895B2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8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9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0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5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5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4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0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B38A7-2852-4FD5-A96A-C3A40876E4C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E233-FF21-4E20-87C9-DF75A1CC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0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360" y="-529856"/>
            <a:ext cx="13959840" cy="85869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2282710" y="1790818"/>
            <a:ext cx="1332659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700" dirty="0" smtClean="0"/>
              <a:t>স্বাগতম</a:t>
            </a:r>
            <a:endParaRPr lang="en-US" sz="28700" dirty="0"/>
          </a:p>
        </p:txBody>
      </p:sp>
      <p:sp>
        <p:nvSpPr>
          <p:cNvPr id="4" name="TextBox 3"/>
          <p:cNvSpPr txBox="1"/>
          <p:nvPr/>
        </p:nvSpPr>
        <p:spPr>
          <a:xfrm>
            <a:off x="4288221" y="11981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0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উত্তরঃ</a:t>
            </a:r>
            <a:r>
              <a:rPr lang="en-US" dirty="0" smtClean="0"/>
              <a:t>(গ) খ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প্রাপ্ত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চক্রবৃদ্ধি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 =৩৩২৮ </a:t>
            </a:r>
            <a:r>
              <a:rPr lang="en-US" dirty="0" err="1" smtClean="0"/>
              <a:t>টাকা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4000" dirty="0" smtClean="0"/>
                  <a:t>দেওয়া </a:t>
                </a:r>
                <a:r>
                  <a:rPr lang="en-US" sz="4000" dirty="0" err="1" smtClean="0"/>
                  <a:t>আছে</a:t>
                </a:r>
                <a:r>
                  <a:rPr lang="en-US" sz="4000" dirty="0" smtClean="0"/>
                  <a:t>,</a:t>
                </a:r>
              </a:p>
              <a:p>
                <a:r>
                  <a:rPr lang="en-US" sz="4000" dirty="0"/>
                  <a:t> </a:t>
                </a:r>
                <a:r>
                  <a:rPr lang="en-US" sz="4000" dirty="0" err="1" smtClean="0"/>
                  <a:t>মূলধন</a:t>
                </a:r>
                <a:r>
                  <a:rPr lang="en-US" sz="4000" dirty="0" smtClean="0"/>
                  <a:t> p=২০০০০ </a:t>
                </a:r>
                <a:r>
                  <a:rPr lang="en-US" sz="4000" dirty="0" err="1" smtClean="0"/>
                  <a:t>টাকা</a:t>
                </a:r>
                <a:r>
                  <a:rPr lang="en-US" sz="4000" dirty="0" smtClean="0"/>
                  <a:t> ,</a:t>
                </a:r>
                <a:r>
                  <a:rPr lang="en-US" sz="4000" dirty="0" err="1" smtClean="0"/>
                  <a:t>সময়</a:t>
                </a:r>
                <a:r>
                  <a:rPr lang="en-US" sz="4000" dirty="0" smtClean="0"/>
                  <a:t> n=২ </a:t>
                </a:r>
                <a:r>
                  <a:rPr lang="en-US" sz="4000" dirty="0" err="1" smtClean="0"/>
                  <a:t>বছর</a:t>
                </a:r>
                <a:r>
                  <a:rPr lang="en-US" sz="4000" dirty="0" smtClean="0"/>
                  <a:t>. </a:t>
                </a:r>
                <a:r>
                  <a:rPr lang="en-US" sz="4000" dirty="0" err="1" smtClean="0"/>
                  <a:t>মুনাফার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হার</a:t>
                </a:r>
                <a:r>
                  <a:rPr lang="en-US" sz="4000" dirty="0" smtClean="0"/>
                  <a:t> r=১২%=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১২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১০০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টাকা</m:t>
                    </m:r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আমরা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জানি</a:t>
                </a:r>
                <a:r>
                  <a:rPr lang="en-US" sz="4000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dirty="0" smtClean="0"/>
                  <a:t>         C=P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২০০০০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40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bn-BD" sz="4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bn-BD" sz="4000" b="0" i="1" smtClean="0">
                                <a:latin typeface="Cambria Math" panose="02040503050406030204" pitchFamily="18" charset="0"/>
                              </a:rPr>
                              <m:t>৩</m:t>
                            </m:r>
                          </m:num>
                          <m:den>
                            <m:r>
                              <a:rPr lang="bn-BD" sz="4000" b="0" i="1" smtClean="0">
                                <a:latin typeface="Cambria Math" panose="02040503050406030204" pitchFamily="18" charset="0"/>
                              </a:rPr>
                              <m:t>২৫</m:t>
                            </m:r>
                          </m:den>
                        </m:f>
                        <m:r>
                          <a:rPr lang="bn-BD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bn-BD" sz="40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sup>
                    </m:sSup>
                  </m:oMath>
                </a14:m>
                <a:endParaRPr lang="bn-BD" sz="4000" b="0" dirty="0" smtClean="0"/>
              </a:p>
              <a:p>
                <a:pPr marL="0" indent="0">
                  <a:buNone/>
                </a:pPr>
                <a:r>
                  <a:rPr lang="bn-BD" sz="4000" dirty="0" smtClean="0"/>
                  <a:t>            =২৫০৮৮ টাকা</a:t>
                </a:r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6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0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চক্রবৃদ্ধিমুনাফা=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c-p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(২৫০৮৮-২০০০০)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=৫০৮৮টাকা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BD" sz="4800" dirty="0" smtClean="0"/>
              <a:t>চক্রবৃদ্ধি মুনাফার পার্থক্য=(৫০৮৮-৩৩২৮)=১৭৬০ টাকা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9134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রাজা মিয়া ৫০০০ টাকা ১০% মুনাফায় ৩ বছেরের জন্য ব্যাংকে </a:t>
            </a:r>
            <a:r>
              <a:rPr lang="bn-BD" sz="4000" smtClean="0">
                <a:latin typeface="NikoshBAN" panose="02000000000000000000" pitchFamily="2" charset="0"/>
                <a:cs typeface="NikoshBAN" panose="02000000000000000000" pitchFamily="2" charset="0"/>
              </a:rPr>
              <a:t>জমা রাখলেন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(ক)সরল ও চক্রবৃদ্ধি মুনাফার সূত্র লিখ ।</a:t>
            </a:r>
          </a:p>
          <a:p>
            <a:pPr marL="0" indent="0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(খ)সরল মুনাফা নির্ণয় কর।</a:t>
            </a:r>
          </a:p>
          <a:p>
            <a:pPr marL="0" indent="0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(গ)সরল মুনাফা ও চক্রবৃদ্ধি মুনাফার পার্থক্য নির্ণয় </a:t>
            </a:r>
            <a:r>
              <a:rPr lang="bn-BD" dirty="0" smtClean="0"/>
              <a:t>কর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8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r>
              <a:rPr lang="en-US" sz="3200" dirty="0" err="1" smtClean="0">
                <a:latin typeface="NikoshBAN" panose="02000000000000000000" pitchFamily="2" charset="0"/>
              </a:rPr>
              <a:t>মানিক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মিয়া ৮০০০ টাকা ১২% মুনাফায়্ ৩ বছরের জন্য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ব্যাংককে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জমা রাখলেন ।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(ক)সরল মুনাফা কত ?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 আরও ২ বছর পর মুনাফা আসলে কত হবে ?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(গ) চক্রবৃদ্ধি মূলধন নির্ণয় কর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38" y="583324"/>
            <a:ext cx="63419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50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err="1" smtClean="0"/>
              <a:t>শিক্ষক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হাফিজুর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শেরে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রাজবাড়ী</a:t>
            </a:r>
            <a:endParaRPr lang="bn-BD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অধ্যায়ঃ২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সরল ও চক্রবৃদ্ধি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।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</a:p>
        </p:txBody>
      </p:sp>
    </p:spTree>
    <p:extLst>
      <p:ext uri="{BB962C8B-B14F-4D97-AF65-F5344CB8AC3E}">
        <p14:creationId xmlns:p14="http://schemas.microsoft.com/office/powerpoint/2010/main" val="25365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9630"/>
            <a:ext cx="10515600" cy="1325563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725947"/>
            <a:ext cx="9013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সবাই সরল মনুফা ওচক্রবৃদ্ধি মুনাফার সুত্র লিখ </a:t>
            </a:r>
            <a:r>
              <a:rPr lang="bn-BD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93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শিখণ</a:t>
            </a:r>
            <a:r>
              <a:rPr lang="en-US" sz="1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15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ফলঃ</a:t>
            </a:r>
            <a:endParaRPr lang="en-US" sz="1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ওচক্রবৃদ্ধি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4"/>
                <a:ext cx="10515600" cy="2779347"/>
              </a:xfrm>
            </p:spPr>
            <p:txBody>
              <a:bodyPr>
                <a:normAutofit fontScale="90000"/>
              </a:bodyPr>
              <a:lstStyle/>
              <a:p>
                <a:r>
                  <a:rPr lang="bn-BD" dirty="0" smtClean="0"/>
                  <a:t>সরল মুনাফা </a:t>
                </a:r>
                <a:r>
                  <a:rPr lang="en-US" dirty="0" smtClean="0"/>
                  <a:t>I=</a:t>
                </a:r>
                <a:r>
                  <a:rPr lang="en-US" dirty="0" err="1" smtClean="0"/>
                  <a:t>Pnr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6000" dirty="0" err="1" smtClean="0"/>
                  <a:t>চক্রবৃদ্ধি</a:t>
                </a:r>
                <a:r>
                  <a:rPr lang="en-US" sz="6000" dirty="0" smtClean="0"/>
                  <a:t> </a:t>
                </a:r>
                <a:r>
                  <a:rPr lang="en-US" sz="6000" dirty="0" err="1" smtClean="0"/>
                  <a:t>মূলধন</a:t>
                </a:r>
                <a:r>
                  <a:rPr lang="en-US" sz="6000" dirty="0" smtClean="0"/>
                  <a:t> C=P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bn-BD" sz="60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bn-BD" sz="6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BD" sz="6000" dirty="0" smtClean="0"/>
                  <a:t/>
                </a:r>
                <a:br>
                  <a:rPr lang="bn-BD" sz="6000" dirty="0" smtClean="0"/>
                </a:br>
                <a:r>
                  <a:rPr lang="bn-BD" dirty="0" smtClean="0"/>
                  <a:t>চক্রবৃদ্ধি মু্ানাফা=</a:t>
                </a:r>
                <a:r>
                  <a:rPr lang="en-US" dirty="0" smtClean="0"/>
                  <a:t>C-P</a:t>
                </a:r>
                <a:r>
                  <a:rPr lang="bn-BD" dirty="0" smtClean="0"/>
                  <a:t/>
                </a:r>
                <a:br>
                  <a:rPr lang="bn-BD" dirty="0" smtClean="0"/>
                </a:br>
                <a:endParaRPr lang="en-US" sz="6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4"/>
                <a:ext cx="10515600" cy="2779347"/>
              </a:xfrm>
              <a:blipFill rotWithShape="0">
                <a:blip r:embed="rId2"/>
                <a:stretch>
                  <a:fillRect l="-3130" t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923" y="3144472"/>
            <a:ext cx="10515600" cy="4351338"/>
          </a:xfrm>
        </p:spPr>
        <p:txBody>
          <a:bodyPr>
            <a:normAutofit/>
          </a:bodyPr>
          <a:lstStyle/>
          <a:p>
            <a:r>
              <a:rPr lang="bn-BD" sz="4400" dirty="0" smtClean="0"/>
              <a:t>এখানে,</a:t>
            </a:r>
          </a:p>
          <a:p>
            <a:r>
              <a:rPr lang="bn-BD" sz="4400" dirty="0"/>
              <a:t> </a:t>
            </a:r>
            <a:r>
              <a:rPr lang="en-US" sz="4400" dirty="0" smtClean="0"/>
              <a:t>P=</a:t>
            </a:r>
            <a:r>
              <a:rPr lang="bn-BD" sz="4400" dirty="0" smtClean="0"/>
              <a:t> মূলধন</a:t>
            </a:r>
          </a:p>
          <a:p>
            <a:r>
              <a:rPr lang="en-US" sz="4400" dirty="0" smtClean="0"/>
              <a:t>r= </a:t>
            </a:r>
            <a:r>
              <a:rPr lang="bn-BD" sz="4400" dirty="0" smtClean="0"/>
              <a:t>মুনাফার হার</a:t>
            </a:r>
          </a:p>
          <a:p>
            <a:r>
              <a:rPr lang="en-US" sz="4400" dirty="0" smtClean="0"/>
              <a:t>n=</a:t>
            </a:r>
            <a:r>
              <a:rPr lang="bn-BD" sz="4400" dirty="0" smtClean="0"/>
              <a:t> সময়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3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 সাহেব ২০০০০ টাকা ৮% মুনাফায় ব্যাংকে জমা রাখলেন ।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২ বছরে সরল মুনাফা কত 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২ বছর পর সরলমুনাফা ওচক্রবৃদ্ধি মুনাফার পার্থক্য নির্ণয় কর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মুনাফার হার ১২% হতো তবে ২ বছরে চক্রবৃদ্ধি মুনাফা কত বেশী</a:t>
            </a:r>
          </a:p>
          <a:p>
            <a:pPr marL="0" indent="0"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হতো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উত্তরঃ(ক)দেওয়া আছে,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মূলধন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p=২০০০০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n=২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        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হার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r=৮%=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৮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১০০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  <m:r>
                      <a:rPr lang="bn-BD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3600" b="0" i="1" smtClean="0">
                        <a:latin typeface="Cambria Math" panose="02040503050406030204" pitchFamily="18" charset="0"/>
                      </a:rPr>
                      <m:t>টাকা</m:t>
                    </m:r>
                  </m:oMath>
                </a14:m>
                <a:endParaRPr lang="bn-BD" sz="36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আমরা জানি,</a:t>
                </a:r>
              </a:p>
              <a:p>
                <a:pPr marL="0" indent="0">
                  <a:buNone/>
                </a:pP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সরল মুনাফা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I=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Pnr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=২০০০০×২×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</a:p>
              <a:p>
                <a:pPr marL="0" indent="0">
                  <a:buNone/>
                </a:pP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=৩২০০ টাকা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2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উত্তরঃ(খ)ক হতে প্রাপ্ত,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সরল মুনাফা =৩২০০টাকা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জানি,</a:t>
                </a:r>
              </a:p>
              <a:p>
                <a:pPr marL="0" indent="0">
                  <a:buNone/>
                </a:pPr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চক্রবৃদ্ধি মূলধন,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C=P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eqArr>
                          <m:eqArr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sup>
                    </m:sSup>
                  </m:oMath>
                </a14:m>
                <a:endPara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=২০০০০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bn-BD" sz="4400" b="0" i="1" smtClean="0">
                                <a:latin typeface="Cambria Math" panose="02040503050406030204" pitchFamily="18" charset="0"/>
                              </a:rPr>
                              <m:t>২</m:t>
                            </m:r>
                          </m:num>
                          <m:den>
                            <m:r>
                              <a:rPr lang="bn-BD" sz="4400" b="0" i="1" smtClean="0">
                                <a:latin typeface="Cambria Math" panose="02040503050406030204" pitchFamily="18" charset="0"/>
                              </a:rPr>
                              <m:t>২৫</m:t>
                            </m:r>
                          </m:den>
                        </m:f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sup>
                    </m:sSup>
                  </m:oMath>
                </a14:m>
                <a:endParaRPr lang="bn-BD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=২০০০০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২৭</m:t>
                        </m:r>
                      </m:num>
                      <m:den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  <m:r>
                      <a:rPr lang="en-US" sz="440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২৭</m:t>
                        </m:r>
                      </m:num>
                      <m:den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</m:oMath>
                </a14:m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=২৩৩২৮ টাকা ।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377" t="-3922" b="-6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31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50715"/>
          </a:xfrm>
        </p:spPr>
        <p:txBody>
          <a:bodyPr>
            <a:noAutofit/>
          </a:bodyPr>
          <a:lstStyle/>
          <a:p>
            <a:r>
              <a:rPr lang="bn-BD" sz="3600" dirty="0" smtClean="0"/>
              <a:t>চক্রবৃদ্ধি মুনাফা=</a:t>
            </a:r>
            <a:r>
              <a:rPr lang="en-US" sz="3600" dirty="0" smtClean="0"/>
              <a:t>C-P</a:t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                     =</a:t>
            </a:r>
            <a:r>
              <a:rPr lang="bn-BD" sz="3600" dirty="0" smtClean="0"/>
              <a:t>(২৩৩২৮-২০০০০)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                          </a:t>
            </a:r>
            <a:r>
              <a:rPr lang="bn-BD" sz="3600" dirty="0" smtClean="0"/>
              <a:t>=৩৩২৮ টাকা</a:t>
            </a:r>
            <a:br>
              <a:rPr lang="bn-BD" sz="3600" dirty="0" smtClean="0"/>
            </a:br>
            <a:r>
              <a:rPr lang="bn-IN" sz="3600" dirty="0" smtClean="0"/>
              <a:t/>
            </a:r>
            <a:br>
              <a:rPr lang="bn-IN" sz="3600" dirty="0" smtClean="0"/>
            </a:br>
            <a:r>
              <a:rPr lang="bn-BD" sz="3600" dirty="0" smtClean="0"/>
              <a:t>সরল ওচক্রবৃদ্ধি মুনাফার পার্থক্য=(৩৩২৮-৩২০০)=১২৮টাকা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387</Words>
  <Application>Microsoft Office PowerPoint</Application>
  <PresentationFormat>Custom</PresentationFormat>
  <Paragraphs>67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পরিচিতি</vt:lpstr>
      <vt:lpstr>PowerPoint Presentation</vt:lpstr>
      <vt:lpstr>শিখণ ফলঃ</vt:lpstr>
      <vt:lpstr>সরল মুনাফা I=Pnr চক্রবৃদ্ধি মূলধন C=P〖(১+r)〗^n চক্রবৃদ্ধি মু্ানাফা=C-P </vt:lpstr>
      <vt:lpstr>করিম সাহেব ২০০০০ টাকা ৮% মুনাফায় ব্যাংকে জমা রাখলেন ।</vt:lpstr>
      <vt:lpstr>উত্তরঃ(ক)দেওয়া আছে,    মূলধন p=২০০০০ টাকা, সময় n=২ বছর          </vt:lpstr>
      <vt:lpstr>উত্তরঃ(খ)ক হতে প্রাপ্ত,    সরল মুনাফা =৩২০০টাকা</vt:lpstr>
      <vt:lpstr>চক্রবৃদ্ধি মুনাফা=C-P                          =(২৩৩২৮-২০০০০)                                =৩৩২৮ টাকা  সরল ওচক্রবৃদ্ধি মুনাফার পার্থক্য=(৩৩২৮-৩২০০)=১২৮টাকা</vt:lpstr>
      <vt:lpstr>উত্তরঃ(গ) খ হতে প্রাপ্ত             চক্রবৃদ্ধি মুনাফা =৩৩২৮ টাকা</vt:lpstr>
      <vt:lpstr>চক্রবৃদ্ধিমুনাফা=c-p =(২৫০৮৮-২০০০০) =৫০৮৮টাকা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Lenovo</cp:lastModifiedBy>
  <cp:revision>86</cp:revision>
  <dcterms:created xsi:type="dcterms:W3CDTF">2015-09-03T06:06:00Z</dcterms:created>
  <dcterms:modified xsi:type="dcterms:W3CDTF">2020-08-06T03:14:53Z</dcterms:modified>
</cp:coreProperties>
</file>