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58" r:id="rId8"/>
    <p:sldId id="264" r:id="rId9"/>
    <p:sldId id="269" r:id="rId10"/>
    <p:sldId id="259" r:id="rId11"/>
    <p:sldId id="270" r:id="rId12"/>
    <p:sldId id="260" r:id="rId13"/>
    <p:sldId id="271" r:id="rId14"/>
    <p:sldId id="272" r:id="rId15"/>
    <p:sldId id="274" r:id="rId16"/>
    <p:sldId id="275" r:id="rId17"/>
    <p:sldId id="282" r:id="rId18"/>
    <p:sldId id="261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663300"/>
    <a:srgbClr val="33CC33"/>
    <a:srgbClr val="660033"/>
    <a:srgbClr val="800000"/>
    <a:srgbClr val="6FF60A"/>
    <a:srgbClr val="CC3300"/>
    <a:srgbClr val="00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t>08/18/20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solidFill>
            <a:srgbClr val="00CC0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blipFill>
            <a:blip r:embed="rId1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52342" y="198120"/>
            <a:ext cx="11826298" cy="64385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137102" y="129762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80985" y="631609"/>
            <a:ext cx="703476" cy="455915"/>
          </a:xfrm>
          <a:prstGeom prst="star5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517559" y="522135"/>
            <a:ext cx="703476" cy="455915"/>
          </a:xfrm>
          <a:prstGeom prst="star5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2"/>
          <a:stretch/>
        </p:blipFill>
        <p:spPr>
          <a:xfrm>
            <a:off x="182880" y="6020972"/>
            <a:ext cx="11823897" cy="6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4" grpId="24" animBg="1"/>
      <p:bldP spid="14" grpId="25" animBg="1"/>
      <p:bldP spid="14" grpId="2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2.jp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5.png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00164"/>
            <a:ext cx="11764211" cy="6429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9" y="3015292"/>
            <a:ext cx="1843086" cy="351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3" y="5051167"/>
            <a:ext cx="1535319" cy="1047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7005" y="243029"/>
            <a:ext cx="621875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6" y="1945268"/>
            <a:ext cx="3065688" cy="4026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7" b="16327"/>
          <a:stretch/>
        </p:blipFill>
        <p:spPr>
          <a:xfrm>
            <a:off x="4814887" y="5743575"/>
            <a:ext cx="2892631" cy="8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102" y="366031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 ও টীকা জেনে নেই</a:t>
            </a:r>
            <a:endParaRPr lang="en-US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563FE-0161-4BD1-9BDE-559E586ABD2B}"/>
              </a:ext>
            </a:extLst>
          </p:cNvPr>
          <p:cNvSpPr txBox="1"/>
          <p:nvPr/>
        </p:nvSpPr>
        <p:spPr>
          <a:xfrm>
            <a:off x="711869" y="1898950"/>
            <a:ext cx="24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মুজিবর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34200A-8CD6-4A82-A889-56B03677C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6" y="1136890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A2F1A2-3125-4378-B1F4-DC97C799D212}"/>
              </a:ext>
            </a:extLst>
          </p:cNvPr>
          <p:cNvSpPr txBox="1"/>
          <p:nvPr/>
        </p:nvSpPr>
        <p:spPr>
          <a:xfrm>
            <a:off x="7518954" y="1274374"/>
            <a:ext cx="405392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87522-5845-420B-8F13-168D90B06ACD}"/>
              </a:ext>
            </a:extLst>
          </p:cNvPr>
          <p:cNvSpPr txBox="1"/>
          <p:nvPr/>
        </p:nvSpPr>
        <p:spPr>
          <a:xfrm>
            <a:off x="500926" y="3979832"/>
            <a:ext cx="249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902E82-A079-4181-9DD0-DD20BE678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6" y="3496990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932AD9-E3B3-442E-AE3B-DFDFCF458329}"/>
              </a:ext>
            </a:extLst>
          </p:cNvPr>
          <p:cNvSpPr txBox="1"/>
          <p:nvPr/>
        </p:nvSpPr>
        <p:spPr>
          <a:xfrm>
            <a:off x="7518953" y="3609707"/>
            <a:ext cx="405392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0111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B80E2-EFF3-48B1-9784-5AB14161B74D}"/>
              </a:ext>
            </a:extLst>
          </p:cNvPr>
          <p:cNvSpPr txBox="1"/>
          <p:nvPr/>
        </p:nvSpPr>
        <p:spPr>
          <a:xfrm>
            <a:off x="365761" y="4420632"/>
            <a:ext cx="35488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74514-8CDF-487A-90D2-CE1208C6D89E}"/>
              </a:ext>
            </a:extLst>
          </p:cNvPr>
          <p:cNvSpPr txBox="1"/>
          <p:nvPr/>
        </p:nvSpPr>
        <p:spPr>
          <a:xfrm>
            <a:off x="576781" y="1931654"/>
            <a:ext cx="33225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450EF-2F00-40E4-9DF9-DEF6AAFCCE2C}"/>
              </a:ext>
            </a:extLst>
          </p:cNvPr>
          <p:cNvSpPr txBox="1"/>
          <p:nvPr/>
        </p:nvSpPr>
        <p:spPr>
          <a:xfrm>
            <a:off x="8016607" y="1402711"/>
            <a:ext cx="352769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দেশত্ববোধক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সোনার বাংলা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E5FC-65CF-4162-B0AD-8194DF4D241C}"/>
              </a:ext>
            </a:extLst>
          </p:cNvPr>
          <p:cNvSpPr txBox="1"/>
          <p:nvPr/>
        </p:nvSpPr>
        <p:spPr>
          <a:xfrm>
            <a:off x="8016607" y="3727022"/>
            <a:ext cx="352769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বাংলা”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2102" y="366031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 ও টীকা জেনে নেই</a:t>
            </a:r>
            <a:endParaRPr lang="en-US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44860" y="1244878"/>
            <a:ext cx="3236231" cy="1922865"/>
            <a:chOff x="4244860" y="1244878"/>
            <a:chExt cx="3236231" cy="19228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6CC4DC-C133-49FB-B08A-8A3CC8CE3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860" y="1244878"/>
              <a:ext cx="3236231" cy="1922865"/>
            </a:xfrm>
            <a:prstGeom prst="rect">
              <a:avLst/>
            </a:prstGeom>
            <a:ln w="79375" cap="sq" cmpd="thickThin">
              <a:solidFill>
                <a:srgbClr val="0099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445" y="1448431"/>
              <a:ext cx="1315470" cy="10472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4244860" y="3775512"/>
            <a:ext cx="3273669" cy="1890502"/>
            <a:chOff x="4244860" y="3775512"/>
            <a:chExt cx="3273669" cy="18905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79E9F8-A950-40FE-8221-941C80B0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860" y="3775512"/>
              <a:ext cx="3273669" cy="1890502"/>
            </a:xfrm>
            <a:prstGeom prst="rect">
              <a:avLst/>
            </a:prstGeom>
            <a:ln w="79375" cap="sq" cmpd="thickThin">
              <a:solidFill>
                <a:srgbClr val="0099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059" y="3802581"/>
              <a:ext cx="1315470" cy="13275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866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639228"/>
            <a:ext cx="11772900" cy="1006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0217" y="2735122"/>
            <a:ext cx="8112167" cy="640080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0175" y="1539240"/>
            <a:ext cx="1700214" cy="3033388"/>
            <a:chOff x="1371600" y="1499073"/>
            <a:chExt cx="1700214" cy="30333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Notched Right Arrow 10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800353" y="2761851"/>
            <a:ext cx="835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 লিখঃ ১.‘একটি মুজিবর’ ২.বিশ্বকবির ‘সোনার বাংলা’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4570" y="363479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13378"/>
          <a:stretch/>
        </p:blipFill>
        <p:spPr>
          <a:xfrm>
            <a:off x="790812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0899" y="312286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সোনার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64" y="669473"/>
            <a:ext cx="4501861" cy="2793546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06" y="669474"/>
            <a:ext cx="4695825" cy="2793546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065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0899" y="349249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‘সোনার বাংলা’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1565" y="1171794"/>
            <a:ext cx="3573235" cy="2583777"/>
            <a:chOff x="541565" y="1171794"/>
            <a:chExt cx="3573235" cy="25837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5" y="1171796"/>
              <a:ext cx="3573235" cy="2583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041" y="1171794"/>
              <a:ext cx="1317575" cy="10488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8052707" y="1171794"/>
            <a:ext cx="3573235" cy="2583777"/>
            <a:chOff x="8052707" y="1171794"/>
            <a:chExt cx="3573235" cy="2583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707" y="1171794"/>
              <a:ext cx="3573235" cy="2583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228" y="1280408"/>
              <a:ext cx="1106890" cy="111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297136" y="1171795"/>
            <a:ext cx="3573235" cy="2583776"/>
            <a:chOff x="4297136" y="1171795"/>
            <a:chExt cx="3573235" cy="25837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136" y="1171795"/>
              <a:ext cx="3573235" cy="25837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962" y="1280408"/>
              <a:ext cx="1283561" cy="111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0149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97" y="372531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/>
          <a:stretch/>
        </p:blipFill>
        <p:spPr>
          <a:xfrm>
            <a:off x="1208313" y="634635"/>
            <a:ext cx="4735285" cy="3000375"/>
          </a:xfrm>
          <a:prstGeom prst="rect">
            <a:avLst/>
          </a:prstGeom>
          <a:ln w="2222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5" y="634634"/>
            <a:ext cx="4735285" cy="3000375"/>
          </a:xfrm>
          <a:prstGeom prst="rect">
            <a:avLst/>
          </a:prstGeom>
          <a:ln w="2222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9500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6" b="92165" l="7437" r="93038">
                        <a14:foregroundMark x1="40348" y1="11753" x2="41614" y2="17938"/>
                        <a14:foregroundMark x1="46361" y1="11959" x2="56804" y2="14227"/>
                        <a14:foregroundMark x1="56487" y1="11959" x2="64082" y2="13814"/>
                        <a14:foregroundMark x1="69304" y1="11753" x2="73101" y2="13196"/>
                        <a14:foregroundMark x1="78797" y1="12371" x2="83544" y2="14845"/>
                        <a14:foregroundMark x1="86392" y1="11340" x2="88291" y2="13196"/>
                        <a14:foregroundMark x1="50158" y1="77526" x2="47943" y2="51340"/>
                        <a14:foregroundMark x1="64082" y1="11959" x2="63133" y2="19381"/>
                        <a14:foregroundMark x1="46994" y1="11959" x2="47785" y2="18144"/>
                        <a14:foregroundMark x1="34968" y1="88041" x2="38449" y2="86804"/>
                        <a14:foregroundMark x1="40823" y1="90309" x2="44937" y2="88454"/>
                        <a14:foregroundMark x1="47310" y1="90515" x2="49209" y2="86804"/>
                        <a14:foregroundMark x1="54114" y1="90309" x2="55854" y2="86186"/>
                        <a14:foregroundMark x1="58703" y1="90928" x2="60601" y2="86186"/>
                        <a14:foregroundMark x1="64082" y1="89278" x2="64557" y2="85567"/>
                        <a14:foregroundMark x1="66930" y1="86804" x2="64557" y2="82887"/>
                        <a14:foregroundMark x1="63133" y1="83093" x2="58228" y2="83093"/>
                        <a14:foregroundMark x1="38766" y1="90515" x2="39241" y2="87216"/>
                        <a14:foregroundMark x1="34968" y1="89278" x2="36867" y2="84742"/>
                        <a14:foregroundMark x1="34177" y1="11340" x2="36867" y2="10722"/>
                        <a14:foregroundMark x1="40190" y1="11753" x2="42247" y2="6392"/>
                        <a14:foregroundMark x1="44937" y1="11134" x2="46519" y2="8247"/>
                        <a14:foregroundMark x1="49842" y1="11753" x2="51741" y2="6392"/>
                        <a14:foregroundMark x1="55063" y1="11753" x2="55854" y2="8660"/>
                        <a14:foregroundMark x1="59335" y1="11959" x2="60127" y2="6186"/>
                        <a14:foregroundMark x1="65348" y1="11340" x2="65981" y2="8247"/>
                        <a14:foregroundMark x1="70253" y1="11959" x2="70253" y2="8247"/>
                        <a14:foregroundMark x1="68354" y1="12990" x2="68829" y2="8866"/>
                        <a14:foregroundMark x1="73576" y1="10103" x2="73576" y2="10103"/>
                        <a14:foregroundMark x1="76424" y1="10722" x2="76424" y2="7423"/>
                        <a14:foregroundMark x1="79272" y1="11134" x2="79272" y2="9897"/>
                        <a14:foregroundMark x1="81962" y1="11340" x2="81646" y2="9485"/>
                        <a14:foregroundMark x1="85759" y1="11340" x2="85285" y2="10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7" t="8401" r="6036" b="8943"/>
          <a:stretch/>
        </p:blipFill>
        <p:spPr>
          <a:xfrm>
            <a:off x="2171700" y="300038"/>
            <a:ext cx="7886700" cy="5872161"/>
          </a:xfrm>
          <a:prstGeom prst="rect">
            <a:avLst/>
          </a:prstGeom>
        </p:spPr>
      </p:pic>
      <p:pic>
        <p:nvPicPr>
          <p:cNvPr id="13" name="96B66F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0300" y="385761"/>
            <a:ext cx="7315200" cy="4514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8711" y="659149"/>
            <a:ext cx="65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একটি ভিডিও দেখি…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8130" y="4502342"/>
            <a:ext cx="157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Manzila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929313"/>
            <a:ext cx="11772900" cy="71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3125" y="2703236"/>
            <a:ext cx="9271804" cy="640080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6746" y="1506582"/>
            <a:ext cx="1799565" cy="3033388"/>
            <a:chOff x="1321922" y="1539240"/>
            <a:chExt cx="1799565" cy="3033388"/>
          </a:xfrm>
        </p:grpSpPr>
        <p:grpSp>
          <p:nvGrpSpPr>
            <p:cNvPr id="7" name="Group 6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45212" y="2668095"/>
            <a:ext cx="9013358" cy="677108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buSzPct val="96000"/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স্বাধীনতা অর্জনে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লিখ।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1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2771788" y="134219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3179079" y="1843414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5940684" y="185993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১৯২৫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3150142" y="2366293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১৯২৪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5940684" y="2320329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668634" y="2865204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3152628" y="3367648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দেশের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5940684" y="3328184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3164649" y="3888257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76" y="2226313"/>
            <a:ext cx="660446" cy="606510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891566" y="840827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উত্তরের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ক্লিক</a:t>
            </a:r>
            <a:endParaRPr kumimoji="0" lang="en-US" sz="24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59" y="3172976"/>
            <a:ext cx="636779" cy="5847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668634" y="4409137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3164649" y="4890793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রূপসী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5972896" y="4890793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3164649" y="5423114"/>
            <a:ext cx="1385316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সোনার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5972896" y="5403174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61" y="5286698"/>
            <a:ext cx="660446" cy="6065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5940683" y="3864998"/>
            <a:ext cx="24685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1211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7850" y="1457328"/>
            <a:ext cx="5383349" cy="4624472"/>
            <a:chOff x="364308" y="1545316"/>
            <a:chExt cx="5383349" cy="46244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64308" y="3527805"/>
              <a:ext cx="5383349" cy="2641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মন্জিলা আকতার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আইসিটি)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ঘোড়াঘাট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ঘোড়াঘাট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০১৭৭৪০৫১৩৩৪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manzilagdm63@gmail.com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00171" y="1545316"/>
              <a:ext cx="1802388" cy="1848575"/>
              <a:chOff x="2169402" y="1467175"/>
              <a:chExt cx="1885950" cy="198386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2120444" y="1516133"/>
                <a:ext cx="1983865" cy="18859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317" y="1568909"/>
                <a:ext cx="1640216" cy="179342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7460338" y="1307798"/>
            <a:ext cx="3682915" cy="4599169"/>
            <a:chOff x="7460338" y="1307798"/>
            <a:chExt cx="3682915" cy="4599169"/>
          </a:xfrm>
        </p:grpSpPr>
        <p:grpSp>
          <p:nvGrpSpPr>
            <p:cNvPr id="10" name="Group 9"/>
            <p:cNvGrpSpPr/>
            <p:nvPr/>
          </p:nvGrpSpPr>
          <p:grpSpPr>
            <a:xfrm>
              <a:off x="7460338" y="3493227"/>
              <a:ext cx="3682915" cy="2413740"/>
              <a:chOff x="7059982" y="2795273"/>
              <a:chExt cx="3212419" cy="242758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982" y="2795273"/>
                <a:ext cx="3212419" cy="2427581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286171" y="2902856"/>
                <a:ext cx="2757849" cy="2133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241" y="1307798"/>
              <a:ext cx="1550604" cy="1926748"/>
            </a:xfrm>
            <a:prstGeom prst="rect">
              <a:avLst/>
            </a:prstGeom>
            <a:ln w="15875" cap="sq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7460338" y="3714070"/>
              <a:ext cx="3579223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সপ্তম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সপ্তবর্ণা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তারিখ: </a:t>
              </a:r>
              <a:r>
                <a:rPr lang="en-US" sz="28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১৮.০৮.২০২০</a:t>
              </a:r>
              <a:endPara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7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9211" y="1429326"/>
            <a:ext cx="960120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বাংলা’?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রণিত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তার নেই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চরণটির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শ্লোগান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’-  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8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673" y="2457399"/>
            <a:ext cx="9300469" cy="1306839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7899" y="1588227"/>
            <a:ext cx="1799565" cy="3033388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3FBDA-4030-4A72-A127-46D4C1E80BF2}"/>
              </a:ext>
            </a:extLst>
          </p:cNvPr>
          <p:cNvSpPr/>
          <p:nvPr/>
        </p:nvSpPr>
        <p:spPr>
          <a:xfrm>
            <a:off x="2407465" y="2539684"/>
            <a:ext cx="8961678" cy="110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আদর্শকে বুকে লালন করে কী ভাবে নিজেকে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 নাগরিক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 গড়ে তুলতে পারবে তার উপর অনুচ্ছেদ লিখে আনবে।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0685" y="629939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44"/>
          <a:stretch/>
        </p:blipFill>
        <p:spPr>
          <a:xfrm>
            <a:off x="179614" y="4784272"/>
            <a:ext cx="11821886" cy="1933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8772" l="0" r="100000">
                        <a14:foregroundMark x1="26952" y1="12982" x2="31784" y2="13158"/>
                        <a14:foregroundMark x1="29740" y1="10526" x2="33643" y2="10526"/>
                        <a14:foregroundMark x1="33643" y1="7719" x2="35688" y2="7719"/>
                        <a14:foregroundMark x1="28439" y1="10526" x2="30112" y2="11930"/>
                        <a14:foregroundMark x1="41822" y1="5789" x2="43494" y2="9298"/>
                        <a14:foregroundMark x1="43680" y1="5263" x2="43680" y2="6667"/>
                        <a14:foregroundMark x1="52045" y1="7368" x2="55948" y2="8947"/>
                        <a14:foregroundMark x1="58178" y1="9298" x2="61338" y2="12632"/>
                        <a14:foregroundMark x1="60781" y1="11579" x2="61896" y2="14561"/>
                        <a14:foregroundMark x1="65985" y1="22982" x2="65799" y2="25263"/>
                        <a14:foregroundMark x1="37361" y1="6140" x2="37361" y2="6842"/>
                        <a14:foregroundMark x1="26208" y1="13509" x2="26208" y2="14737"/>
                        <a14:foregroundMark x1="23048" y1="27895" x2="25093" y2="28421"/>
                        <a14:foregroundMark x1="23420" y1="31930" x2="26766" y2="32632"/>
                        <a14:foregroundMark x1="23048" y1="31930" x2="23048" y2="31930"/>
                        <a14:foregroundMark x1="22862" y1="27719" x2="22862" y2="27719"/>
                        <a14:foregroundMark x1="31784" y1="73509" x2="43680" y2="55789"/>
                        <a14:foregroundMark x1="30297" y1="85088" x2="45911" y2="59298"/>
                        <a14:foregroundMark x1="29182" y1="77193" x2="35316" y2="76316"/>
                        <a14:foregroundMark x1="20260" y1="70000" x2="29740" y2="71930"/>
                        <a14:foregroundMark x1="19145" y1="75088" x2="27881" y2="69825"/>
                        <a14:foregroundMark x1="9108" y1="87895" x2="20074" y2="92456"/>
                        <a14:foregroundMark x1="7807" y1="79825" x2="14498" y2="83684"/>
                        <a14:foregroundMark x1="2230" y1="86316" x2="10037" y2="85789"/>
                        <a14:foregroundMark x1="10595" y1="72982" x2="20074" y2="75088"/>
                        <a14:foregroundMark x1="47398" y1="81930" x2="27509" y2="84035"/>
                        <a14:foregroundMark x1="63569" y1="88246" x2="31970" y2="92456"/>
                        <a14:foregroundMark x1="82714" y1="85263" x2="68216" y2="88772"/>
                        <a14:foregroundMark x1="91078" y1="75263" x2="90335" y2="84561"/>
                        <a14:foregroundMark x1="89219" y1="71930" x2="85502" y2="78246"/>
                        <a14:foregroundMark x1="98327" y1="77719" x2="98885" y2="81053"/>
                        <a14:foregroundMark x1="40335" y1="5088" x2="40335" y2="9298"/>
                        <a14:foregroundMark x1="48141" y1="6842" x2="54275" y2="11053"/>
                        <a14:foregroundMark x1="49814" y1="7193" x2="52045" y2="8772"/>
                        <a14:foregroundMark x1="47955" y1="6316" x2="48699" y2="8421"/>
                        <a14:foregroundMark x1="45911" y1="6316" x2="45911" y2="7719"/>
                        <a14:foregroundMark x1="30297" y1="9474" x2="30297" y2="10526"/>
                        <a14:foregroundMark x1="32900" y1="7895" x2="33086" y2="9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7709" y="1400175"/>
            <a:ext cx="3987577" cy="3688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804">
            <a:off x="2694042" y="5011005"/>
            <a:ext cx="2000591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2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8B72-1E0D-4D75-B1F8-8DAC1C06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43" y="1215504"/>
            <a:ext cx="3741153" cy="384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8DC4AD-AE34-4B96-B192-811FB08C695A}"/>
              </a:ext>
            </a:extLst>
          </p:cNvPr>
          <p:cNvSpPr txBox="1"/>
          <p:nvPr/>
        </p:nvSpPr>
        <p:spPr>
          <a:xfrm>
            <a:off x="3481753" y="315351"/>
            <a:ext cx="526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B9BDD-DAEB-4551-8568-32833038C7D9}"/>
              </a:ext>
            </a:extLst>
          </p:cNvPr>
          <p:cNvSpPr txBox="1"/>
          <p:nvPr/>
        </p:nvSpPr>
        <p:spPr>
          <a:xfrm>
            <a:off x="3010483" y="5537006"/>
            <a:ext cx="62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795BD-04F5-400D-9BFE-68399A99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02" y="1126875"/>
            <a:ext cx="5689600" cy="412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FC340-9576-45DC-9CF2-49FB4C1E631E}"/>
              </a:ext>
            </a:extLst>
          </p:cNvPr>
          <p:cNvSpPr txBox="1"/>
          <p:nvPr/>
        </p:nvSpPr>
        <p:spPr>
          <a:xfrm>
            <a:off x="2250829" y="291141"/>
            <a:ext cx="77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2C21C-CDE7-4853-ADAD-61B20110F29C}"/>
              </a:ext>
            </a:extLst>
          </p:cNvPr>
          <p:cNvSpPr/>
          <p:nvPr/>
        </p:nvSpPr>
        <p:spPr>
          <a:xfrm>
            <a:off x="2934325" y="5508207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400297" y="5468273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2A2EB-EED4-44EF-9E90-73C60537B31E}"/>
              </a:ext>
            </a:extLst>
          </p:cNvPr>
          <p:cNvSpPr txBox="1"/>
          <p:nvPr/>
        </p:nvSpPr>
        <p:spPr>
          <a:xfrm>
            <a:off x="2004648" y="315351"/>
            <a:ext cx="90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20A951-0BB1-42B2-ADCC-3E8DF5FF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8" y="1030415"/>
            <a:ext cx="5696634" cy="42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5961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2625" y="805599"/>
            <a:ext cx="720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402" y="1748328"/>
            <a:ext cx="442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গৌরীপ্রসন্ন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9" y="2625098"/>
            <a:ext cx="2527837" cy="2571429"/>
          </a:xfrm>
          <a:prstGeom prst="snip2DiagRect">
            <a:avLst>
              <a:gd name="adj1" fmla="val 0"/>
              <a:gd name="adj2" fmla="val 15261"/>
            </a:avLst>
          </a:prstGeom>
          <a:solidFill>
            <a:srgbClr val="FFFFFF">
              <a:shade val="85000"/>
            </a:srgbClr>
          </a:solidFill>
          <a:ln w="22225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9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75360" y="1234439"/>
            <a:ext cx="10679157" cy="4434839"/>
            <a:chOff x="1576720" y="1244724"/>
            <a:chExt cx="10439697" cy="3708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2782580" y="1257470"/>
              <a:ext cx="9233837" cy="36707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576720" y="1244724"/>
              <a:ext cx="1190960" cy="370896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771" y="2401333"/>
            <a:ext cx="2334404" cy="3162502"/>
            <a:chOff x="173418" y="2395052"/>
            <a:chExt cx="2395846" cy="32210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04764" y="2395052"/>
              <a:ext cx="2364500" cy="2343058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Notched Right Arrow 20"/>
            <p:cNvSpPr/>
            <p:nvPr/>
          </p:nvSpPr>
          <p:spPr>
            <a:xfrm rot="16200000">
              <a:off x="276215" y="3621994"/>
              <a:ext cx="2277456" cy="1710839"/>
            </a:xfrm>
            <a:prstGeom prst="notched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362626" y="2572504"/>
              <a:ext cx="2048775" cy="20069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3418" y="3017606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75540" y="1494500"/>
            <a:ext cx="4854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75540" y="2293370"/>
            <a:ext cx="8215871" cy="2859201"/>
            <a:chOff x="1829081" y="2593418"/>
            <a:chExt cx="8215871" cy="2859201"/>
          </a:xfrm>
        </p:grpSpPr>
        <p:sp>
          <p:nvSpPr>
            <p:cNvPr id="26" name="Freeform 25"/>
            <p:cNvSpPr/>
            <p:nvPr/>
          </p:nvSpPr>
          <p:spPr>
            <a:xfrm>
              <a:off x="1843150" y="259341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  <a:sp3d extrusionH="57150">
                <a:bevelT h="25400" prst="softRound"/>
              </a:sp3d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 উল্লেখ করতে পারবে</a:t>
              </a:r>
              <a:r>
                <a:rPr lang="en-US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43150" y="330335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 শুদ্ধ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উচ্চারণে আবৃত্তি করতে 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29081" y="4035163"/>
              <a:ext cx="8201803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্থ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টীকা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লিখতে 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43152" y="4746884"/>
              <a:ext cx="8179767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en-US" sz="3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দেশের স্বাধীনতা অর্জনে বঙ্গবন্ধুর অবদান বর্ণনা করতে পারবে।</a:t>
              </a:r>
              <a:endPara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39591" y="2292966"/>
            <a:ext cx="7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220" y="2992240"/>
            <a:ext cx="7151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28577" y="3737817"/>
            <a:ext cx="7557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5227" y="4447828"/>
            <a:ext cx="7557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89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576" y="617379"/>
            <a:ext cx="369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385" y="1832657"/>
            <a:ext cx="5000625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বাংলা গানের স্বর্ণযুগের কিংবদন্তি গীতিকার গৌরীপ্রসন্ন মজুমদার ১৯২৪ সালে জন্মগ্রহণ করেন। তাঁর পৈতৃক নিবাস পাবনা জেলায়।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404" y="5141694"/>
            <a:ext cx="3701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গৌরীপ্রসন্ন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3" y="1302034"/>
            <a:ext cx="3082790" cy="3615789"/>
          </a:xfrm>
          <a:prstGeom prst="rect">
            <a:avLst/>
          </a:prstGeom>
          <a:ln w="25400">
            <a:solidFill>
              <a:srgbClr val="00CC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Rectangle 9"/>
          <p:cNvSpPr/>
          <p:nvPr/>
        </p:nvSpPr>
        <p:spPr>
          <a:xfrm>
            <a:off x="5086350" y="517363"/>
            <a:ext cx="78098" cy="5532294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5383" y="1494542"/>
            <a:ext cx="5000625" cy="403187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‘কফি হাউসের সেই আড্ডাটা’, ‘ও নদীরে’ ‘নিশিরাত বাঁকা চাঁদ’, ‘মঙ্গল দীপ জ্বেলে’,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হিমালয়-আল্পসের’, ‘ও পলাশ ও শিমুল’, ‘আকাশ কেন ডাকে’, সহ তাঁর লেখা অসংখ্য গান আমাদের সংগীত জগতের চিরায়ত সম্পদ বলে ইতিহাসে স্থান করে নিয়েছে।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5383" y="1494542"/>
            <a:ext cx="5000625" cy="4031873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রচিত বেশ কয়েকটি গান যেমন ‘শোন একটি মুজিবরের থেকে’, ‘আমরা সবাই বাঙালি’, ‘মাগো ভাবনা কেন’, ‘পথের ক্লান্তি ভুলে’ - ১৯৭১ সালের মুক্তিযুদ্ধের সময় এ দেশের স্বাধীনতাকামী মানুষকে অন্তহীন প্রেরণা যুগিয়েছিল।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5383" y="1832657"/>
            <a:ext cx="5000625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অসামান্য অবদানের স্বীকৃতি স্বরূপ বাংলাদেশ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পক্ষ থেকে প্রয়াত গৌরীপ্রসন্ন মজুমদারকে ‘মুক্তিযুদ্ধ মৈত্রী সম্মাননা’ জানানো হয়। তিনি ১৯৮৬ সালে মৃত্যুবরণ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3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92">
            <a:off x="344781" y="3173086"/>
            <a:ext cx="2152650" cy="32552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87019" y="2735894"/>
            <a:ext cx="8227344" cy="640080"/>
            <a:chOff x="2787019" y="2735894"/>
            <a:chExt cx="8227344" cy="640080"/>
          </a:xfrm>
        </p:grpSpPr>
        <p:sp>
          <p:nvSpPr>
            <p:cNvPr id="6" name="Rectangle 5"/>
            <p:cNvSpPr/>
            <p:nvPr/>
          </p:nvSpPr>
          <p:spPr>
            <a:xfrm>
              <a:off x="2958300" y="2735894"/>
              <a:ext cx="8056063" cy="64008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7019" y="2762623"/>
              <a:ext cx="822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কবি গৌরীপ্রসন্ন মজুমদারের জন্ম পরিচয় লিখ।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00175" y="1539240"/>
            <a:ext cx="1700214" cy="3033388"/>
            <a:chOff x="1371600" y="1499073"/>
            <a:chExt cx="1700214" cy="303338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Notched Right Arrow 22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374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900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026942" y="4656406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3BC96C-5F77-4B2B-B3A8-718BE6295108}"/>
              </a:ext>
            </a:extLst>
          </p:cNvPr>
          <p:cNvGrpSpPr/>
          <p:nvPr/>
        </p:nvGrpSpPr>
        <p:grpSpPr>
          <a:xfrm>
            <a:off x="663968" y="1223668"/>
            <a:ext cx="4745558" cy="4603064"/>
            <a:chOff x="1026942" y="1419080"/>
            <a:chExt cx="2440787" cy="512064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0AF10F8-60DC-4D3E-B381-8D5EFE009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7"/>
            <a:stretch/>
          </p:blipFill>
          <p:spPr>
            <a:xfrm>
              <a:off x="1125415" y="1419080"/>
              <a:ext cx="2342314" cy="512064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320B1-F31D-452A-805C-4311B31142CE}"/>
                </a:ext>
              </a:extLst>
            </p:cNvPr>
            <p:cNvSpPr/>
            <p:nvPr/>
          </p:nvSpPr>
          <p:spPr>
            <a:xfrm>
              <a:off x="1026942" y="4612446"/>
              <a:ext cx="36576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27BCD8-78AB-497D-A1F4-30E7EF9F2CC9}"/>
              </a:ext>
            </a:extLst>
          </p:cNvPr>
          <p:cNvGrpSpPr/>
          <p:nvPr/>
        </p:nvGrpSpPr>
        <p:grpSpPr>
          <a:xfrm>
            <a:off x="2511068" y="521017"/>
            <a:ext cx="3028956" cy="2214562"/>
            <a:chOff x="4278186" y="1485302"/>
            <a:chExt cx="2530577" cy="196471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A149093-ADB2-46AB-8A54-C2C83DC9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" t="31584" r="62358" b="7710"/>
            <a:stretch/>
          </p:blipFill>
          <p:spPr>
            <a:xfrm>
              <a:off x="4278186" y="1485302"/>
              <a:ext cx="2530577" cy="196471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4CA9180-E773-4F8C-BD2E-E733392A6214}"/>
                </a:ext>
              </a:extLst>
            </p:cNvPr>
            <p:cNvSpPr/>
            <p:nvPr/>
          </p:nvSpPr>
          <p:spPr>
            <a:xfrm>
              <a:off x="4381605" y="3024554"/>
              <a:ext cx="556155" cy="42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F7BDF6E-870E-45F0-99BB-19D7321C9680}"/>
              </a:ext>
            </a:extLst>
          </p:cNvPr>
          <p:cNvSpPr txBox="1"/>
          <p:nvPr/>
        </p:nvSpPr>
        <p:spPr>
          <a:xfrm>
            <a:off x="7778455" y="243512"/>
            <a:ext cx="36201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গৌরীপ্রসন্ন মজুমদার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50000"/>
              </a:lnSpc>
            </a:pP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মুজিবরের থেকে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মুজিবরের কন্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ধবনি-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বাতাসে ওঠে রণি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াংলাদেশ ।।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‘সোনার বাংলা’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  <a:p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৭ম শ্রেণি কবিতা   শোন একটি মুজিবরের থেকে  পর্ব   ১[1]">
            <a:hlinkClick r:id="" action="ppaction://media"/>
            <a:extLst>
              <a:ext uri="{FF2B5EF4-FFF2-40B4-BE49-F238E27FC236}">
                <a16:creationId xmlns:a16="http://schemas.microsoft.com/office/drawing/2014/main" id="{14336BEE-748B-4F25-87EF-8BBFE635D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4354" y="3124200"/>
            <a:ext cx="609600" cy="6096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9610" y="2721113"/>
            <a:ext cx="259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2" y="3296824"/>
            <a:ext cx="1359582" cy="13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/>
          <a:stretch/>
        </p:blipFill>
        <p:spPr>
          <a:xfrm>
            <a:off x="4970035" y="624839"/>
            <a:ext cx="2467086" cy="1574355"/>
          </a:xfrm>
          <a:prstGeom prst="round2DiagRect">
            <a:avLst>
              <a:gd name="adj1" fmla="val 3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03521" y="84813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2365335"/>
            <a:ext cx="3984625" cy="2991592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05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983</Words>
  <Application>Microsoft Office PowerPoint</Application>
  <PresentationFormat>Widescreen</PresentationFormat>
  <Paragraphs>134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manzila</dc:creator>
  <cp:lastModifiedBy>manzila</cp:lastModifiedBy>
  <cp:revision>156</cp:revision>
  <dcterms:created xsi:type="dcterms:W3CDTF">2020-08-10T14:36:50Z</dcterms:created>
  <dcterms:modified xsi:type="dcterms:W3CDTF">2020-08-18T04:58:08Z</dcterms:modified>
</cp:coreProperties>
</file>