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4" r:id="rId2"/>
    <p:sldId id="283" r:id="rId3"/>
    <p:sldId id="287" r:id="rId4"/>
    <p:sldId id="295" r:id="rId5"/>
    <p:sldId id="285" r:id="rId6"/>
    <p:sldId id="280" r:id="rId7"/>
    <p:sldId id="286" r:id="rId8"/>
    <p:sldId id="296" r:id="rId9"/>
    <p:sldId id="288" r:id="rId10"/>
    <p:sldId id="297" r:id="rId11"/>
    <p:sldId id="289" r:id="rId12"/>
    <p:sldId id="290" r:id="rId13"/>
    <p:sldId id="291" r:id="rId14"/>
    <p:sldId id="292" r:id="rId15"/>
    <p:sldId id="293" r:id="rId16"/>
    <p:sldId id="29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SAIBA HOSSAIN" initials="NH" lastIdx="2" clrIdx="0">
    <p:extLst>
      <p:ext uri="{19B8F6BF-5375-455C-9EA6-DF929625EA0E}">
        <p15:presenceInfo xmlns:p15="http://schemas.microsoft.com/office/powerpoint/2012/main" userId="NUSAIBA HOSSA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832"/>
    <a:srgbClr val="FF0066"/>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86378" autoAdjust="0"/>
  </p:normalViewPr>
  <p:slideViewPr>
    <p:cSldViewPr snapToGrid="0">
      <p:cViewPr varScale="1">
        <p:scale>
          <a:sx n="68" d="100"/>
          <a:sy n="68" d="100"/>
        </p:scale>
        <p:origin x="586" y="3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7C826-764F-42AD-A4E8-1575299510FF}" type="datetimeFigureOut">
              <a:rPr lang="en-US" smtClean="0"/>
              <a:t>18-Aug-20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58C7BD-0B78-41A8-A094-F55953A58B07}" type="slidenum">
              <a:rPr lang="en-US" smtClean="0"/>
              <a:t>‹#›</a:t>
            </a:fld>
            <a:endParaRPr lang="en-US"/>
          </a:p>
        </p:txBody>
      </p:sp>
    </p:spTree>
    <p:extLst>
      <p:ext uri="{BB962C8B-B14F-4D97-AF65-F5344CB8AC3E}">
        <p14:creationId xmlns:p14="http://schemas.microsoft.com/office/powerpoint/2010/main" val="1717827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t>1</a:t>
            </a:fld>
            <a:endParaRPr lang="en-US"/>
          </a:p>
        </p:txBody>
      </p:sp>
    </p:spTree>
    <p:extLst>
      <p:ext uri="{BB962C8B-B14F-4D97-AF65-F5344CB8AC3E}">
        <p14:creationId xmlns:p14="http://schemas.microsoft.com/office/powerpoint/2010/main" val="3031643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58C7BD-0B78-41A8-A094-F55953A58B07}" type="slidenum">
              <a:rPr lang="en-US" smtClean="0"/>
              <a:t>13</a:t>
            </a:fld>
            <a:endParaRPr lang="en-US"/>
          </a:p>
        </p:txBody>
      </p:sp>
    </p:spTree>
    <p:extLst>
      <p:ext uri="{BB962C8B-B14F-4D97-AF65-F5344CB8AC3E}">
        <p14:creationId xmlns:p14="http://schemas.microsoft.com/office/powerpoint/2010/main" val="3226174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58C7BD-0B78-41A8-A094-F55953A58B07}" type="slidenum">
              <a:rPr lang="en-US" smtClean="0"/>
              <a:t>15</a:t>
            </a:fld>
            <a:endParaRPr lang="en-US"/>
          </a:p>
        </p:txBody>
      </p:sp>
    </p:spTree>
    <p:extLst>
      <p:ext uri="{BB962C8B-B14F-4D97-AF65-F5344CB8AC3E}">
        <p14:creationId xmlns:p14="http://schemas.microsoft.com/office/powerpoint/2010/main" val="967419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t>16</a:t>
            </a:fld>
            <a:endParaRPr lang="en-US"/>
          </a:p>
        </p:txBody>
      </p:sp>
    </p:spTree>
    <p:extLst>
      <p:ext uri="{BB962C8B-B14F-4D97-AF65-F5344CB8AC3E}">
        <p14:creationId xmlns:p14="http://schemas.microsoft.com/office/powerpoint/2010/main" val="1308505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t>2</a:t>
            </a:fld>
            <a:endParaRPr lang="en-US"/>
          </a:p>
        </p:txBody>
      </p:sp>
    </p:spTree>
    <p:extLst>
      <p:ext uri="{BB962C8B-B14F-4D97-AF65-F5344CB8AC3E}">
        <p14:creationId xmlns:p14="http://schemas.microsoft.com/office/powerpoint/2010/main" val="573354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t>3</a:t>
            </a:fld>
            <a:endParaRPr lang="en-US"/>
          </a:p>
        </p:txBody>
      </p:sp>
    </p:spTree>
    <p:extLst>
      <p:ext uri="{BB962C8B-B14F-4D97-AF65-F5344CB8AC3E}">
        <p14:creationId xmlns:p14="http://schemas.microsoft.com/office/powerpoint/2010/main" val="2485245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t>5</a:t>
            </a:fld>
            <a:endParaRPr lang="en-US"/>
          </a:p>
        </p:txBody>
      </p:sp>
    </p:spTree>
    <p:extLst>
      <p:ext uri="{BB962C8B-B14F-4D97-AF65-F5344CB8AC3E}">
        <p14:creationId xmlns:p14="http://schemas.microsoft.com/office/powerpoint/2010/main" val="3508399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58C7BD-0B78-41A8-A094-F55953A58B07}" type="slidenum">
              <a:rPr lang="en-US" smtClean="0"/>
              <a:t>6</a:t>
            </a:fld>
            <a:endParaRPr lang="en-US"/>
          </a:p>
        </p:txBody>
      </p:sp>
    </p:spTree>
    <p:extLst>
      <p:ext uri="{BB962C8B-B14F-4D97-AF65-F5344CB8AC3E}">
        <p14:creationId xmlns:p14="http://schemas.microsoft.com/office/powerpoint/2010/main" val="165686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t>7</a:t>
            </a:fld>
            <a:endParaRPr lang="en-US"/>
          </a:p>
        </p:txBody>
      </p:sp>
    </p:spTree>
    <p:extLst>
      <p:ext uri="{BB962C8B-B14F-4D97-AF65-F5344CB8AC3E}">
        <p14:creationId xmlns:p14="http://schemas.microsoft.com/office/powerpoint/2010/main" val="1109846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58C7BD-0B78-41A8-A094-F55953A58B07}" type="slidenum">
              <a:rPr lang="en-US" smtClean="0"/>
              <a:t>8</a:t>
            </a:fld>
            <a:endParaRPr lang="en-US"/>
          </a:p>
        </p:txBody>
      </p:sp>
    </p:spTree>
    <p:extLst>
      <p:ext uri="{BB962C8B-B14F-4D97-AF65-F5344CB8AC3E}">
        <p14:creationId xmlns:p14="http://schemas.microsoft.com/office/powerpoint/2010/main" val="1450720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8C7BD-0B78-41A8-A094-F55953A58B07}" type="slidenum">
              <a:rPr lang="en-US" smtClean="0"/>
              <a:t>9</a:t>
            </a:fld>
            <a:endParaRPr lang="en-US"/>
          </a:p>
        </p:txBody>
      </p:sp>
    </p:spTree>
    <p:extLst>
      <p:ext uri="{BB962C8B-B14F-4D97-AF65-F5344CB8AC3E}">
        <p14:creationId xmlns:p14="http://schemas.microsoft.com/office/powerpoint/2010/main" val="2372864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0058C7BD-0B78-41A8-A094-F55953A58B07}" type="slidenum">
              <a:rPr lang="en-US" smtClean="0"/>
              <a:t>12</a:t>
            </a:fld>
            <a:endParaRPr lang="en-US"/>
          </a:p>
        </p:txBody>
      </p:sp>
    </p:spTree>
    <p:extLst>
      <p:ext uri="{BB962C8B-B14F-4D97-AF65-F5344CB8AC3E}">
        <p14:creationId xmlns:p14="http://schemas.microsoft.com/office/powerpoint/2010/main" val="3234633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BB852B-4541-4B2F-86EF-8D4911C27F0D}" type="datetimeFigureOut">
              <a:rPr lang="en-US" smtClean="0"/>
              <a:t>18-Aug-20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2878237147"/>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BB852B-4541-4B2F-86EF-8D4911C27F0D}" type="datetimeFigureOut">
              <a:rPr lang="en-US" smtClean="0"/>
              <a:t>18-Aug-20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2221182807"/>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BB852B-4541-4B2F-86EF-8D4911C27F0D}" type="datetimeFigureOut">
              <a:rPr lang="en-US" smtClean="0"/>
              <a:t>18-Aug-20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1462165506"/>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BB852B-4541-4B2F-86EF-8D4911C27F0D}" type="datetimeFigureOut">
              <a:rPr lang="en-US" smtClean="0"/>
              <a:t>18-Aug-20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2283317054"/>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BB852B-4541-4B2F-86EF-8D4911C27F0D}" type="datetimeFigureOut">
              <a:rPr lang="en-US" smtClean="0"/>
              <a:t>18-Aug-20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2582586451"/>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BB852B-4541-4B2F-86EF-8D4911C27F0D}" type="datetimeFigureOut">
              <a:rPr lang="en-US" smtClean="0"/>
              <a:t>18-Aug-20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3399425113"/>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BB852B-4541-4B2F-86EF-8D4911C27F0D}" type="datetimeFigureOut">
              <a:rPr lang="en-US" smtClean="0"/>
              <a:t>18-Aug-20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1598630301"/>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BB852B-4541-4B2F-86EF-8D4911C27F0D}" type="datetimeFigureOut">
              <a:rPr lang="en-US" smtClean="0"/>
              <a:t>18-Aug-20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426215961"/>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B852B-4541-4B2F-86EF-8D4911C27F0D}" type="datetimeFigureOut">
              <a:rPr lang="en-US" smtClean="0"/>
              <a:t>18-Aug-20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1992668214"/>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BB852B-4541-4B2F-86EF-8D4911C27F0D}" type="datetimeFigureOut">
              <a:rPr lang="en-US" smtClean="0"/>
              <a:t>18-Aug-20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1742765677"/>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BB852B-4541-4B2F-86EF-8D4911C27F0D}" type="datetimeFigureOut">
              <a:rPr lang="en-US" smtClean="0"/>
              <a:t>18-Aug-20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B06BD-3271-4DAF-82EB-C9C1E15D360D}" type="slidenum">
              <a:rPr lang="en-US" smtClean="0"/>
              <a:t>‹#›</a:t>
            </a:fld>
            <a:endParaRPr lang="en-US"/>
          </a:p>
        </p:txBody>
      </p:sp>
    </p:spTree>
    <p:extLst>
      <p:ext uri="{BB962C8B-B14F-4D97-AF65-F5344CB8AC3E}">
        <p14:creationId xmlns:p14="http://schemas.microsoft.com/office/powerpoint/2010/main" val="1963894203"/>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B852B-4541-4B2F-86EF-8D4911C27F0D}" type="datetimeFigureOut">
              <a:rPr lang="en-US" smtClean="0"/>
              <a:t>18-Aug-20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B06BD-3271-4DAF-82EB-C9C1E15D360D}" type="slidenum">
              <a:rPr lang="en-US" smtClean="0"/>
              <a:t>‹#›</a:t>
            </a:fld>
            <a:endParaRPr lang="en-US"/>
          </a:p>
        </p:txBody>
      </p:sp>
    </p:spTree>
    <p:extLst>
      <p:ext uri="{BB962C8B-B14F-4D97-AF65-F5344CB8AC3E}">
        <p14:creationId xmlns:p14="http://schemas.microsoft.com/office/powerpoint/2010/main" val="1613061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455207" cy="6974428"/>
          </a:xfrm>
          <a:prstGeom prst="rect">
            <a:avLst/>
          </a:prstGeom>
        </p:spPr>
      </p:pic>
      <p:sp>
        <p:nvSpPr>
          <p:cNvPr id="6" name="TextBox 5"/>
          <p:cNvSpPr txBox="1"/>
          <p:nvPr/>
        </p:nvSpPr>
        <p:spPr>
          <a:xfrm>
            <a:off x="1642204" y="5382201"/>
            <a:ext cx="9170798" cy="1015663"/>
          </a:xfrm>
          <a:prstGeom prst="rect">
            <a:avLst/>
          </a:prstGeom>
          <a:solidFill>
            <a:schemeClr val="bg1">
              <a:lumMod val="95000"/>
            </a:schemeClr>
          </a:solidFill>
        </p:spPr>
        <p:txBody>
          <a:bodyPr wrap="square" rtlCol="0">
            <a:spAutoFit/>
          </a:bodyPr>
          <a:lstStyle/>
          <a:p>
            <a:r>
              <a:rPr lang="en-US" sz="6000" dirty="0" err="1">
                <a:latin typeface="NikoshBAN" panose="02000000000000000000" pitchFamily="2" charset="0"/>
                <a:cs typeface="NikoshBAN" panose="02000000000000000000" pitchFamily="2" charset="0"/>
              </a:rPr>
              <a:t>আসসালামু</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আলাইকুম</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ওয়া</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রাহমাতুল্লাহ</a:t>
            </a:r>
            <a:r>
              <a:rPr lang="en-US" sz="6000" dirty="0">
                <a:latin typeface="NikoshBAN" panose="02000000000000000000" pitchFamily="2" charset="0"/>
                <a:cs typeface="NikoshBAN" panose="02000000000000000000" pitchFamily="2" charset="0"/>
              </a:rPr>
              <a:t> </a:t>
            </a:r>
          </a:p>
        </p:txBody>
      </p:sp>
      <p:pic>
        <p:nvPicPr>
          <p:cNvPr id="5" name="Picture 4"/>
          <p:cNvPicPr>
            <a:picLocks noChangeAspect="1"/>
          </p:cNvPicPr>
          <p:nvPr/>
        </p:nvPicPr>
        <p:blipFill>
          <a:blip r:embed="rId4"/>
          <a:stretch>
            <a:fillRect/>
          </a:stretch>
        </p:blipFill>
        <p:spPr>
          <a:xfrm>
            <a:off x="1603386" y="412214"/>
            <a:ext cx="9248434" cy="4762755"/>
          </a:xfrm>
          <a:prstGeom prst="rect">
            <a:avLst/>
          </a:prstGeom>
        </p:spPr>
      </p:pic>
      <p:pic>
        <p:nvPicPr>
          <p:cNvPr id="7" name="Picture 6"/>
          <p:cNvPicPr>
            <a:picLocks noChangeAspect="1"/>
          </p:cNvPicPr>
          <p:nvPr/>
        </p:nvPicPr>
        <p:blipFill>
          <a:blip r:embed="rId5"/>
          <a:stretch>
            <a:fillRect/>
          </a:stretch>
        </p:blipFill>
        <p:spPr>
          <a:xfrm>
            <a:off x="352930" y="412214"/>
            <a:ext cx="1158340" cy="4762755"/>
          </a:xfrm>
          <a:prstGeom prst="rect">
            <a:avLst/>
          </a:prstGeom>
        </p:spPr>
      </p:pic>
      <p:pic>
        <p:nvPicPr>
          <p:cNvPr id="8" name="Picture 7"/>
          <p:cNvPicPr>
            <a:picLocks noChangeAspect="1"/>
          </p:cNvPicPr>
          <p:nvPr/>
        </p:nvPicPr>
        <p:blipFill>
          <a:blip r:embed="rId5"/>
          <a:stretch>
            <a:fillRect/>
          </a:stretch>
        </p:blipFill>
        <p:spPr>
          <a:xfrm>
            <a:off x="10943936" y="387827"/>
            <a:ext cx="1158340" cy="4852837"/>
          </a:xfrm>
          <a:prstGeom prst="rect">
            <a:avLst/>
          </a:prstGeom>
        </p:spPr>
      </p:pic>
    </p:spTree>
    <p:extLst>
      <p:ext uri="{BB962C8B-B14F-4D97-AF65-F5344CB8AC3E}">
        <p14:creationId xmlns:p14="http://schemas.microsoft.com/office/powerpoint/2010/main" val="1366071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030" y="1742494"/>
            <a:ext cx="11230708"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s-IN" sz="2800" dirty="0">
                <a:latin typeface="NikoshBAN" panose="02000000000000000000" pitchFamily="2" charset="0"/>
                <a:cs typeface="NikoshBAN" panose="02000000000000000000" pitchFamily="2" charset="0"/>
              </a:rPr>
              <a:t>এ সূরার ৪৬ ও ৪৭নং আয়াতে (পঞ্চম রুকূতে) আসহাবে আরাফ বা আরাফবাসীদের উল্লেখ করা হয়েছে । সেই জন্যে এর নামকরণ করা হয়েছে আল আরাফ। অন্য কথায় বলা যায়, এ সূরাকে সূরা আল আরাফ বলার তাৎপর্য হচ্ছে এই যে, যে সূরার মধ্যে আ’রাফের কথা বলা হয়েছে ,এটা সেই সূরা।</a:t>
            </a:r>
          </a:p>
          <a:p>
            <a:r>
              <a:rPr lang="as-IN" sz="2800" dirty="0">
                <a:latin typeface="NikoshBAN" panose="02000000000000000000" pitchFamily="2" charset="0"/>
                <a:cs typeface="NikoshBAN" panose="02000000000000000000" pitchFamily="2" charset="0"/>
              </a:rPr>
              <a:t>নাযিলের সময়-কাল</a:t>
            </a:r>
          </a:p>
          <a:p>
            <a:r>
              <a:rPr lang="as-IN" sz="2800" dirty="0">
                <a:latin typeface="NikoshBAN" panose="02000000000000000000" pitchFamily="2" charset="0"/>
                <a:cs typeface="NikoshBAN" panose="02000000000000000000" pitchFamily="2" charset="0"/>
              </a:rPr>
              <a:t>এ সূরার আলোচ্য বিষয়ের প্রতি দৃষ্টিপাত করলে সুস্পষ্টভাবে অনুভূত হয়ে যে, এ সূরাটি সূরা আন’আমের প্রায় সমসময়ে নাযিল হয়। অবশ্য এটা আগে না আন’আম আগে নাযিল হয় তা নিশ্চয়তার সাথে চিহ্নিত করা যাবে না। তবে এ সূরায় প্রদত্ত ভাষণের বাচনভংগী থেকে এটি যে ঐ সময়ের সাথে সম্পর্কিত তা পরিষ্কার বুঝা যায়। কাজেই এর ঐতিহাসিক পটভূমি অনুধাবন করার জন্যে সূরা আন’আমের শুরুতে যে ভূমিকা লেখা হয়েছে তার ওপর একবর নজর বুলিয়ে নেয়া যথেষ্ট হবে।</a:t>
            </a:r>
            <a:endParaRPr lang="en-US" sz="2800" dirty="0">
              <a:latin typeface="NikoshBAN" panose="02000000000000000000" pitchFamily="2" charset="0"/>
              <a:cs typeface="NikoshBAN" panose="02000000000000000000" pitchFamily="2" charset="0"/>
            </a:endParaRPr>
          </a:p>
        </p:txBody>
      </p:sp>
      <p:sp>
        <p:nvSpPr>
          <p:cNvPr id="5" name="Up Arrow 4"/>
          <p:cNvSpPr/>
          <p:nvPr/>
        </p:nvSpPr>
        <p:spPr>
          <a:xfrm rot="10800000">
            <a:off x="2754921" y="328245"/>
            <a:ext cx="5861539" cy="1226679"/>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325815" y="328245"/>
            <a:ext cx="2719753" cy="1015663"/>
          </a:xfrm>
          <a:prstGeom prst="rect">
            <a:avLst/>
          </a:prstGeom>
          <a:noFill/>
        </p:spPr>
        <p:txBody>
          <a:bodyPr wrap="square" rtlCol="0">
            <a:spAutoFit/>
          </a:bodyPr>
          <a:lstStyle/>
          <a:p>
            <a:r>
              <a:rPr lang="en-US" sz="6000" dirty="0" err="1">
                <a:solidFill>
                  <a:srgbClr val="FFFF00"/>
                </a:solidFill>
                <a:latin typeface="NikoshBAN" panose="02000000000000000000" pitchFamily="2" charset="0"/>
                <a:cs typeface="NikoshBAN" panose="02000000000000000000" pitchFamily="2" charset="0"/>
              </a:rPr>
              <a:t>নামকরণ</a:t>
            </a:r>
            <a:r>
              <a:rPr lang="en-US" dirty="0">
                <a:solidFill>
                  <a:srgbClr val="FFFF00"/>
                </a:solidFill>
              </a:rPr>
              <a:t> </a:t>
            </a:r>
          </a:p>
        </p:txBody>
      </p:sp>
      <p:pic>
        <p:nvPicPr>
          <p:cNvPr id="7" name="Picture 6"/>
          <p:cNvPicPr>
            <a:picLocks noChangeAspect="1"/>
          </p:cNvPicPr>
          <p:nvPr/>
        </p:nvPicPr>
        <p:blipFill>
          <a:blip r:embed="rId2"/>
          <a:stretch>
            <a:fillRect/>
          </a:stretch>
        </p:blipFill>
        <p:spPr>
          <a:xfrm>
            <a:off x="-190220" y="106130"/>
            <a:ext cx="12455207" cy="6980525"/>
          </a:xfrm>
          <a:prstGeom prst="rect">
            <a:avLst/>
          </a:prstGeom>
        </p:spPr>
      </p:pic>
    </p:spTree>
    <p:extLst>
      <p:ext uri="{BB962C8B-B14F-4D97-AF65-F5344CB8AC3E}">
        <p14:creationId xmlns:p14="http://schemas.microsoft.com/office/powerpoint/2010/main" val="7232464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096" y="-116428"/>
            <a:ext cx="12455207" cy="697442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615141460"/>
              </p:ext>
            </p:extLst>
          </p:nvPr>
        </p:nvGraphicFramePr>
        <p:xfrm>
          <a:off x="2031999" y="2012123"/>
          <a:ext cx="8128000" cy="3566160"/>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en-US" sz="2400" dirty="0"/>
                        <a:t>            </a:t>
                      </a:r>
                      <a:r>
                        <a:rPr lang="en-US" sz="2400" dirty="0" err="1"/>
                        <a:t>বাংলা</a:t>
                      </a:r>
                      <a:r>
                        <a:rPr lang="en-US" sz="2400" baseline="0" dirty="0"/>
                        <a:t> </a:t>
                      </a:r>
                      <a:r>
                        <a:rPr lang="en-US" sz="2400" baseline="0" dirty="0" err="1"/>
                        <a:t>অর্থ</a:t>
                      </a:r>
                      <a:r>
                        <a:rPr lang="en-US" sz="2400" baseline="0" dirty="0"/>
                        <a:t> </a:t>
                      </a:r>
                      <a:endParaRPr lang="en-US" sz="2400" dirty="0"/>
                    </a:p>
                  </a:txBody>
                  <a:tcPr/>
                </a:tc>
                <a:tc>
                  <a:txBody>
                    <a:bodyPr/>
                    <a:lstStyle/>
                    <a:p>
                      <a:r>
                        <a:rPr lang="en-US" sz="2400" dirty="0"/>
                        <a:t>   </a:t>
                      </a:r>
                      <a:r>
                        <a:rPr lang="en-US" sz="2400" dirty="0" err="1"/>
                        <a:t>আরবি</a:t>
                      </a:r>
                      <a:r>
                        <a:rPr lang="en-US" sz="2400" baseline="0" dirty="0"/>
                        <a:t> </a:t>
                      </a:r>
                      <a:r>
                        <a:rPr lang="en-US" sz="2400" baseline="0" dirty="0" err="1"/>
                        <a:t>শব্দ</a:t>
                      </a:r>
                      <a:r>
                        <a:rPr lang="en-US" sz="2400" baseline="0" dirty="0"/>
                        <a:t> </a:t>
                      </a:r>
                      <a:endParaRPr lang="en-US" sz="2400" dirty="0"/>
                    </a:p>
                  </a:txBody>
                  <a:tcPr/>
                </a:tc>
                <a:extLst>
                  <a:ext uri="{0D108BD9-81ED-4DB2-BD59-A6C34878D82A}">
                    <a16:rowId xmlns:a16="http://schemas.microsoft.com/office/drawing/2014/main" val="10000"/>
                  </a:ext>
                </a:extLst>
              </a:tr>
              <a:tr h="370840">
                <a:tc>
                  <a:txBody>
                    <a:bodyPr/>
                    <a:lstStyle/>
                    <a:p>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তাদের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ভাই</a:t>
                      </a:r>
                      <a:r>
                        <a:rPr lang="en-US" sz="2800" b="1" dirty="0">
                          <a:latin typeface="NikoshBAN" panose="02000000000000000000" pitchFamily="2" charset="0"/>
                          <a:cs typeface="NikoshBAN" panose="02000000000000000000" pitchFamily="2" charset="0"/>
                        </a:rPr>
                        <a:t> </a:t>
                      </a:r>
                    </a:p>
                  </a:txBody>
                  <a:tcPr/>
                </a:tc>
                <a:tc>
                  <a:txBody>
                    <a:bodyPr/>
                    <a:lstStyle/>
                    <a:p>
                      <a:r>
                        <a:rPr lang="ar-AE" sz="2800" b="1" dirty="0">
                          <a:latin typeface="Arial" panose="020B0604020202020204" pitchFamily="34" charset="0"/>
                          <a:cs typeface="Arial" panose="020B0604020202020204" pitchFamily="34" charset="0"/>
                        </a:rPr>
                        <a:t>أَخَاهُمْ</a:t>
                      </a:r>
                      <a:endParaRPr lang="en-US"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sz="2800" b="1" dirty="0" err="1">
                          <a:latin typeface="NikoshBAN" panose="02000000000000000000" pitchFamily="2" charset="0"/>
                          <a:cs typeface="NikoshBAN" panose="02000000000000000000" pitchFamily="2" charset="0"/>
                        </a:rPr>
                        <a:t>তিনি</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বলেছেন</a:t>
                      </a:r>
                      <a:r>
                        <a:rPr lang="en-US" sz="2800" b="1" baseline="0" dirty="0">
                          <a:latin typeface="NikoshBAN" panose="02000000000000000000" pitchFamily="2" charset="0"/>
                          <a:cs typeface="NikoshBAN" panose="02000000000000000000" pitchFamily="2" charset="0"/>
                        </a:rPr>
                        <a:t> </a:t>
                      </a:r>
                      <a:endParaRPr lang="en-US" sz="2800" b="1" dirty="0">
                        <a:latin typeface="NikoshBAN" panose="02000000000000000000" pitchFamily="2" charset="0"/>
                        <a:cs typeface="NikoshBAN" panose="02000000000000000000" pitchFamily="2" charset="0"/>
                      </a:endParaRPr>
                    </a:p>
                  </a:txBody>
                  <a:tcPr/>
                </a:tc>
                <a:tc>
                  <a:txBody>
                    <a:bodyPr/>
                    <a:lstStyle/>
                    <a:p>
                      <a:r>
                        <a:rPr lang="ar-AE" sz="2800" b="1" dirty="0">
                          <a:latin typeface="Arial" panose="020B0604020202020204" pitchFamily="34" charset="0"/>
                          <a:cs typeface="Arial" panose="020B0604020202020204" pitchFamily="34" charset="0"/>
                        </a:rPr>
                        <a:t>قَالَ</a:t>
                      </a:r>
                      <a:endParaRPr lang="en-US"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US" sz="2800" b="1" dirty="0" err="1">
                          <a:latin typeface="NikoshBAN" panose="02000000000000000000" pitchFamily="2" charset="0"/>
                          <a:cs typeface="NikoshBAN" panose="02000000000000000000" pitchFamily="2" charset="0"/>
                        </a:rPr>
                        <a:t>হে</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আমার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জাতির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লোকজন</a:t>
                      </a:r>
                      <a:endParaRPr lang="en-US" sz="2800" b="1" dirty="0">
                        <a:latin typeface="NikoshBAN" panose="02000000000000000000" pitchFamily="2" charset="0"/>
                        <a:cs typeface="NikoshBAN" panose="02000000000000000000" pitchFamily="2" charset="0"/>
                      </a:endParaRPr>
                    </a:p>
                  </a:txBody>
                  <a:tcPr/>
                </a:tc>
                <a:tc>
                  <a:txBody>
                    <a:bodyPr/>
                    <a:lstStyle/>
                    <a:p>
                      <a:r>
                        <a:rPr lang="ar-AE" sz="2800" b="1" dirty="0">
                          <a:latin typeface="Arial" panose="020B0604020202020204" pitchFamily="34" charset="0"/>
                          <a:cs typeface="Arial" panose="020B0604020202020204" pitchFamily="34" charset="0"/>
                        </a:rPr>
                        <a:t>يَا قَوْمِ </a:t>
                      </a:r>
                      <a:endParaRPr lang="en-US"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US" sz="2800" b="1" dirty="0" err="1">
                          <a:latin typeface="NikoshBAN" panose="02000000000000000000" pitchFamily="2" charset="0"/>
                          <a:cs typeface="NikoshBAN" panose="02000000000000000000" pitchFamily="2" charset="0"/>
                        </a:rPr>
                        <a:t>তোমরা</a:t>
                      </a:r>
                      <a:r>
                        <a:rPr lang="en-US" sz="2800" b="1" baseline="0" dirty="0">
                          <a:latin typeface="NikoshBAN" panose="02000000000000000000" pitchFamily="2" charset="0"/>
                          <a:cs typeface="NikoshBAN" panose="02000000000000000000" pitchFamily="2" charset="0"/>
                        </a:rPr>
                        <a:t> </a:t>
                      </a:r>
                      <a:r>
                        <a:rPr lang="en-US" sz="2800" b="1" baseline="0" dirty="0" err="1">
                          <a:latin typeface="NikoshBAN" panose="02000000000000000000" pitchFamily="2" charset="0"/>
                          <a:cs typeface="NikoshBAN" panose="02000000000000000000" pitchFamily="2" charset="0"/>
                        </a:rPr>
                        <a:t>আল্লাহর</a:t>
                      </a:r>
                      <a:r>
                        <a:rPr lang="en-US" sz="2800" b="1" baseline="0" dirty="0">
                          <a:latin typeface="NikoshBAN" panose="02000000000000000000" pitchFamily="2" charset="0"/>
                          <a:cs typeface="NikoshBAN" panose="02000000000000000000" pitchFamily="2" charset="0"/>
                        </a:rPr>
                        <a:t> </a:t>
                      </a:r>
                      <a:r>
                        <a:rPr lang="en-US" sz="2800" b="1" baseline="0" dirty="0" err="1">
                          <a:latin typeface="NikoshBAN" panose="02000000000000000000" pitchFamily="2" charset="0"/>
                          <a:cs typeface="NikoshBAN" panose="02000000000000000000" pitchFamily="2" charset="0"/>
                        </a:rPr>
                        <a:t>ইবাদত</a:t>
                      </a:r>
                      <a:r>
                        <a:rPr lang="en-US" sz="2800" b="1" baseline="0" dirty="0">
                          <a:latin typeface="NikoshBAN" panose="02000000000000000000" pitchFamily="2" charset="0"/>
                          <a:cs typeface="NikoshBAN" panose="02000000000000000000" pitchFamily="2" charset="0"/>
                        </a:rPr>
                        <a:t> </a:t>
                      </a:r>
                      <a:r>
                        <a:rPr lang="en-US" sz="2800" b="1" baseline="0" dirty="0" err="1">
                          <a:latin typeface="NikoshBAN" panose="02000000000000000000" pitchFamily="2" charset="0"/>
                          <a:cs typeface="NikoshBAN" panose="02000000000000000000" pitchFamily="2" charset="0"/>
                        </a:rPr>
                        <a:t>কর</a:t>
                      </a:r>
                      <a:r>
                        <a:rPr lang="en-US" sz="2800" b="1" baseline="0" dirty="0">
                          <a:latin typeface="NikoshBAN" panose="02000000000000000000" pitchFamily="2" charset="0"/>
                          <a:cs typeface="NikoshBAN" panose="02000000000000000000" pitchFamily="2" charset="0"/>
                        </a:rPr>
                        <a:t> </a:t>
                      </a:r>
                      <a:endParaRPr lang="en-US" sz="2800" b="1" dirty="0">
                        <a:latin typeface="NikoshBAN" panose="02000000000000000000" pitchFamily="2" charset="0"/>
                        <a:cs typeface="NikoshBAN" panose="02000000000000000000" pitchFamily="2" charset="0"/>
                      </a:endParaRPr>
                    </a:p>
                  </a:txBody>
                  <a:tcPr/>
                </a:tc>
                <a:tc>
                  <a:txBody>
                    <a:bodyPr/>
                    <a:lstStyle/>
                    <a:p>
                      <a:r>
                        <a:rPr lang="ar-AE" sz="2800" b="1" dirty="0">
                          <a:latin typeface="Arial" panose="020B0604020202020204" pitchFamily="34" charset="0"/>
                          <a:cs typeface="Arial" panose="020B0604020202020204" pitchFamily="34" charset="0"/>
                        </a:rPr>
                        <a:t>اعْبُدُوا اللَّهَ </a:t>
                      </a:r>
                      <a:endParaRPr lang="en-US"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r>
                        <a:rPr lang="en-US" sz="2800" b="1" dirty="0" err="1">
                          <a:latin typeface="NikoshBAN" panose="02000000000000000000" pitchFamily="2" charset="0"/>
                          <a:cs typeface="NikoshBAN" panose="02000000000000000000" pitchFamily="2" charset="0"/>
                        </a:rPr>
                        <a:t>অচিরেই</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তোমাদের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কাছে</a:t>
                      </a:r>
                      <a:r>
                        <a:rPr lang="en-US" sz="2800" b="1" baseline="0" dirty="0">
                          <a:latin typeface="NikoshBAN" panose="02000000000000000000" pitchFamily="2" charset="0"/>
                          <a:cs typeface="NikoshBAN" panose="02000000000000000000" pitchFamily="2" charset="0"/>
                        </a:rPr>
                        <a:t> </a:t>
                      </a:r>
                      <a:r>
                        <a:rPr lang="en-US" sz="2800" b="1" baseline="0" dirty="0" err="1">
                          <a:latin typeface="NikoshBAN" panose="02000000000000000000" pitchFamily="2" charset="0"/>
                          <a:cs typeface="NikoshBAN" panose="02000000000000000000" pitchFamily="2" charset="0"/>
                        </a:rPr>
                        <a:t>এসেছে</a:t>
                      </a:r>
                      <a:endParaRPr lang="en-US" sz="2800" b="1" dirty="0">
                        <a:latin typeface="NikoshBAN" panose="02000000000000000000" pitchFamily="2" charset="0"/>
                        <a:cs typeface="NikoshBAN" panose="02000000000000000000" pitchFamily="2" charset="0"/>
                      </a:endParaRPr>
                    </a:p>
                  </a:txBody>
                  <a:tcPr/>
                </a:tc>
                <a:tc>
                  <a:txBody>
                    <a:bodyPr/>
                    <a:lstStyle/>
                    <a:p>
                      <a:r>
                        <a:rPr lang="ar-AE" sz="2800" b="1" dirty="0">
                          <a:latin typeface="Arial" panose="020B0604020202020204" pitchFamily="34" charset="0"/>
                          <a:cs typeface="Arial" panose="020B0604020202020204" pitchFamily="34" charset="0"/>
                        </a:rPr>
                        <a:t> قَدْ جَاءَتْكُمْ </a:t>
                      </a:r>
                      <a:endParaRPr lang="en-US"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r>
                        <a:rPr lang="en-US" sz="2800" b="1" dirty="0" err="1">
                          <a:latin typeface="NikoshBAN" panose="02000000000000000000" pitchFamily="2" charset="0"/>
                          <a:cs typeface="NikoshBAN" panose="02000000000000000000" pitchFamily="2" charset="0"/>
                        </a:rPr>
                        <a:t>আর</a:t>
                      </a:r>
                      <a:r>
                        <a:rPr lang="en-US" sz="2800" b="1" baseline="0" dirty="0">
                          <a:latin typeface="NikoshBAN" panose="02000000000000000000" pitchFamily="2" charset="0"/>
                          <a:cs typeface="NikoshBAN" panose="02000000000000000000" pitchFamily="2" charset="0"/>
                        </a:rPr>
                        <a:t> </a:t>
                      </a:r>
                      <a:r>
                        <a:rPr lang="en-US" sz="2800" b="1" baseline="0" dirty="0" err="1">
                          <a:latin typeface="NikoshBAN" panose="02000000000000000000" pitchFamily="2" charset="0"/>
                          <a:cs typeface="NikoshBAN" panose="02000000000000000000" pitchFamily="2" charset="0"/>
                        </a:rPr>
                        <a:t>তোমরা</a:t>
                      </a:r>
                      <a:r>
                        <a:rPr lang="en-US" sz="2800" b="1" baseline="0" dirty="0">
                          <a:latin typeface="NikoshBAN" panose="02000000000000000000" pitchFamily="2" charset="0"/>
                          <a:cs typeface="NikoshBAN" panose="02000000000000000000" pitchFamily="2" charset="0"/>
                        </a:rPr>
                        <a:t> </a:t>
                      </a:r>
                      <a:r>
                        <a:rPr lang="en-US" sz="2800" b="1" baseline="0" dirty="0" err="1">
                          <a:latin typeface="NikoshBAN" panose="02000000000000000000" pitchFamily="2" charset="0"/>
                          <a:cs typeface="NikoshBAN" panose="02000000000000000000" pitchFamily="2" charset="0"/>
                        </a:rPr>
                        <a:t>বসবে</a:t>
                      </a:r>
                      <a:r>
                        <a:rPr lang="en-US" sz="2800" b="1" baseline="0" dirty="0">
                          <a:latin typeface="NikoshBAN" panose="02000000000000000000" pitchFamily="2" charset="0"/>
                          <a:cs typeface="NikoshBAN" panose="02000000000000000000" pitchFamily="2" charset="0"/>
                        </a:rPr>
                        <a:t> </a:t>
                      </a:r>
                      <a:r>
                        <a:rPr lang="en-US" sz="2800" b="1" baseline="0" dirty="0" err="1">
                          <a:latin typeface="NikoshBAN" panose="02000000000000000000" pitchFamily="2" charset="0"/>
                          <a:cs typeface="NikoshBAN" panose="02000000000000000000" pitchFamily="2" charset="0"/>
                        </a:rPr>
                        <a:t>না</a:t>
                      </a:r>
                      <a:r>
                        <a:rPr lang="en-US" sz="2800" b="1" baseline="0" dirty="0">
                          <a:latin typeface="NikoshBAN" panose="02000000000000000000" pitchFamily="2" charset="0"/>
                          <a:cs typeface="NikoshBAN" panose="02000000000000000000" pitchFamily="2" charset="0"/>
                        </a:rPr>
                        <a:t> </a:t>
                      </a:r>
                      <a:endParaRPr lang="en-US" sz="2800" b="1" dirty="0">
                        <a:latin typeface="NikoshBAN" panose="02000000000000000000" pitchFamily="2" charset="0"/>
                        <a:cs typeface="NikoshBAN" panose="02000000000000000000" pitchFamily="2" charset="0"/>
                      </a:endParaRPr>
                    </a:p>
                  </a:txBody>
                  <a:tcPr/>
                </a:tc>
                <a:tc>
                  <a:txBody>
                    <a:bodyPr/>
                    <a:lstStyle/>
                    <a:p>
                      <a:r>
                        <a:rPr lang="ar-AE" sz="2800" b="1" dirty="0">
                          <a:latin typeface="Arial" panose="020B0604020202020204" pitchFamily="34" charset="0"/>
                          <a:cs typeface="Arial" panose="020B0604020202020204" pitchFamily="34" charset="0"/>
                        </a:rPr>
                        <a:t>وَلَا تَقْعُدُوا </a:t>
                      </a:r>
                      <a:endParaRPr lang="en-US" sz="2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bl>
          </a:graphicData>
        </a:graphic>
      </p:graphicFrame>
      <p:sp>
        <p:nvSpPr>
          <p:cNvPr id="5" name="Bevel 4"/>
          <p:cNvSpPr/>
          <p:nvPr/>
        </p:nvSpPr>
        <p:spPr>
          <a:xfrm>
            <a:off x="2989385" y="644769"/>
            <a:ext cx="5826369" cy="679939"/>
          </a:xfrm>
          <a:prstGeom prst="bevel">
            <a:avLst/>
          </a:prstGeom>
          <a:ln>
            <a:solidFill>
              <a:schemeClr val="accent6">
                <a:lumMod val="75000"/>
              </a:schemeClr>
            </a:solidFill>
          </a:ln>
          <a:effectLst>
            <a:innerShdw blurRad="63500" dist="50800" dir="162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err="1">
                <a:latin typeface="NikoshBAN" panose="02000000000000000000" pitchFamily="2" charset="0"/>
                <a:cs typeface="NikoshBAN" panose="02000000000000000000" pitchFamily="2" charset="0"/>
              </a:rPr>
              <a:t>চল</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শব্দার্থ</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জেনে</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নেই</a:t>
            </a:r>
            <a:r>
              <a:rPr lang="en-US" sz="60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9395773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7361" y="-116428"/>
            <a:ext cx="12455207" cy="697442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163857329"/>
              </p:ext>
            </p:extLst>
          </p:nvPr>
        </p:nvGraphicFramePr>
        <p:xfrm>
          <a:off x="1844431" y="2853266"/>
          <a:ext cx="8128000" cy="3261360"/>
        </p:xfrm>
        <a:graphic>
          <a:graphicData uri="http://schemas.openxmlformats.org/drawingml/2006/table">
            <a:tbl>
              <a:tblPr firstRow="1" bandRow="1">
                <a:tableStyleId>{F5AB1C69-6EDB-4FF4-983F-18BD219EF322}</a:tableStyleId>
              </a:tblPr>
              <a:tblGrid>
                <a:gridCol w="4052277">
                  <a:extLst>
                    <a:ext uri="{9D8B030D-6E8A-4147-A177-3AD203B41FA5}">
                      <a16:colId xmlns:a16="http://schemas.microsoft.com/office/drawing/2014/main" val="20000"/>
                    </a:ext>
                  </a:extLst>
                </a:gridCol>
                <a:gridCol w="4075723">
                  <a:extLst>
                    <a:ext uri="{9D8B030D-6E8A-4147-A177-3AD203B41FA5}">
                      <a16:colId xmlns:a16="http://schemas.microsoft.com/office/drawing/2014/main" val="20001"/>
                    </a:ext>
                  </a:extLst>
                </a:gridCol>
              </a:tblGrid>
              <a:tr h="370840">
                <a:tc>
                  <a:txBody>
                    <a:bodyPr/>
                    <a:lstStyle/>
                    <a:p>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বাংলা</a:t>
                      </a:r>
                      <a:r>
                        <a:rPr lang="en-US" sz="2800" b="1" baseline="0" dirty="0">
                          <a:latin typeface="NikoshBAN" panose="02000000000000000000" pitchFamily="2" charset="0"/>
                          <a:cs typeface="NikoshBAN" panose="02000000000000000000" pitchFamily="2" charset="0"/>
                        </a:rPr>
                        <a:t> </a:t>
                      </a:r>
                      <a:r>
                        <a:rPr lang="en-US" sz="2800" b="1" baseline="0" dirty="0" err="1">
                          <a:latin typeface="NikoshBAN" panose="02000000000000000000" pitchFamily="2" charset="0"/>
                          <a:cs typeface="NikoshBAN" panose="02000000000000000000" pitchFamily="2" charset="0"/>
                        </a:rPr>
                        <a:t>অর্থ</a:t>
                      </a:r>
                      <a:r>
                        <a:rPr lang="en-US" sz="2800" b="1" baseline="0" dirty="0">
                          <a:latin typeface="NikoshBAN" panose="02000000000000000000" pitchFamily="2" charset="0"/>
                          <a:cs typeface="NikoshBAN" panose="02000000000000000000" pitchFamily="2" charset="0"/>
                        </a:rPr>
                        <a:t> </a:t>
                      </a:r>
                      <a:r>
                        <a:rPr lang="en-US" sz="2800" b="1" baseline="0" dirty="0" err="1">
                          <a:latin typeface="NikoshBAN" panose="02000000000000000000" pitchFamily="2" charset="0"/>
                          <a:cs typeface="NikoshBAN" panose="02000000000000000000" pitchFamily="2" charset="0"/>
                        </a:rPr>
                        <a:t>লিখ</a:t>
                      </a:r>
                      <a:r>
                        <a:rPr lang="en-US" sz="2800" b="1" baseline="0" dirty="0">
                          <a:latin typeface="NikoshBAN" panose="02000000000000000000" pitchFamily="2" charset="0"/>
                          <a:cs typeface="NikoshBAN" panose="02000000000000000000" pitchFamily="2" charset="0"/>
                        </a:rPr>
                        <a:t> </a:t>
                      </a:r>
                      <a:endParaRPr lang="en-US" sz="2800" b="1" dirty="0">
                        <a:latin typeface="NikoshBAN" panose="02000000000000000000" pitchFamily="2" charset="0"/>
                        <a:cs typeface="NikoshBAN" panose="02000000000000000000" pitchFamily="2" charset="0"/>
                      </a:endParaRPr>
                    </a:p>
                  </a:txBody>
                  <a:tcPr>
                    <a:solidFill>
                      <a:schemeClr val="tx1"/>
                    </a:solidFill>
                  </a:tcPr>
                </a:tc>
                <a:tc>
                  <a:txBody>
                    <a:bodyPr/>
                    <a:lstStyle/>
                    <a:p>
                      <a:r>
                        <a:rPr lang="en-US" dirty="0"/>
                        <a:t>    </a:t>
                      </a:r>
                      <a:r>
                        <a:rPr lang="en-US" sz="2800" dirty="0" err="1">
                          <a:latin typeface="NikoshBAN" panose="02000000000000000000" pitchFamily="2" charset="0"/>
                          <a:cs typeface="NikoshBAN" panose="02000000000000000000" pitchFamily="2" charset="0"/>
                        </a:rPr>
                        <a:t>আরবি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শব্দ</a:t>
                      </a:r>
                      <a:r>
                        <a:rPr lang="en-US" sz="2800" dirty="0">
                          <a:latin typeface="NikoshBAN" panose="02000000000000000000" pitchFamily="2" charset="0"/>
                          <a:cs typeface="NikoshBAN" panose="02000000000000000000" pitchFamily="2" charset="0"/>
                        </a:rPr>
                        <a:t> </a:t>
                      </a:r>
                    </a:p>
                  </a:txBody>
                  <a:tcPr>
                    <a:solidFill>
                      <a:schemeClr val="tx1"/>
                    </a:solidFill>
                  </a:tcPr>
                </a:tc>
                <a:extLst>
                  <a:ext uri="{0D108BD9-81ED-4DB2-BD59-A6C34878D82A}">
                    <a16:rowId xmlns:a16="http://schemas.microsoft.com/office/drawing/2014/main" val="10000"/>
                  </a:ext>
                </a:extLst>
              </a:tr>
              <a:tr h="370840">
                <a:tc>
                  <a:txBody>
                    <a:bodyPr/>
                    <a:lstStyle/>
                    <a:p>
                      <a:endParaRPr lang="en-US" dirty="0"/>
                    </a:p>
                  </a:txBody>
                  <a:tcPr>
                    <a:solidFill>
                      <a:schemeClr val="accent1">
                        <a:lumMod val="20000"/>
                        <a:lumOff val="80000"/>
                      </a:schemeClr>
                    </a:solidFill>
                  </a:tcPr>
                </a:tc>
                <a:tc>
                  <a:txBody>
                    <a:bodyPr/>
                    <a:lstStyle/>
                    <a:p>
                      <a:r>
                        <a:rPr lang="ar-AE" sz="5400" dirty="0">
                          <a:latin typeface="Arial" panose="020B0604020202020204" pitchFamily="34" charset="0"/>
                          <a:cs typeface="Arial" panose="020B0604020202020204" pitchFamily="34" charset="0"/>
                        </a:rPr>
                        <a:t>وَاذْكُرُوا</a:t>
                      </a:r>
                      <a:endParaRPr lang="en-US" sz="5400" dirty="0">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0001"/>
                  </a:ext>
                </a:extLst>
              </a:tr>
              <a:tr h="370840">
                <a:tc>
                  <a:txBody>
                    <a:bodyPr/>
                    <a:lstStyle/>
                    <a:p>
                      <a:endParaRPr lang="en-US" dirty="0"/>
                    </a:p>
                  </a:txBody>
                  <a:tcPr>
                    <a:solidFill>
                      <a:schemeClr val="bg2">
                        <a:lumMod val="90000"/>
                      </a:schemeClr>
                    </a:solidFill>
                  </a:tcPr>
                </a:tc>
                <a:tc>
                  <a:txBody>
                    <a:bodyPr/>
                    <a:lstStyle/>
                    <a:p>
                      <a:r>
                        <a:rPr lang="ar-AE" sz="5400" dirty="0">
                          <a:latin typeface="Arial" panose="020B0604020202020204" pitchFamily="34" charset="0"/>
                          <a:cs typeface="Arial" panose="020B0604020202020204" pitchFamily="34" charset="0"/>
                        </a:rPr>
                        <a:t>إِصْلَاحِهَا</a:t>
                      </a:r>
                      <a:endParaRPr lang="en-US" sz="5400" dirty="0">
                        <a:latin typeface="Arial" panose="020B0604020202020204" pitchFamily="34" charset="0"/>
                        <a:cs typeface="Arial" panose="020B0604020202020204" pitchFamily="34" charset="0"/>
                      </a:endParaRPr>
                    </a:p>
                  </a:txBody>
                  <a:tcPr>
                    <a:solidFill>
                      <a:schemeClr val="bg2">
                        <a:lumMod val="90000"/>
                      </a:schemeClr>
                    </a:solidFill>
                  </a:tcPr>
                </a:tc>
                <a:extLst>
                  <a:ext uri="{0D108BD9-81ED-4DB2-BD59-A6C34878D82A}">
                    <a16:rowId xmlns:a16="http://schemas.microsoft.com/office/drawing/2014/main" val="10002"/>
                  </a:ext>
                </a:extLst>
              </a:tr>
              <a:tr h="370840">
                <a:tc>
                  <a:txBody>
                    <a:bodyPr/>
                    <a:lstStyle/>
                    <a:p>
                      <a:endParaRPr lang="en-US" dirty="0"/>
                    </a:p>
                  </a:txBody>
                  <a:tcPr/>
                </a:tc>
                <a:tc>
                  <a:txBody>
                    <a:bodyPr/>
                    <a:lstStyle/>
                    <a:p>
                      <a:r>
                        <a:rPr lang="ar-AE" sz="5400" dirty="0">
                          <a:latin typeface="Arial" panose="020B0604020202020204" pitchFamily="34" charset="0"/>
                          <a:cs typeface="Arial" panose="020B0604020202020204" pitchFamily="34" charset="0"/>
                        </a:rPr>
                        <a:t>فَاصْبِرُو</a:t>
                      </a:r>
                      <a:endParaRPr lang="en-US" sz="5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7953546" y="1338572"/>
            <a:ext cx="3563815"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400" b="1" dirty="0" err="1">
                <a:latin typeface="NikoshBAN" panose="02000000000000000000" pitchFamily="2" charset="0"/>
                <a:cs typeface="NikoshBAN" panose="02000000000000000000" pitchFamily="2" charset="0"/>
              </a:rPr>
              <a:t>সময়</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মাত্র</a:t>
            </a:r>
            <a:r>
              <a:rPr lang="en-US" sz="4400" b="1" dirty="0">
                <a:latin typeface="NikoshBAN" panose="02000000000000000000" pitchFamily="2" charset="0"/>
                <a:cs typeface="NikoshBAN" panose="02000000000000000000" pitchFamily="2" charset="0"/>
              </a:rPr>
              <a:t> ৩ </a:t>
            </a:r>
            <a:r>
              <a:rPr lang="en-US" sz="4400" b="1" dirty="0" err="1">
                <a:latin typeface="NikoshBAN" panose="02000000000000000000" pitchFamily="2" charset="0"/>
                <a:cs typeface="NikoshBAN" panose="02000000000000000000" pitchFamily="2" charset="0"/>
              </a:rPr>
              <a:t>মিনিট</a:t>
            </a:r>
            <a:r>
              <a:rPr lang="en-US" sz="4400" b="1" dirty="0">
                <a:latin typeface="NikoshBAN" panose="02000000000000000000" pitchFamily="2" charset="0"/>
                <a:cs typeface="NikoshBAN" panose="02000000000000000000" pitchFamily="2" charset="0"/>
              </a:rPr>
              <a:t> </a:t>
            </a:r>
          </a:p>
        </p:txBody>
      </p:sp>
      <p:sp>
        <p:nvSpPr>
          <p:cNvPr id="9" name="Vertical Scroll 8"/>
          <p:cNvSpPr/>
          <p:nvPr/>
        </p:nvSpPr>
        <p:spPr>
          <a:xfrm>
            <a:off x="2895600" y="771620"/>
            <a:ext cx="3798277" cy="951673"/>
          </a:xfrm>
          <a:prstGeom prst="verticalScroll">
            <a:avLst/>
          </a:prstGeom>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dirty="0" err="1">
                <a:latin typeface="NikoshBAN" panose="02000000000000000000" pitchFamily="2" charset="0"/>
                <a:cs typeface="NikoshBAN" panose="02000000000000000000" pitchFamily="2" charset="0"/>
              </a:rPr>
              <a:t>একক</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কাজ</a:t>
            </a:r>
            <a:r>
              <a:rPr lang="en-US" sz="60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7801655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3797" y="-122525"/>
            <a:ext cx="12461304" cy="6980525"/>
          </a:xfrm>
          <a:prstGeom prst="rect">
            <a:avLst/>
          </a:prstGeom>
        </p:spPr>
      </p:pic>
      <p:sp>
        <p:nvSpPr>
          <p:cNvPr id="3" name="TextBox 2"/>
          <p:cNvSpPr txBox="1"/>
          <p:nvPr/>
        </p:nvSpPr>
        <p:spPr>
          <a:xfrm>
            <a:off x="5146432" y="280029"/>
            <a:ext cx="2766646" cy="1015663"/>
          </a:xfrm>
          <a:prstGeom prst="rect">
            <a:avLst/>
          </a:prstGeom>
          <a:noFill/>
        </p:spPr>
        <p:txBody>
          <a:bodyPr wrap="square" rtlCol="0">
            <a:spAutoFit/>
          </a:bodyPr>
          <a:lstStyle/>
          <a:p>
            <a:r>
              <a:rPr lang="en-US" sz="6000" b="1" dirty="0">
                <a:latin typeface="NikoshBAN" panose="02000000000000000000" pitchFamily="2" charset="0"/>
                <a:cs typeface="NikoshBAN" panose="02000000000000000000" pitchFamily="2" charset="0"/>
              </a:rPr>
              <a:t> </a:t>
            </a:r>
          </a:p>
        </p:txBody>
      </p:sp>
      <p:graphicFrame>
        <p:nvGraphicFramePr>
          <p:cNvPr id="6" name="Table 5"/>
          <p:cNvGraphicFramePr>
            <a:graphicFrameLocks noGrp="1"/>
          </p:cNvGraphicFramePr>
          <p:nvPr>
            <p:extLst>
              <p:ext uri="{D42A27DB-BD31-4B8C-83A1-F6EECF244321}">
                <p14:modId xmlns:p14="http://schemas.microsoft.com/office/powerpoint/2010/main" val="2791217460"/>
              </p:ext>
            </p:extLst>
          </p:nvPr>
        </p:nvGraphicFramePr>
        <p:xfrm>
          <a:off x="498232" y="3107265"/>
          <a:ext cx="11195535" cy="2621280"/>
        </p:xfrm>
        <a:graphic>
          <a:graphicData uri="http://schemas.openxmlformats.org/drawingml/2006/table">
            <a:tbl>
              <a:tblPr firstRow="1" bandRow="1">
                <a:tableStyleId>{5C22544A-7EE6-4342-B048-85BDC9FD1C3A}</a:tableStyleId>
              </a:tblPr>
              <a:tblGrid>
                <a:gridCol w="2239107">
                  <a:extLst>
                    <a:ext uri="{9D8B030D-6E8A-4147-A177-3AD203B41FA5}">
                      <a16:colId xmlns:a16="http://schemas.microsoft.com/office/drawing/2014/main" val="20000"/>
                    </a:ext>
                  </a:extLst>
                </a:gridCol>
                <a:gridCol w="2239107">
                  <a:extLst>
                    <a:ext uri="{9D8B030D-6E8A-4147-A177-3AD203B41FA5}">
                      <a16:colId xmlns:a16="http://schemas.microsoft.com/office/drawing/2014/main" val="20001"/>
                    </a:ext>
                  </a:extLst>
                </a:gridCol>
                <a:gridCol w="2239107">
                  <a:extLst>
                    <a:ext uri="{9D8B030D-6E8A-4147-A177-3AD203B41FA5}">
                      <a16:colId xmlns:a16="http://schemas.microsoft.com/office/drawing/2014/main" val="20002"/>
                    </a:ext>
                  </a:extLst>
                </a:gridCol>
                <a:gridCol w="2239107">
                  <a:extLst>
                    <a:ext uri="{9D8B030D-6E8A-4147-A177-3AD203B41FA5}">
                      <a16:colId xmlns:a16="http://schemas.microsoft.com/office/drawing/2014/main" val="20003"/>
                    </a:ext>
                  </a:extLst>
                </a:gridCol>
                <a:gridCol w="2239107">
                  <a:extLst>
                    <a:ext uri="{9D8B030D-6E8A-4147-A177-3AD203B41FA5}">
                      <a16:colId xmlns:a16="http://schemas.microsoft.com/office/drawing/2014/main" val="20004"/>
                    </a:ext>
                  </a:extLst>
                </a:gridCol>
              </a:tblGrid>
              <a:tr h="0">
                <a:tc>
                  <a:txBody>
                    <a:bodyPr/>
                    <a:lstStyle/>
                    <a:p>
                      <a:r>
                        <a:rPr lang="en-US" sz="3200" dirty="0">
                          <a:latin typeface="Arial" panose="020B0604020202020204" pitchFamily="34" charset="0"/>
                          <a:cs typeface="Arial" panose="020B0604020202020204" pitchFamily="34" charset="0"/>
                        </a:rPr>
                        <a:t>ক-</a:t>
                      </a:r>
                      <a:r>
                        <a:rPr lang="en-US" sz="3200" dirty="0" err="1">
                          <a:latin typeface="Arial" panose="020B0604020202020204" pitchFamily="34" charset="0"/>
                          <a:cs typeface="Arial" panose="020B0604020202020204" pitchFamily="34" charset="0"/>
                        </a:rPr>
                        <a:t>দল</a:t>
                      </a:r>
                      <a:endParaRPr lang="en-US" sz="3200" dirty="0">
                        <a:latin typeface="Arial" panose="020B0604020202020204" pitchFamily="34" charset="0"/>
                        <a:cs typeface="Arial" panose="020B0604020202020204" pitchFamily="34" charset="0"/>
                      </a:endParaRPr>
                    </a:p>
                  </a:txBody>
                  <a:tcPr/>
                </a:tc>
                <a:tc>
                  <a:txBody>
                    <a:bodyPr/>
                    <a:lstStyle/>
                    <a:p>
                      <a:r>
                        <a:rPr lang="en-US" sz="3200" dirty="0">
                          <a:latin typeface="Arial" panose="020B0604020202020204" pitchFamily="34" charset="0"/>
                          <a:cs typeface="Arial" panose="020B0604020202020204" pitchFamily="34" charset="0"/>
                        </a:rPr>
                        <a:t>খ-</a:t>
                      </a:r>
                      <a:r>
                        <a:rPr lang="en-US" sz="3200" dirty="0" err="1">
                          <a:latin typeface="Arial" panose="020B0604020202020204" pitchFamily="34" charset="0"/>
                          <a:cs typeface="Arial" panose="020B0604020202020204" pitchFamily="34" charset="0"/>
                        </a:rPr>
                        <a:t>দল</a:t>
                      </a:r>
                      <a:r>
                        <a:rPr lang="en-US" sz="3200" baseline="0"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txBody>
                  <a:tcPr/>
                </a:tc>
                <a:tc>
                  <a:txBody>
                    <a:bodyPr/>
                    <a:lstStyle/>
                    <a:p>
                      <a:r>
                        <a:rPr lang="en-US" sz="3200" dirty="0">
                          <a:latin typeface="Arial" panose="020B0604020202020204" pitchFamily="34" charset="0"/>
                          <a:cs typeface="Arial" panose="020B0604020202020204" pitchFamily="34" charset="0"/>
                        </a:rPr>
                        <a:t>গ-</a:t>
                      </a:r>
                      <a:r>
                        <a:rPr lang="en-US" sz="3200" dirty="0" err="1">
                          <a:latin typeface="Arial" panose="020B0604020202020204" pitchFamily="34" charset="0"/>
                          <a:cs typeface="Arial" panose="020B0604020202020204" pitchFamily="34" charset="0"/>
                        </a:rPr>
                        <a:t>দল</a:t>
                      </a:r>
                      <a:r>
                        <a:rPr lang="en-US" sz="3200" baseline="0"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txBody>
                  <a:tcPr/>
                </a:tc>
                <a:tc>
                  <a:txBody>
                    <a:bodyPr/>
                    <a:lstStyle/>
                    <a:p>
                      <a:r>
                        <a:rPr lang="en-US" sz="3200" dirty="0">
                          <a:latin typeface="Arial" panose="020B0604020202020204" pitchFamily="34" charset="0"/>
                          <a:cs typeface="Arial" panose="020B0604020202020204" pitchFamily="34" charset="0"/>
                        </a:rPr>
                        <a:t>ঘ-</a:t>
                      </a:r>
                      <a:r>
                        <a:rPr lang="en-US" sz="3200" dirty="0" err="1">
                          <a:latin typeface="Arial" panose="020B0604020202020204" pitchFamily="34" charset="0"/>
                          <a:cs typeface="Arial" panose="020B0604020202020204" pitchFamily="34" charset="0"/>
                        </a:rPr>
                        <a:t>দল</a:t>
                      </a:r>
                      <a:r>
                        <a:rPr lang="en-US" sz="3200" baseline="0"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txBody>
                  <a:tcPr/>
                </a:tc>
                <a:tc>
                  <a:txBody>
                    <a:bodyPr/>
                    <a:lstStyle/>
                    <a:p>
                      <a:r>
                        <a:rPr lang="en-US" sz="3200" dirty="0">
                          <a:latin typeface="Arial" panose="020B0604020202020204" pitchFamily="34" charset="0"/>
                          <a:cs typeface="Arial" panose="020B0604020202020204" pitchFamily="34" charset="0"/>
                        </a:rPr>
                        <a:t>ঙ-</a:t>
                      </a:r>
                      <a:r>
                        <a:rPr lang="en-US" sz="3200" baseline="0" dirty="0">
                          <a:latin typeface="Arial" panose="020B0604020202020204" pitchFamily="34" charset="0"/>
                          <a:cs typeface="Arial" panose="020B0604020202020204" pitchFamily="34" charset="0"/>
                        </a:rPr>
                        <a:t> </a:t>
                      </a:r>
                      <a:r>
                        <a:rPr lang="en-US" sz="3200" baseline="0" dirty="0" err="1">
                          <a:latin typeface="Arial" panose="020B0604020202020204" pitchFamily="34" charset="0"/>
                          <a:cs typeface="Arial" panose="020B0604020202020204" pitchFamily="34" charset="0"/>
                        </a:rPr>
                        <a:t>দল</a:t>
                      </a:r>
                      <a:r>
                        <a:rPr lang="en-US" sz="3200" baseline="0"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ar-AE" sz="3200" dirty="0">
                          <a:latin typeface="Arial" panose="020B0604020202020204" pitchFamily="34" charset="0"/>
                          <a:cs typeface="Arial" panose="020B0604020202020204" pitchFamily="34" charset="0"/>
                        </a:rPr>
                        <a:t>قَدْ جَاءَتْكُمْ بَيِّنَةٌ مِنْ رَبِّكُمْ </a:t>
                      </a:r>
                      <a:endParaRPr lang="en-US" sz="3200" dirty="0">
                        <a:latin typeface="Arial" panose="020B0604020202020204" pitchFamily="34" charset="0"/>
                        <a:cs typeface="Arial" panose="020B0604020202020204" pitchFamily="34" charset="0"/>
                      </a:endParaRPr>
                    </a:p>
                  </a:txBody>
                  <a:tcPr/>
                </a:tc>
                <a:tc>
                  <a:txBody>
                    <a:bodyPr/>
                    <a:lstStyle/>
                    <a:p>
                      <a:r>
                        <a:rPr lang="ar-AE" sz="3200" dirty="0">
                          <a:latin typeface="Arial" panose="020B0604020202020204" pitchFamily="34" charset="0"/>
                          <a:cs typeface="Arial" panose="020B0604020202020204" pitchFamily="34" charset="0"/>
                        </a:rPr>
                        <a:t>ذَلِكُمْ خَيْرٌ لَكُمْ         إِنْ كُنْتُمْ مُؤْمِنِينَ</a:t>
                      </a:r>
                      <a:endParaRPr lang="en-US" sz="3200" dirty="0">
                        <a:latin typeface="Arial" panose="020B0604020202020204" pitchFamily="34" charset="0"/>
                        <a:cs typeface="Arial" panose="020B0604020202020204" pitchFamily="34" charset="0"/>
                      </a:endParaRPr>
                    </a:p>
                  </a:txBody>
                  <a:tcPr/>
                </a:tc>
                <a:tc>
                  <a:txBody>
                    <a:bodyPr/>
                    <a:lstStyle/>
                    <a:p>
                      <a:r>
                        <a:rPr lang="ar-AE" sz="3200" dirty="0">
                          <a:latin typeface="Arial" panose="020B0604020202020204" pitchFamily="34" charset="0"/>
                          <a:cs typeface="Arial" panose="020B0604020202020204" pitchFamily="34" charset="0"/>
                        </a:rPr>
                        <a:t>عَنْ سَبِيلِ اللَّهِ مَنْ آمَنَ بِهِ </a:t>
                      </a:r>
                      <a:endParaRPr lang="en-US" sz="3200" dirty="0">
                        <a:latin typeface="Arial" panose="020B0604020202020204" pitchFamily="34" charset="0"/>
                        <a:cs typeface="Arial" panose="020B0604020202020204" pitchFamily="34" charset="0"/>
                      </a:endParaRPr>
                    </a:p>
                  </a:txBody>
                  <a:tcPr/>
                </a:tc>
                <a:tc>
                  <a:txBody>
                    <a:bodyPr/>
                    <a:lstStyle/>
                    <a:p>
                      <a:r>
                        <a:rPr lang="ar-AE" sz="3200" dirty="0">
                          <a:latin typeface="Arial" panose="020B0604020202020204" pitchFamily="34" charset="0"/>
                          <a:cs typeface="Arial" panose="020B0604020202020204" pitchFamily="34" charset="0"/>
                        </a:rPr>
                        <a:t>وَانْظُرُوا كَيْفَ كَانَ عَاقِبَةُ الْمُفْسِدِين</a:t>
                      </a:r>
                      <a:endParaRPr lang="en-US" sz="3200" dirty="0">
                        <a:latin typeface="Arial" panose="020B0604020202020204" pitchFamily="34" charset="0"/>
                        <a:cs typeface="Arial" panose="020B0604020202020204" pitchFamily="34" charset="0"/>
                      </a:endParaRPr>
                    </a:p>
                  </a:txBody>
                  <a:tcPr/>
                </a:tc>
                <a:tc>
                  <a:txBody>
                    <a:bodyPr/>
                    <a:lstStyle/>
                    <a:p>
                      <a:r>
                        <a:rPr lang="ar-AE" sz="3200" dirty="0">
                          <a:latin typeface="Arial" panose="020B0604020202020204" pitchFamily="34" charset="0"/>
                          <a:cs typeface="Arial" panose="020B0604020202020204" pitchFamily="34" charset="0"/>
                        </a:rPr>
                        <a:t>وَإِنْ كَانَ طَائِفَةٌ مِنْكُمْ آمَنُوا بِالَّذِي أُرْسِلْتُ بِهِ </a:t>
                      </a:r>
                      <a:endParaRPr 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7913078" y="1817077"/>
            <a:ext cx="3481754"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400" b="1" dirty="0" err="1">
                <a:latin typeface="NikoshBAN" panose="02000000000000000000" pitchFamily="2" charset="0"/>
                <a:cs typeface="NikoshBAN" panose="02000000000000000000" pitchFamily="2" charset="0"/>
              </a:rPr>
              <a:t>সময়</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মাত্র</a:t>
            </a:r>
            <a:r>
              <a:rPr lang="en-US" sz="4400" b="1" dirty="0">
                <a:latin typeface="NikoshBAN" panose="02000000000000000000" pitchFamily="2" charset="0"/>
                <a:cs typeface="NikoshBAN" panose="02000000000000000000" pitchFamily="2" charset="0"/>
              </a:rPr>
              <a:t> ৫ </a:t>
            </a:r>
            <a:r>
              <a:rPr lang="en-US" sz="4400" b="1" dirty="0" err="1">
                <a:latin typeface="NikoshBAN" panose="02000000000000000000" pitchFamily="2" charset="0"/>
                <a:cs typeface="NikoshBAN" panose="02000000000000000000" pitchFamily="2" charset="0"/>
              </a:rPr>
              <a:t>মিনিট</a:t>
            </a:r>
            <a:r>
              <a:rPr lang="en-US" sz="4400" b="1" dirty="0">
                <a:latin typeface="NikoshBAN" panose="02000000000000000000" pitchFamily="2" charset="0"/>
                <a:cs typeface="NikoshBAN" panose="02000000000000000000" pitchFamily="2" charset="0"/>
              </a:rPr>
              <a:t> </a:t>
            </a:r>
          </a:p>
        </p:txBody>
      </p:sp>
      <p:sp>
        <p:nvSpPr>
          <p:cNvPr id="5" name="Horizontal Scroll 4"/>
          <p:cNvSpPr/>
          <p:nvPr/>
        </p:nvSpPr>
        <p:spPr>
          <a:xfrm>
            <a:off x="3024554" y="444287"/>
            <a:ext cx="5064368" cy="1112097"/>
          </a:xfrm>
          <a:prstGeom prst="horizontalScroll">
            <a:avLst/>
          </a:prstGeom>
          <a:effectLst>
            <a:glow rad="1397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dirty="0" err="1"/>
              <a:t>দলীয়</a:t>
            </a:r>
            <a:r>
              <a:rPr lang="en-US" sz="6000" dirty="0"/>
              <a:t> </a:t>
            </a:r>
            <a:r>
              <a:rPr lang="en-US" sz="6000" dirty="0" err="1"/>
              <a:t>কাজ</a:t>
            </a:r>
            <a:r>
              <a:rPr lang="en-US" sz="6000" dirty="0"/>
              <a:t> </a:t>
            </a:r>
          </a:p>
        </p:txBody>
      </p:sp>
    </p:spTree>
    <p:extLst>
      <p:ext uri="{BB962C8B-B14F-4D97-AF65-F5344CB8AC3E}">
        <p14:creationId xmlns:p14="http://schemas.microsoft.com/office/powerpoint/2010/main" val="24516399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9304" y="-128622"/>
            <a:ext cx="12461304" cy="6986622"/>
          </a:xfrm>
          <a:prstGeom prst="rect">
            <a:avLst/>
          </a:prstGeom>
        </p:spPr>
      </p:pic>
      <p:sp>
        <p:nvSpPr>
          <p:cNvPr id="4" name="TextBox 3"/>
          <p:cNvSpPr txBox="1"/>
          <p:nvPr/>
        </p:nvSpPr>
        <p:spPr>
          <a:xfrm>
            <a:off x="1899138" y="2403231"/>
            <a:ext cx="9237785" cy="3170099"/>
          </a:xfrm>
          <a:prstGeom prst="rect">
            <a:avLst/>
          </a:prstGeom>
          <a:noFill/>
        </p:spPr>
        <p:txBody>
          <a:bodyPr wrap="square" rtlCol="0">
            <a:spAutoFit/>
          </a:bodyPr>
          <a:lstStyle/>
          <a:p>
            <a:r>
              <a:rPr lang="en-US" sz="4000" b="1" dirty="0">
                <a:latin typeface="NikoshBAN" panose="02000000000000000000" pitchFamily="2" charset="0"/>
                <a:cs typeface="NikoshBAN" panose="02000000000000000000" pitchFamily="2" charset="0"/>
              </a:rPr>
              <a:t>১/ </a:t>
            </a:r>
            <a:r>
              <a:rPr lang="en-US" sz="4000" b="1" dirty="0" err="1">
                <a:latin typeface="NikoshBAN" panose="02000000000000000000" pitchFamily="2" charset="0"/>
                <a:cs typeface="NikoshBAN" panose="02000000000000000000" pitchFamily="2" charset="0"/>
              </a:rPr>
              <a:t>তারক্বীব</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করতে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কয়টি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অপশন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ব্যবহার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করতে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হয়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লিখতে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পারবে</a:t>
            </a:r>
            <a:r>
              <a:rPr lang="en-US" sz="4000" b="1" dirty="0">
                <a:latin typeface="NikoshBAN" panose="02000000000000000000" pitchFamily="2" charset="0"/>
                <a:cs typeface="NikoshBAN" panose="02000000000000000000" pitchFamily="2" charset="0"/>
              </a:rPr>
              <a:t>।</a:t>
            </a:r>
          </a:p>
          <a:p>
            <a:r>
              <a:rPr lang="en-US" sz="4000" b="1" dirty="0">
                <a:latin typeface="NikoshBAN" panose="02000000000000000000" pitchFamily="2" charset="0"/>
                <a:cs typeface="NikoshBAN" panose="02000000000000000000" pitchFamily="2" charset="0"/>
              </a:rPr>
              <a:t>২/ </a:t>
            </a:r>
            <a:r>
              <a:rPr lang="en-US" sz="4000" b="1" dirty="0" err="1">
                <a:latin typeface="NikoshBAN" panose="02000000000000000000" pitchFamily="2" charset="0"/>
                <a:cs typeface="NikoshBAN" panose="02000000000000000000" pitchFamily="2" charset="0"/>
              </a:rPr>
              <a:t>মাদাঈন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শহরে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নবীকে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আল্লাহ</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পাঠিয়েছিলেন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বলতে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পারবে</a:t>
            </a:r>
            <a:r>
              <a:rPr lang="en-US" sz="4000" b="1" dirty="0">
                <a:latin typeface="NikoshBAN" panose="02000000000000000000" pitchFamily="2" charset="0"/>
                <a:cs typeface="NikoshBAN" panose="02000000000000000000" pitchFamily="2" charset="0"/>
              </a:rPr>
              <a:t>।</a:t>
            </a:r>
          </a:p>
          <a:p>
            <a:r>
              <a:rPr lang="en-US" sz="4000" b="1" dirty="0">
                <a:latin typeface="NikoshBAN" panose="02000000000000000000" pitchFamily="2" charset="0"/>
                <a:cs typeface="NikoshBAN" panose="02000000000000000000" pitchFamily="2" charset="0"/>
              </a:rPr>
              <a:t>৩/ </a:t>
            </a:r>
            <a:r>
              <a:rPr lang="en-US" sz="4000" b="1" dirty="0" err="1">
                <a:latin typeface="NikoshBAN" panose="02000000000000000000" pitchFamily="2" charset="0"/>
                <a:cs typeface="NikoshBAN" panose="02000000000000000000" pitchFamily="2" charset="0"/>
              </a:rPr>
              <a:t>ওজনে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কম</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দিলে</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পরিণতি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হবে</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জানতে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পারবে</a:t>
            </a:r>
            <a:r>
              <a:rPr lang="en-US" sz="4000" b="1" dirty="0">
                <a:latin typeface="NikoshBAN" panose="02000000000000000000" pitchFamily="2" charset="0"/>
                <a:cs typeface="NikoshBAN" panose="02000000000000000000" pitchFamily="2" charset="0"/>
              </a:rPr>
              <a:t>। </a:t>
            </a:r>
          </a:p>
        </p:txBody>
      </p:sp>
      <p:sp>
        <p:nvSpPr>
          <p:cNvPr id="6" name="Flowchart: Predefined Process 5"/>
          <p:cNvSpPr/>
          <p:nvPr/>
        </p:nvSpPr>
        <p:spPr>
          <a:xfrm>
            <a:off x="3505200" y="723900"/>
            <a:ext cx="3441700" cy="1104900"/>
          </a:xfrm>
          <a:prstGeom prst="flowChartPredefined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en-US" sz="6000" dirty="0" err="1">
                <a:latin typeface="NikoshBAN" panose="02000000000000000000" pitchFamily="2" charset="0"/>
                <a:cs typeface="NikoshBAN" panose="02000000000000000000" pitchFamily="2" charset="0"/>
              </a:rPr>
              <a:t>মূল্যায়ন</a:t>
            </a:r>
            <a:r>
              <a:rPr lang="en-US" dirty="0"/>
              <a:t> </a:t>
            </a:r>
          </a:p>
        </p:txBody>
      </p:sp>
    </p:spTree>
    <p:extLst>
      <p:ext uri="{BB962C8B-B14F-4D97-AF65-F5344CB8AC3E}">
        <p14:creationId xmlns:p14="http://schemas.microsoft.com/office/powerpoint/2010/main" val="17858915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1723"/>
            <a:ext cx="12449111" cy="6974428"/>
          </a:xfrm>
          <a:prstGeom prst="rect">
            <a:avLst/>
          </a:prstGeom>
          <a:effectLst>
            <a:glow rad="63500">
              <a:schemeClr val="accent6">
                <a:satMod val="175000"/>
                <a:alpha val="40000"/>
              </a:schemeClr>
            </a:glow>
          </a:effectLst>
        </p:spPr>
      </p:pic>
      <p:pic>
        <p:nvPicPr>
          <p:cNvPr id="4" name="Picture 3"/>
          <p:cNvPicPr>
            <a:picLocks noChangeAspect="1"/>
          </p:cNvPicPr>
          <p:nvPr/>
        </p:nvPicPr>
        <p:blipFill>
          <a:blip r:embed="rId4"/>
          <a:stretch>
            <a:fillRect/>
          </a:stretch>
        </p:blipFill>
        <p:spPr>
          <a:xfrm>
            <a:off x="1101570" y="521258"/>
            <a:ext cx="10245969" cy="3635796"/>
          </a:xfrm>
          <a:prstGeom prst="rect">
            <a:avLst/>
          </a:prstGeom>
        </p:spPr>
      </p:pic>
      <p:sp>
        <p:nvSpPr>
          <p:cNvPr id="6" name="Down Arrow Callout 5"/>
          <p:cNvSpPr/>
          <p:nvPr/>
        </p:nvSpPr>
        <p:spPr>
          <a:xfrm>
            <a:off x="4085092" y="3449724"/>
            <a:ext cx="4278924" cy="1406770"/>
          </a:xfrm>
          <a:prstGeom prst="downArrow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dirty="0" err="1">
                <a:latin typeface="NikoshBAN" panose="02000000000000000000" pitchFamily="2" charset="0"/>
                <a:cs typeface="NikoshBAN" panose="02000000000000000000" pitchFamily="2" charset="0"/>
              </a:rPr>
              <a:t>বাড়ির</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কাজ</a:t>
            </a:r>
            <a:r>
              <a:rPr lang="en-US" sz="6000" dirty="0">
                <a:latin typeface="NikoshBAN" panose="02000000000000000000" pitchFamily="2" charset="0"/>
                <a:cs typeface="NikoshBAN" panose="02000000000000000000" pitchFamily="2" charset="0"/>
              </a:rPr>
              <a:t> </a:t>
            </a:r>
          </a:p>
        </p:txBody>
      </p:sp>
      <p:sp>
        <p:nvSpPr>
          <p:cNvPr id="7" name="TextBox 6"/>
          <p:cNvSpPr txBox="1"/>
          <p:nvPr/>
        </p:nvSpPr>
        <p:spPr>
          <a:xfrm>
            <a:off x="1101570" y="4898160"/>
            <a:ext cx="10245969" cy="1323439"/>
          </a:xfrm>
          <a:prstGeom prst="rect">
            <a:avLst/>
          </a:prstGeom>
          <a:noFill/>
        </p:spPr>
        <p:txBody>
          <a:bodyPr wrap="square" rtlCol="0">
            <a:spAutoFit/>
          </a:bodyPr>
          <a:lstStyle/>
          <a:p>
            <a:r>
              <a:rPr lang="en-US" sz="4000" b="1" dirty="0" err="1">
                <a:latin typeface="NikoshBAN" panose="02000000000000000000" pitchFamily="2" charset="0"/>
                <a:cs typeface="NikoshBAN" panose="02000000000000000000" pitchFamily="2" charset="0"/>
              </a:rPr>
              <a:t>মালামাল</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পরিমাপের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সময়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কম</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দিলে</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পরিণাম</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নাম</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অত্র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আলোচ্য</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আয়াতে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আলোকে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বিশ্লেষণ</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কর</a:t>
            </a:r>
            <a:r>
              <a:rPr lang="en-US" sz="40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59600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3622" y="0"/>
            <a:ext cx="12461304" cy="6980525"/>
          </a:xfrm>
          <a:prstGeom prst="rect">
            <a:avLst/>
          </a:prstGeom>
        </p:spPr>
      </p:pic>
      <p:pic>
        <p:nvPicPr>
          <p:cNvPr id="6" name="Picture 5"/>
          <p:cNvPicPr>
            <a:picLocks noChangeAspect="1"/>
          </p:cNvPicPr>
          <p:nvPr/>
        </p:nvPicPr>
        <p:blipFill rotWithShape="1">
          <a:blip r:embed="rId4"/>
          <a:srcRect l="4020" r="51759"/>
          <a:stretch/>
        </p:blipFill>
        <p:spPr>
          <a:xfrm>
            <a:off x="474866" y="445475"/>
            <a:ext cx="1160584" cy="4360987"/>
          </a:xfrm>
          <a:prstGeom prst="rect">
            <a:avLst/>
          </a:prstGeom>
        </p:spPr>
      </p:pic>
      <p:pic>
        <p:nvPicPr>
          <p:cNvPr id="7" name="Picture 6"/>
          <p:cNvPicPr>
            <a:picLocks noChangeAspect="1"/>
          </p:cNvPicPr>
          <p:nvPr/>
        </p:nvPicPr>
        <p:blipFill rotWithShape="1">
          <a:blip r:embed="rId4"/>
          <a:srcRect l="54103" r="10205"/>
          <a:stretch/>
        </p:blipFill>
        <p:spPr>
          <a:xfrm>
            <a:off x="10708948" y="445475"/>
            <a:ext cx="1019908" cy="4360987"/>
          </a:xfrm>
          <a:prstGeom prst="rect">
            <a:avLst/>
          </a:prstGeom>
        </p:spPr>
      </p:pic>
      <p:pic>
        <p:nvPicPr>
          <p:cNvPr id="8" name="Picture 7"/>
          <p:cNvPicPr>
            <a:picLocks noChangeAspect="1"/>
          </p:cNvPicPr>
          <p:nvPr/>
        </p:nvPicPr>
        <p:blipFill>
          <a:blip r:embed="rId5"/>
          <a:stretch>
            <a:fillRect/>
          </a:stretch>
        </p:blipFill>
        <p:spPr>
          <a:xfrm>
            <a:off x="2203938" y="715108"/>
            <a:ext cx="7866184" cy="3845169"/>
          </a:xfrm>
          <a:prstGeom prst="rect">
            <a:avLst/>
          </a:prstGeom>
          <a:ln w="228600" cap="sq" cmpd="thickThin">
            <a:solidFill>
              <a:srgbClr val="000000"/>
            </a:solidFill>
            <a:prstDash val="solid"/>
            <a:miter lim="800000"/>
          </a:ln>
          <a:effectLst>
            <a:innerShdw blurRad="76200">
              <a:srgbClr val="000000"/>
            </a:innerShdw>
          </a:effectLst>
        </p:spPr>
      </p:pic>
      <p:sp>
        <p:nvSpPr>
          <p:cNvPr id="2" name="Rectangle 1"/>
          <p:cNvSpPr/>
          <p:nvPr/>
        </p:nvSpPr>
        <p:spPr>
          <a:xfrm>
            <a:off x="2579076" y="5087815"/>
            <a:ext cx="6342185"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AE" sz="6000" b="1" dirty="0"/>
              <a:t>مع السلام  فی امان الله</a:t>
            </a:r>
            <a:endParaRPr lang="en-US" sz="6000" b="1" dirty="0"/>
          </a:p>
        </p:txBody>
      </p:sp>
    </p:spTree>
    <p:extLst>
      <p:ext uri="{BB962C8B-B14F-4D97-AF65-F5344CB8AC3E}">
        <p14:creationId xmlns:p14="http://schemas.microsoft.com/office/powerpoint/2010/main" val="11146539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49813"/>
            <a:ext cx="12455207" cy="69744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957192" y="1880043"/>
            <a:ext cx="6185647"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800" b="1" dirty="0" err="1">
                <a:latin typeface="NikoshBAN" panose="02000000000000000000" pitchFamily="2" charset="0"/>
                <a:cs typeface="NikoshBAN" panose="02000000000000000000" pitchFamily="2" charset="0"/>
              </a:rPr>
              <a:t>আবুল</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আসাদ</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মূহাম্মদ</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জুবাইর</a:t>
            </a:r>
            <a:endParaRPr lang="en-US" sz="4800" b="1" dirty="0">
              <a:latin typeface="NikoshBAN" panose="02000000000000000000" pitchFamily="2" charset="0"/>
              <a:cs typeface="NikoshBAN" panose="02000000000000000000" pitchFamily="2" charset="0"/>
            </a:endParaRPr>
          </a:p>
          <a:p>
            <a:r>
              <a:rPr lang="en-US" sz="4800" b="1" dirty="0" err="1">
                <a:latin typeface="NikoshBAN" panose="02000000000000000000" pitchFamily="2" charset="0"/>
                <a:cs typeface="NikoshBAN" panose="02000000000000000000" pitchFamily="2" charset="0"/>
              </a:rPr>
              <a:t>প্রভাষক</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আরবি</a:t>
            </a:r>
            <a:endParaRPr lang="en-US" sz="4800" b="1" dirty="0">
              <a:latin typeface="NikoshBAN" panose="02000000000000000000" pitchFamily="2" charset="0"/>
              <a:cs typeface="NikoshBAN" panose="02000000000000000000" pitchFamily="2" charset="0"/>
            </a:endParaRPr>
          </a:p>
          <a:p>
            <a:r>
              <a:rPr lang="en-US" sz="4800" b="1" dirty="0" err="1">
                <a:latin typeface="NikoshBAN" panose="02000000000000000000" pitchFamily="2" charset="0"/>
                <a:cs typeface="NikoshBAN" panose="02000000000000000000" pitchFamily="2" charset="0"/>
              </a:rPr>
              <a:t>জামেয়া</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আহমাদিয়া</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আলিয়া</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সুন্নিয়া</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কামিল</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এমএ</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মাদ্রাসা</a:t>
            </a:r>
            <a:endParaRPr lang="en-US" sz="4800" b="1" dirty="0">
              <a:latin typeface="NikoshBAN" panose="02000000000000000000" pitchFamily="2" charset="0"/>
              <a:cs typeface="NikoshBAN" panose="02000000000000000000" pitchFamily="2" charset="0"/>
            </a:endParaRPr>
          </a:p>
          <a:p>
            <a:r>
              <a:rPr lang="en-US" sz="4800" b="1" dirty="0" err="1">
                <a:latin typeface="NikoshBAN" panose="02000000000000000000" pitchFamily="2" charset="0"/>
                <a:cs typeface="NikoshBAN" panose="02000000000000000000" pitchFamily="2" charset="0"/>
              </a:rPr>
              <a:t>ষোল</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শহর</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চট্রগ্রাম</a:t>
            </a:r>
            <a:endParaRPr lang="en-US" sz="4800" b="1" dirty="0">
              <a:latin typeface="NikoshBAN" panose="02000000000000000000" pitchFamily="2" charset="0"/>
              <a:cs typeface="NikoshBAN" panose="02000000000000000000" pitchFamily="2" charset="0"/>
            </a:endParaRPr>
          </a:p>
        </p:txBody>
      </p:sp>
      <p:sp>
        <p:nvSpPr>
          <p:cNvPr id="7" name="Horizontal Scroll 6"/>
          <p:cNvSpPr/>
          <p:nvPr/>
        </p:nvSpPr>
        <p:spPr>
          <a:xfrm>
            <a:off x="7142839" y="855785"/>
            <a:ext cx="66853" cy="4571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p:nvSpPr>
        <p:spPr>
          <a:xfrm>
            <a:off x="3317631" y="387674"/>
            <a:ext cx="4525108" cy="1003099"/>
          </a:xfrm>
          <a:prstGeom prst="doubleWav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dirty="0" err="1">
                <a:latin typeface="NikoshBAN" panose="02000000000000000000" pitchFamily="2" charset="0"/>
                <a:cs typeface="NikoshBAN" panose="02000000000000000000" pitchFamily="2" charset="0"/>
              </a:rPr>
              <a:t>শিক্ষক</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পরিচিতি</a:t>
            </a:r>
            <a:endParaRPr lang="en-US" sz="6000"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8882C12D-3377-4DEE-85D8-02180E03B967}"/>
              </a:ext>
            </a:extLst>
          </p:cNvPr>
          <p:cNvPicPr>
            <a:picLocks noChangeAspect="1"/>
          </p:cNvPicPr>
          <p:nvPr/>
        </p:nvPicPr>
        <p:blipFill rotWithShape="1">
          <a:blip r:embed="rId4"/>
          <a:srcRect l="50000"/>
          <a:stretch/>
        </p:blipFill>
        <p:spPr>
          <a:xfrm>
            <a:off x="7388851" y="1840436"/>
            <a:ext cx="4572000" cy="386486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37819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15124" y="0"/>
            <a:ext cx="12455207" cy="6974428"/>
          </a:xfrm>
          <a:prstGeom prst="rect">
            <a:avLst/>
          </a:prstGeom>
        </p:spPr>
      </p:pic>
      <p:sp>
        <p:nvSpPr>
          <p:cNvPr id="3" name="TextBox 2"/>
          <p:cNvSpPr txBox="1"/>
          <p:nvPr/>
        </p:nvSpPr>
        <p:spPr>
          <a:xfrm>
            <a:off x="2118961" y="5323553"/>
            <a:ext cx="7787039" cy="1107996"/>
          </a:xfrm>
          <a:prstGeom prst="rect">
            <a:avLst/>
          </a:prstGeom>
          <a:noFill/>
        </p:spPr>
        <p:txBody>
          <a:bodyPr wrap="square" rtlCol="0">
            <a:spAutoFit/>
          </a:bodyPr>
          <a:lstStyle/>
          <a:p>
            <a:r>
              <a:rPr lang="en-US" sz="6600" b="1" dirty="0" err="1">
                <a:latin typeface="NikoshBAN" panose="02000000000000000000" pitchFamily="2" charset="0"/>
                <a:cs typeface="NikoshBAN" panose="02000000000000000000" pitchFamily="2" charset="0"/>
              </a:rPr>
              <a:t>চিত্রে</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তোমরা</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কি</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দেখতেছো</a:t>
            </a:r>
            <a:r>
              <a:rPr lang="en-US" sz="6600" b="1" dirty="0">
                <a:latin typeface="NikoshBAN" panose="02000000000000000000" pitchFamily="2" charset="0"/>
                <a:cs typeface="NikoshBAN" panose="02000000000000000000" pitchFamily="2" charset="0"/>
              </a:rPr>
              <a:t>? </a:t>
            </a:r>
          </a:p>
        </p:txBody>
      </p:sp>
      <p:pic>
        <p:nvPicPr>
          <p:cNvPr id="4" name="Picture 3"/>
          <p:cNvPicPr>
            <a:picLocks noChangeAspect="1"/>
          </p:cNvPicPr>
          <p:nvPr/>
        </p:nvPicPr>
        <p:blipFill>
          <a:blip r:embed="rId5"/>
          <a:stretch>
            <a:fillRect/>
          </a:stretch>
        </p:blipFill>
        <p:spPr>
          <a:xfrm>
            <a:off x="8367344" y="433754"/>
            <a:ext cx="2804747" cy="2327029"/>
          </a:xfrm>
          <a:prstGeom prst="rect">
            <a:avLst/>
          </a:prstGeom>
        </p:spPr>
        <p:style>
          <a:lnRef idx="2">
            <a:schemeClr val="accent2"/>
          </a:lnRef>
          <a:fillRef idx="1">
            <a:schemeClr val="lt1"/>
          </a:fillRef>
          <a:effectRef idx="0">
            <a:schemeClr val="accent2"/>
          </a:effectRef>
          <a:fontRef idx="minor">
            <a:schemeClr val="dk1"/>
          </a:fontRef>
        </p:style>
      </p:pic>
      <p:pic>
        <p:nvPicPr>
          <p:cNvPr id="5" name="Picture 4"/>
          <p:cNvPicPr>
            <a:picLocks noChangeAspect="1"/>
          </p:cNvPicPr>
          <p:nvPr/>
        </p:nvPicPr>
        <p:blipFill>
          <a:blip r:embed="rId6"/>
          <a:stretch>
            <a:fillRect/>
          </a:stretch>
        </p:blipFill>
        <p:spPr>
          <a:xfrm>
            <a:off x="4665785" y="2906717"/>
            <a:ext cx="2954215" cy="2143125"/>
          </a:xfrm>
          <a:prstGeom prst="rect">
            <a:avLst/>
          </a:prstGeom>
        </p:spPr>
        <p:style>
          <a:lnRef idx="2">
            <a:schemeClr val="dk1"/>
          </a:lnRef>
          <a:fillRef idx="1">
            <a:schemeClr val="lt1"/>
          </a:fillRef>
          <a:effectRef idx="0">
            <a:schemeClr val="dk1"/>
          </a:effectRef>
          <a:fontRef idx="minor">
            <a:schemeClr val="dk1"/>
          </a:fontRef>
        </p:style>
      </p:pic>
      <p:pic>
        <p:nvPicPr>
          <p:cNvPr id="6" name="Picture 5"/>
          <p:cNvPicPr>
            <a:picLocks noChangeAspect="1"/>
          </p:cNvPicPr>
          <p:nvPr/>
        </p:nvPicPr>
        <p:blipFill>
          <a:blip r:embed="rId7"/>
          <a:stretch>
            <a:fillRect/>
          </a:stretch>
        </p:blipFill>
        <p:spPr>
          <a:xfrm>
            <a:off x="4665785" y="433754"/>
            <a:ext cx="2954215" cy="2327029"/>
          </a:xfrm>
          <a:prstGeom prst="rect">
            <a:avLst/>
          </a:prstGeom>
        </p:spPr>
        <p:style>
          <a:lnRef idx="2">
            <a:schemeClr val="dk1"/>
          </a:lnRef>
          <a:fillRef idx="1">
            <a:schemeClr val="lt1"/>
          </a:fillRef>
          <a:effectRef idx="0">
            <a:schemeClr val="dk1"/>
          </a:effectRef>
          <a:fontRef idx="minor">
            <a:schemeClr val="dk1"/>
          </a:fontRef>
        </p:style>
      </p:pic>
      <p:pic>
        <p:nvPicPr>
          <p:cNvPr id="7" name="Picture 6"/>
          <p:cNvPicPr>
            <a:picLocks noChangeAspect="1"/>
          </p:cNvPicPr>
          <p:nvPr/>
        </p:nvPicPr>
        <p:blipFill>
          <a:blip r:embed="rId8"/>
          <a:stretch>
            <a:fillRect/>
          </a:stretch>
        </p:blipFill>
        <p:spPr>
          <a:xfrm>
            <a:off x="492120" y="433754"/>
            <a:ext cx="3253684" cy="2356811"/>
          </a:xfrm>
          <a:prstGeom prst="rect">
            <a:avLst/>
          </a:prstGeom>
        </p:spPr>
        <p:style>
          <a:lnRef idx="2">
            <a:schemeClr val="accent1"/>
          </a:lnRef>
          <a:fillRef idx="1">
            <a:schemeClr val="lt1"/>
          </a:fillRef>
          <a:effectRef idx="0">
            <a:schemeClr val="accent1"/>
          </a:effectRef>
          <a:fontRef idx="minor">
            <a:schemeClr val="dk1"/>
          </a:fontRef>
        </p:style>
      </p:pic>
      <p:pic>
        <p:nvPicPr>
          <p:cNvPr id="9" name="Picture 8"/>
          <p:cNvPicPr>
            <a:picLocks noChangeAspect="1"/>
          </p:cNvPicPr>
          <p:nvPr/>
        </p:nvPicPr>
        <p:blipFill>
          <a:blip r:embed="rId9"/>
          <a:stretch>
            <a:fillRect/>
          </a:stretch>
        </p:blipFill>
        <p:spPr>
          <a:xfrm>
            <a:off x="8367344" y="2783020"/>
            <a:ext cx="2804747" cy="2150670"/>
          </a:xfrm>
          <a:prstGeom prst="rect">
            <a:avLst/>
          </a:prstGeom>
        </p:spPr>
        <p:style>
          <a:lnRef idx="2">
            <a:schemeClr val="accent6"/>
          </a:lnRef>
          <a:fillRef idx="1">
            <a:schemeClr val="lt1"/>
          </a:fillRef>
          <a:effectRef idx="0">
            <a:schemeClr val="accent6"/>
          </a:effectRef>
          <a:fontRef idx="minor">
            <a:schemeClr val="dk1"/>
          </a:fontRef>
        </p:style>
      </p:pic>
      <p:pic>
        <p:nvPicPr>
          <p:cNvPr id="10" name="Picture 9"/>
          <p:cNvPicPr>
            <a:picLocks noChangeAspect="1"/>
          </p:cNvPicPr>
          <p:nvPr/>
        </p:nvPicPr>
        <p:blipFill>
          <a:blip r:embed="rId10"/>
          <a:stretch>
            <a:fillRect/>
          </a:stretch>
        </p:blipFill>
        <p:spPr>
          <a:xfrm>
            <a:off x="492120" y="2916242"/>
            <a:ext cx="3253683" cy="2133600"/>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38004602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4501"/>
            <a:ext cx="12449111" cy="6980525"/>
          </a:xfrm>
          <a:prstGeom prst="rect">
            <a:avLst/>
          </a:prstGeom>
        </p:spPr>
      </p:pic>
      <p:sp>
        <p:nvSpPr>
          <p:cNvPr id="4" name="TextBox 3"/>
          <p:cNvSpPr txBox="1"/>
          <p:nvPr/>
        </p:nvSpPr>
        <p:spPr>
          <a:xfrm>
            <a:off x="626785" y="2342023"/>
            <a:ext cx="11195539" cy="2862322"/>
          </a:xfrm>
          <a:prstGeom prst="rect">
            <a:avLst/>
          </a:prstGeom>
          <a:noFill/>
        </p:spPr>
        <p:txBody>
          <a:bodyPr wrap="square" rtlCol="0">
            <a:spAutoFit/>
          </a:bodyPr>
          <a:lstStyle/>
          <a:p>
            <a:r>
              <a:rPr lang="en-US" sz="3600" dirty="0">
                <a:latin typeface="NikoshBAN" panose="02000000000000000000" pitchFamily="2" charset="0"/>
                <a:cs typeface="NikoshBAN" panose="02000000000000000000" pitchFamily="2" charset="0"/>
              </a:rPr>
              <a:t>১/  </a:t>
            </a:r>
            <a:r>
              <a:rPr lang="en-US" sz="3600" dirty="0" err="1">
                <a:latin typeface="NikoshBAN" panose="02000000000000000000" pitchFamily="2" charset="0"/>
                <a:cs typeface="NikoshBAN" panose="02000000000000000000" pitchFamily="2" charset="0"/>
              </a:rPr>
              <a:t>হযরত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সোয়াইব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আল্লাহ</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সম্প্রদায়ের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নিকট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প্রেরণ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করেছিলেন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জানবে</a:t>
            </a:r>
            <a:r>
              <a:rPr lang="en-US" sz="3600" dirty="0">
                <a:latin typeface="NikoshBAN" panose="02000000000000000000" pitchFamily="2" charset="0"/>
                <a:cs typeface="NikoshBAN" panose="02000000000000000000" pitchFamily="2" charset="0"/>
              </a:rPr>
              <a:t>।</a:t>
            </a:r>
          </a:p>
          <a:p>
            <a:r>
              <a:rPr lang="en-US" sz="3600" dirty="0">
                <a:latin typeface="NikoshBAN" panose="02000000000000000000" pitchFamily="2" charset="0"/>
                <a:cs typeface="NikoshBAN" panose="02000000000000000000" pitchFamily="2" charset="0"/>
              </a:rPr>
              <a:t>২/ </a:t>
            </a:r>
            <a:r>
              <a:rPr lang="en-US" sz="3600" dirty="0" err="1">
                <a:latin typeface="NikoshBAN" panose="02000000000000000000" pitchFamily="2" charset="0"/>
                <a:cs typeface="NikoshBAN" panose="02000000000000000000" pitchFamily="2" charset="0"/>
              </a:rPr>
              <a:t>ওজনে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পরিণতি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a:t>
            </a:r>
          </a:p>
          <a:p>
            <a:r>
              <a:rPr lang="en-US" sz="3600" dirty="0">
                <a:latin typeface="NikoshBAN" panose="02000000000000000000" pitchFamily="2" charset="0"/>
                <a:cs typeface="NikoshBAN" panose="02000000000000000000" pitchFamily="2" charset="0"/>
              </a:rPr>
              <a:t>৩/ </a:t>
            </a:r>
            <a:r>
              <a:rPr lang="en-US" sz="3600" dirty="0" err="1">
                <a:latin typeface="NikoshBAN" panose="02000000000000000000" pitchFamily="2" charset="0"/>
                <a:cs typeface="NikoshBAN" panose="02000000000000000000" pitchFamily="2" charset="0"/>
              </a:rPr>
              <a:t>ধৈর্যধারণ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সংবাদ</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রয়েছে</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লিখতে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a:t>
            </a:r>
          </a:p>
          <a:p>
            <a:r>
              <a:rPr lang="en-US" sz="3600" dirty="0">
                <a:latin typeface="NikoshBAN" panose="02000000000000000000" pitchFamily="2" charset="0"/>
                <a:cs typeface="NikoshBAN" panose="02000000000000000000" pitchFamily="2" charset="0"/>
              </a:rPr>
              <a:t>৪/  </a:t>
            </a:r>
            <a:r>
              <a:rPr lang="en-US" sz="3600" dirty="0" err="1">
                <a:latin typeface="NikoshBAN" panose="02000000000000000000" pitchFamily="2" charset="0"/>
                <a:cs typeface="NikoshBAN" panose="02000000000000000000" pitchFamily="2" charset="0"/>
              </a:rPr>
              <a:t>আসহাবে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আইকার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শেষ</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কঠিন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পরিণতি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সম্পর্কে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 </a:t>
            </a:r>
          </a:p>
        </p:txBody>
      </p:sp>
      <p:sp>
        <p:nvSpPr>
          <p:cNvPr id="7" name="Bevel 6"/>
          <p:cNvSpPr/>
          <p:nvPr/>
        </p:nvSpPr>
        <p:spPr>
          <a:xfrm>
            <a:off x="3493477" y="831570"/>
            <a:ext cx="4759569" cy="703384"/>
          </a:xfrm>
          <a:prstGeom prst="bevel">
            <a:avLst/>
          </a:prstGeom>
          <a:effectLst>
            <a:innerShdw blurRad="63500" dist="50800" dir="135000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dirty="0" err="1">
                <a:latin typeface="NikoshBAN" panose="02000000000000000000" pitchFamily="2" charset="0"/>
                <a:cs typeface="NikoshBAN" panose="02000000000000000000" pitchFamily="2" charset="0"/>
              </a:rPr>
              <a:t>পাঠ</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শেষে</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শিক্ষার্থীরা</a:t>
            </a:r>
            <a:r>
              <a:rPr lang="en-US" sz="4800" dirty="0">
                <a:latin typeface="NikoshBAN" panose="02000000000000000000" pitchFamily="2" charset="0"/>
                <a:cs typeface="NikoshBAN" panose="02000000000000000000" pitchFamily="2" charset="0"/>
              </a:rPr>
              <a:t>-</a:t>
            </a:r>
            <a:r>
              <a:rPr lang="en-US" dirty="0"/>
              <a:t>-</a:t>
            </a:r>
          </a:p>
        </p:txBody>
      </p:sp>
    </p:spTree>
    <p:extLst>
      <p:ext uri="{BB962C8B-B14F-4D97-AF65-F5344CB8AC3E}">
        <p14:creationId xmlns:p14="http://schemas.microsoft.com/office/powerpoint/2010/main" val="3618189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4358" y="-117231"/>
            <a:ext cx="12455207" cy="7015746"/>
          </a:xfrm>
          <a:prstGeom prst="rect">
            <a:avLst/>
          </a:prstGeom>
        </p:spPr>
      </p:pic>
      <p:sp>
        <p:nvSpPr>
          <p:cNvPr id="4" name="TextBox 3"/>
          <p:cNvSpPr txBox="1"/>
          <p:nvPr/>
        </p:nvSpPr>
        <p:spPr>
          <a:xfrm>
            <a:off x="550984" y="2309447"/>
            <a:ext cx="4783015" cy="34778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400" b="1" dirty="0" err="1">
                <a:latin typeface="NikoshBAN" panose="02000000000000000000" pitchFamily="2" charset="0"/>
                <a:cs typeface="NikoshBAN" panose="02000000000000000000" pitchFamily="2" charset="0"/>
              </a:rPr>
              <a:t>আল</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কোরআন</a:t>
            </a:r>
            <a:r>
              <a:rPr lang="en-US" sz="4400" b="1" dirty="0">
                <a:latin typeface="NikoshBAN" panose="02000000000000000000" pitchFamily="2" charset="0"/>
                <a:cs typeface="NikoshBAN" panose="02000000000000000000" pitchFamily="2" charset="0"/>
              </a:rPr>
              <a:t> ও </a:t>
            </a:r>
            <a:r>
              <a:rPr lang="en-US" sz="4400" b="1" dirty="0" err="1">
                <a:latin typeface="NikoshBAN" panose="02000000000000000000" pitchFamily="2" charset="0"/>
                <a:cs typeface="NikoshBAN" panose="02000000000000000000" pitchFamily="2" charset="0"/>
              </a:rPr>
              <a:t>তাজভীদ</a:t>
            </a:r>
            <a:endParaRPr lang="en-US" sz="4400" b="1" dirty="0">
              <a:latin typeface="NikoshBAN" panose="02000000000000000000" pitchFamily="2" charset="0"/>
              <a:cs typeface="NikoshBAN" panose="02000000000000000000" pitchFamily="2" charset="0"/>
            </a:endParaRPr>
          </a:p>
          <a:p>
            <a:r>
              <a:rPr lang="en-US" sz="4400" dirty="0" err="1">
                <a:latin typeface="NikoshBAN" panose="02000000000000000000" pitchFamily="2" charset="0"/>
                <a:cs typeface="NikoshBAN" panose="02000000000000000000" pitchFamily="2" charset="0"/>
              </a:rPr>
              <a:t>সূরাহ</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আল</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আ’রাফ</a:t>
            </a:r>
            <a:r>
              <a:rPr lang="en-US" sz="4400" dirty="0">
                <a:latin typeface="NikoshBAN" panose="02000000000000000000" pitchFamily="2" charset="0"/>
                <a:cs typeface="NikoshBAN" panose="02000000000000000000" pitchFamily="2" charset="0"/>
              </a:rPr>
              <a:t> </a:t>
            </a:r>
          </a:p>
          <a:p>
            <a:r>
              <a:rPr lang="en-US" sz="4400" dirty="0" err="1">
                <a:latin typeface="NikoshBAN" panose="02000000000000000000" pitchFamily="2" charset="0"/>
                <a:cs typeface="NikoshBAN" panose="02000000000000000000" pitchFamily="2" charset="0"/>
              </a:rPr>
              <a:t>আয়াত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নং</a:t>
            </a:r>
            <a:r>
              <a:rPr lang="en-US" sz="4400" dirty="0">
                <a:latin typeface="NikoshBAN" panose="02000000000000000000" pitchFamily="2" charset="0"/>
                <a:cs typeface="NikoshBAN" panose="02000000000000000000" pitchFamily="2" charset="0"/>
              </a:rPr>
              <a:t> ৮৫-৮৬-৮৭</a:t>
            </a:r>
          </a:p>
          <a:p>
            <a:r>
              <a:rPr lang="en-US" sz="4400" dirty="0" err="1">
                <a:latin typeface="NikoshBAN" panose="02000000000000000000" pitchFamily="2" charset="0"/>
                <a:cs typeface="NikoshBAN" panose="02000000000000000000" pitchFamily="2" charset="0"/>
              </a:rPr>
              <a:t>সময়</a:t>
            </a:r>
            <a:r>
              <a:rPr lang="en-US" sz="4400" dirty="0">
                <a:latin typeface="NikoshBAN" panose="02000000000000000000" pitchFamily="2" charset="0"/>
                <a:cs typeface="NikoshBAN" panose="02000000000000000000" pitchFamily="2" charset="0"/>
              </a:rPr>
              <a:t> – ৪৫ </a:t>
            </a:r>
            <a:r>
              <a:rPr lang="en-US" sz="4400" dirty="0" err="1">
                <a:latin typeface="NikoshBAN" panose="02000000000000000000" pitchFamily="2" charset="0"/>
                <a:cs typeface="NikoshBAN" panose="02000000000000000000" pitchFamily="2" charset="0"/>
              </a:rPr>
              <a:t>মিনিট</a:t>
            </a:r>
            <a:endParaRPr lang="en-US" sz="4400" dirty="0">
              <a:latin typeface="NikoshBAN" panose="02000000000000000000" pitchFamily="2" charset="0"/>
              <a:cs typeface="NikoshBAN" panose="02000000000000000000" pitchFamily="2" charset="0"/>
            </a:endParaRPr>
          </a:p>
          <a:p>
            <a:r>
              <a:rPr lang="en-US" sz="4400" dirty="0" err="1">
                <a:latin typeface="NikoshBAN" panose="02000000000000000000" pitchFamily="2" charset="0"/>
                <a:cs typeface="NikoshBAN" panose="02000000000000000000" pitchFamily="2" charset="0"/>
              </a:rPr>
              <a:t>তারিখ</a:t>
            </a:r>
            <a:r>
              <a:rPr lang="en-US" sz="4400" dirty="0">
                <a:latin typeface="NikoshBAN" panose="02000000000000000000" pitchFamily="2" charset="0"/>
                <a:cs typeface="NikoshBAN" panose="02000000000000000000" pitchFamily="2" charset="0"/>
              </a:rPr>
              <a:t> – ০০/০০/২০  </a:t>
            </a:r>
          </a:p>
        </p:txBody>
      </p:sp>
      <p:pic>
        <p:nvPicPr>
          <p:cNvPr id="5" name="Picture 4"/>
          <p:cNvPicPr>
            <a:picLocks noChangeAspect="1"/>
          </p:cNvPicPr>
          <p:nvPr/>
        </p:nvPicPr>
        <p:blipFill>
          <a:blip r:embed="rId4"/>
          <a:stretch>
            <a:fillRect/>
          </a:stretch>
        </p:blipFill>
        <p:spPr>
          <a:xfrm>
            <a:off x="7075975" y="2309447"/>
            <a:ext cx="4459533" cy="3477875"/>
          </a:xfrm>
          <a:prstGeom prst="rect">
            <a:avLst/>
          </a:prstGeom>
        </p:spPr>
      </p:pic>
      <p:sp>
        <p:nvSpPr>
          <p:cNvPr id="7" name="Left-Right Arrow 6"/>
          <p:cNvSpPr/>
          <p:nvPr/>
        </p:nvSpPr>
        <p:spPr>
          <a:xfrm>
            <a:off x="2813537" y="527538"/>
            <a:ext cx="6471139" cy="1370332"/>
          </a:xfrm>
          <a:prstGeom prst="leftRightArrow">
            <a:avLst/>
          </a:prstGeom>
          <a:effectLst>
            <a:glow rad="101600">
              <a:schemeClr val="accent5">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dirty="0">
                <a:latin typeface="NikoshBAN" panose="02000000000000000000" pitchFamily="2" charset="0"/>
                <a:cs typeface="NikoshBAN" panose="02000000000000000000" pitchFamily="2" charset="0"/>
              </a:rPr>
              <a:t>আজকের </a:t>
            </a:r>
            <a:r>
              <a:rPr lang="en-US" sz="6000" b="1" dirty="0" err="1">
                <a:latin typeface="NikoshBAN" panose="02000000000000000000" pitchFamily="2" charset="0"/>
                <a:cs typeface="NikoshBAN" panose="02000000000000000000" pitchFamily="2" charset="0"/>
              </a:rPr>
              <a:t>পাঠ</a:t>
            </a:r>
            <a:r>
              <a:rPr lang="en-US" sz="60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240251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7127" y="-127502"/>
            <a:ext cx="12455207" cy="6974428"/>
          </a:xfrm>
          <a:prstGeom prst="rect">
            <a:avLst/>
          </a:prstGeom>
        </p:spPr>
      </p:pic>
      <p:sp>
        <p:nvSpPr>
          <p:cNvPr id="7" name="Rectangle 6"/>
          <p:cNvSpPr/>
          <p:nvPr/>
        </p:nvSpPr>
        <p:spPr>
          <a:xfrm>
            <a:off x="644770" y="2335829"/>
            <a:ext cx="10773507"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AE" sz="2800" dirty="0">
                <a:latin typeface="Arial" panose="020B0604020202020204" pitchFamily="34" charset="0"/>
                <a:cs typeface="Arial" panose="020B0604020202020204" pitchFamily="34" charset="0"/>
              </a:rPr>
              <a:t>لَى مَدْيَنَ أَخَاهُمْ شُعَيْبًا قَالَ يَا قَوْمِ اعْبُدُوا اللَّهَ مَا لَكُمْ مِنْ إِلَهٍ غَيْرُهُ قَدْ جَاءَتْكُمْ بَيِّنَةٌ مِنْ رَبِّكُمْ فَأَوْفُوا الْكَيْلَ وَالْمِيزَانَ وَلَا تَبْخَسُوا النَّاسَ أَشْيَاءَهُمْ </a:t>
            </a:r>
            <a:r>
              <a:rPr lang="ar-AE" sz="2800" dirty="0">
                <a:latin typeface="Arial" panose="020B0604020202020204" pitchFamily="34" charset="0"/>
              </a:rPr>
              <a:t>اعْبُدُوا اللَّهَ فِي </a:t>
            </a:r>
            <a:r>
              <a:rPr lang="ar-AE" sz="2800" dirty="0">
                <a:latin typeface="Arial" panose="020B0604020202020204" pitchFamily="34" charset="0"/>
                <a:cs typeface="Arial" panose="020B0604020202020204" pitchFamily="34" charset="0"/>
              </a:rPr>
              <a:t>الْأَرْضِ بَعْدَ إِصْلَاحِهَا ذَلِكُمْ خَيْرٌ لَكُمْ </a:t>
            </a:r>
            <a:r>
              <a:rPr lang="en-US" sz="2800" dirty="0">
                <a:latin typeface="Arial" panose="020B0604020202020204" pitchFamily="34" charset="0"/>
                <a:cs typeface="Arial" panose="020B0604020202020204" pitchFamily="34" charset="0"/>
              </a:rPr>
              <a:t>        </a:t>
            </a:r>
            <a:r>
              <a:rPr lang="ar-AE" sz="2800" dirty="0">
                <a:latin typeface="Arial" panose="020B0604020202020204" pitchFamily="34" charset="0"/>
                <a:cs typeface="Arial" panose="020B0604020202020204" pitchFamily="34" charset="0"/>
              </a:rPr>
              <a:t>إِنْ كُنْتُمْ مُؤْمِنِينَ</a:t>
            </a:r>
            <a:r>
              <a:rPr lang="en-US" sz="2800" dirty="0">
                <a:latin typeface="Arial" panose="020B0604020202020204" pitchFamily="34" charset="0"/>
                <a:cs typeface="Arial" panose="020B0604020202020204" pitchFamily="34" charset="0"/>
              </a:rPr>
              <a:t>85</a:t>
            </a:r>
          </a:p>
        </p:txBody>
      </p:sp>
      <p:sp>
        <p:nvSpPr>
          <p:cNvPr id="8" name="Rectangle 7"/>
          <p:cNvSpPr/>
          <p:nvPr/>
        </p:nvSpPr>
        <p:spPr>
          <a:xfrm>
            <a:off x="644770" y="3820636"/>
            <a:ext cx="10773507"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AE" sz="2800" dirty="0">
                <a:latin typeface="Arial" panose="020B0604020202020204" pitchFamily="34" charset="0"/>
                <a:cs typeface="Arial" panose="020B0604020202020204" pitchFamily="34" charset="0"/>
              </a:rPr>
              <a:t>وَلَا تَقْعُدُوا بِكُلِّ صِرَاطٍ تُوعِدُونَ وَتَصُدُّونَ عَنْ سَبِيلِ اللَّهِ مَنْ آمَنَ بِهِ وَتَبْغُونَهَا عِوَجًا وَاذْكُرُوا إِذْ كُنْتُمْ قَلِيلًا فَكَثَّرَكُمْ وَانْظُرُوا كَيْفَ كَانَ عَاقِبَةُ الْمُفْسِدِينَ(86)</a:t>
            </a:r>
            <a:endParaRPr lang="en-US" sz="2800" dirty="0">
              <a:latin typeface="Arial" panose="020B0604020202020204" pitchFamily="34" charset="0"/>
              <a:cs typeface="Arial" panose="020B0604020202020204" pitchFamily="34" charset="0"/>
            </a:endParaRPr>
          </a:p>
        </p:txBody>
      </p:sp>
      <p:sp>
        <p:nvSpPr>
          <p:cNvPr id="9" name="Rectangle 8"/>
          <p:cNvSpPr/>
          <p:nvPr/>
        </p:nvSpPr>
        <p:spPr>
          <a:xfrm>
            <a:off x="644770" y="4874555"/>
            <a:ext cx="10773507"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AE" dirty="0"/>
              <a:t>و</a:t>
            </a:r>
            <a:r>
              <a:rPr lang="ar-AE" sz="2800" dirty="0">
                <a:latin typeface="Arial" panose="020B0604020202020204" pitchFamily="34" charset="0"/>
                <a:cs typeface="Arial" panose="020B0604020202020204" pitchFamily="34" charset="0"/>
              </a:rPr>
              <a:t>َإِنْ كَانَ طَائِفَةٌ مِنْكُمْ آمَنُوا بِالَّذِي أُرْسِلْتُ بِهِ وَطَائِفَةٌ لَمْ يُؤْمِنُوا فَاصْبِرُوا حَتَّى يَحْكُمَ اللَّهُ بَيْنَنَا وَهُوَ خَيْرُ الْحَاكِمِينَ(87</a:t>
            </a:r>
            <a:r>
              <a:rPr lang="ar-AE" dirty="0"/>
              <a:t>)</a:t>
            </a:r>
            <a:endParaRPr lang="en-US" dirty="0"/>
          </a:p>
        </p:txBody>
      </p:sp>
      <p:sp>
        <p:nvSpPr>
          <p:cNvPr id="5" name="Horizontal Scroll 4"/>
          <p:cNvSpPr/>
          <p:nvPr/>
        </p:nvSpPr>
        <p:spPr>
          <a:xfrm>
            <a:off x="2801816" y="553413"/>
            <a:ext cx="5627077" cy="867507"/>
          </a:xfrm>
          <a:prstGeom prst="horizontalScroll">
            <a:avLst/>
          </a:prstGeom>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latin typeface="NikoshBAN" panose="02000000000000000000" pitchFamily="2" charset="0"/>
                <a:cs typeface="NikoshBAN" panose="02000000000000000000" pitchFamily="2" charset="0"/>
              </a:rPr>
              <a:t>আজকের </a:t>
            </a:r>
            <a:r>
              <a:rPr lang="en-US" sz="4800" dirty="0" err="1">
                <a:latin typeface="NikoshBAN" panose="02000000000000000000" pitchFamily="2" charset="0"/>
                <a:cs typeface="NikoshBAN" panose="02000000000000000000" pitchFamily="2" charset="0"/>
              </a:rPr>
              <a:t>আলোচ্য</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আয়াত</a:t>
            </a:r>
            <a:r>
              <a:rPr lang="en-US" sz="48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894399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93724"/>
            <a:ext cx="12455207" cy="6974428"/>
          </a:xfrm>
          <a:prstGeom prst="rect">
            <a:avLst/>
          </a:prstGeom>
        </p:spPr>
      </p:pic>
      <p:sp>
        <p:nvSpPr>
          <p:cNvPr id="4" name="Rectangle 3"/>
          <p:cNvSpPr/>
          <p:nvPr/>
        </p:nvSpPr>
        <p:spPr>
          <a:xfrm>
            <a:off x="418818" y="1780274"/>
            <a:ext cx="11617570" cy="48320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s-IN" sz="2800" dirty="0">
                <a:latin typeface="NikoshBAN" panose="02000000000000000000" pitchFamily="2" charset="0"/>
                <a:cs typeface="NikoshBAN" panose="02000000000000000000" pitchFamily="2" charset="0"/>
              </a:rPr>
              <a:t>৮৫ আর মাদইয়ানে (প্রেরণ করেছিলাম) তাদের ভাই শু‘আইবকে। সে বলল, ‘হে আমার কওম, তোমরা আল্লাহর ইবাদাত কর। তিনি ছাড়া তোমাদের কোন (সত্য) ইলাহ নেই। তোমাদের রবের পক্ষ থেকে তোমাদের নিকট স্পষ্ট প্রমাণ এসেছে। সুতরাং তোমরা পরিমাণে ও ওজনে পরিপূর্ণ দাও এবং মানুষকে তাদের পণ্যে কম দেবে না; আর তোমরা যমীনে ফাসাদ করবে না তা সংশোধনের পর। এগুলো তোমাদের জন্য উত্তম যদি তোমরা মুমিন হও’।</a:t>
            </a:r>
            <a:endParaRPr lang="en-US" sz="2800" dirty="0">
              <a:latin typeface="NikoshBAN" panose="02000000000000000000" pitchFamily="2" charset="0"/>
              <a:cs typeface="NikoshBAN" panose="02000000000000000000" pitchFamily="2" charset="0"/>
            </a:endParaRPr>
          </a:p>
          <a:p>
            <a:r>
              <a:rPr lang="as-IN" sz="2800" dirty="0">
                <a:latin typeface="NikoshBAN" panose="02000000000000000000" pitchFamily="2" charset="0"/>
                <a:cs typeface="NikoshBAN" panose="02000000000000000000" pitchFamily="2" charset="0"/>
              </a:rPr>
              <a:t>৮৬ ‘আর যারা তাঁর প্রতি ঈমান এনেছে তাদেরকে ভয় দেখাতে, আল্লাহর পথ থেকে বাধা দিতে এবং তাতে বক্রতা অনুসন্ধান করতে তোমরা প্রতিটি পথে বসে থেকো না’। আর স্মরণ কর, যখন তোমরা ছিলে কম, অতঃপর তিনি তোমাদেরকে অধিক করেছেন এবং দেখ, কিরূপ হয়েছে ফাসাদকারীদের পরিণতি।</a:t>
            </a:r>
            <a:endParaRPr lang="en-US" sz="2800" dirty="0">
              <a:latin typeface="NikoshBAN" panose="02000000000000000000" pitchFamily="2" charset="0"/>
              <a:cs typeface="NikoshBAN" panose="02000000000000000000" pitchFamily="2" charset="0"/>
            </a:endParaRPr>
          </a:p>
          <a:p>
            <a:r>
              <a:rPr lang="as-IN" sz="2800" dirty="0">
                <a:latin typeface="NikoshBAN" panose="02000000000000000000" pitchFamily="2" charset="0"/>
                <a:cs typeface="NikoshBAN" panose="02000000000000000000" pitchFamily="2" charset="0"/>
              </a:rPr>
              <a:t>৮৭ আমি যা নিয়ে প্রেরিত হয়েছি, তার প্রতি যদি তোমাদের একটি দল ঈমান আনে আর অন্য দল ঈমান না আনে, তাহলে ধৈর্যধারণ কর, যতক্ষণ না আল্লাহ আমাদের মধ্যে ফয়সালা করেন। আর তিনি উত্তম ফয়সালাকারী।</a:t>
            </a:r>
            <a:endParaRPr lang="en-US" sz="2800" dirty="0">
              <a:latin typeface="NikoshBAN" panose="02000000000000000000" pitchFamily="2" charset="0"/>
              <a:cs typeface="NikoshBAN" panose="02000000000000000000" pitchFamily="2" charset="0"/>
            </a:endParaRPr>
          </a:p>
        </p:txBody>
      </p:sp>
      <p:sp>
        <p:nvSpPr>
          <p:cNvPr id="9" name="Up Ribbon 8"/>
          <p:cNvSpPr/>
          <p:nvPr/>
        </p:nvSpPr>
        <p:spPr>
          <a:xfrm>
            <a:off x="2708031" y="561014"/>
            <a:ext cx="6494584" cy="656493"/>
          </a:xfrm>
          <a:prstGeom prst="ribbon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err="1">
                <a:solidFill>
                  <a:srgbClr val="7030A0"/>
                </a:solidFill>
              </a:rPr>
              <a:t>বঙ্গানুবাদ</a:t>
            </a:r>
            <a:endParaRPr lang="en-US" sz="4000" b="1" dirty="0">
              <a:solidFill>
                <a:srgbClr val="7030A0"/>
              </a:solidFill>
            </a:endParaRPr>
          </a:p>
        </p:txBody>
      </p:sp>
    </p:spTree>
    <p:extLst>
      <p:ext uri="{BB962C8B-B14F-4D97-AF65-F5344CB8AC3E}">
        <p14:creationId xmlns:p14="http://schemas.microsoft.com/office/powerpoint/2010/main" val="813647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892" y="2215661"/>
            <a:ext cx="11284000" cy="415498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s-IN" sz="2400" dirty="0">
                <a:latin typeface="NikoshBAN" panose="02000000000000000000" pitchFamily="2" charset="0"/>
                <a:cs typeface="NikoshBAN" panose="02000000000000000000" pitchFamily="2" charset="0"/>
              </a:rPr>
              <a:t>হযরত শোয়ায়েব (আ.) যে সম্প্রদায়ের প্রতি প্রেরিত হয়েছিলেন। কোরআন পাকে কোথাও তাদেরকে আহলে মাদইয়ান এবং কোথাও আছহাবে আইকাহ বলা হয়েছে। অধিকাংশ তাফসীরবিদদের মতে আছহাবে মাদ ইয়ান’ ও ‘আছহাবে আইকাহ’ পৃথক পৃথক জাতি। হযরত শোয়ায়েব (আ.) প্রথমতঃ তাদের এক জাতির নিকট প্রেরিত হন। তারা ধ্বংস হয়ে যাওয়ার পর অপর জাতির নিকট প্রেরিত হন। আছহাবে আইকাহ ধ্বংস হয় এইভাবে যে, প্রথমে কয়েকদিন তাদের বস্তিতে ভীষণ গরম পড়ে। ফলে গোটা জাতি ছটফট করতে থাকে। অতঃপর নিকটস্থ একটি গভীর জঙ্গলের উপর গাঢ় মেঘমালা দেখা যায়, ফলে জঙ্গলে ছায়া পড়ে এবং শীতল বাতাস বইতে থাকে। ফলে সকলে সেদিকে ধাবিত হয়। তখন মেঘমালা হতে অগ্নি বৃষ্টি আরম্ভ হয় এবং নিচের দিক থেকে শুরু হয় ভূমিকম্প। ফলে সকলেই ধ্বংস হয়ে যায়। (মারেফুল কোরান) আয়াত-৮৯ : শুয়াইব (আ.)-কে তাঁর সম্প্রদায়ের লোকেরা বললঃ আপনি নবী হলে আপনার উম্মত সুখে থাকত এবং অমান্যকারীদের উপর আযাব আসত। এমতাবস্থায় আমরা আপনাকে সত্যপন্থী বলে কিভাবে মেনে নিতে পারি? উত্তরে শুয়াইব (আ.) বললেন, আল্লাহ খুব শীঘ্রই একটা সিদ্ধান্ত দিবেন। এতে সম্প্রদায়ের অহংকারী সর্দাররা বলে উঠল; হয় তুমি ও তোমার অনুসারীরা আমাদের ধর্মে প্রত্যাবর্তন করবে, নতুবা আমরা তোমাদেরকে বস্তি হতে উচ্ছেদ করে দিব। (মারেফুল কোরান)</a:t>
            </a:r>
            <a:endParaRPr lang="en-US" sz="2400" dirty="0">
              <a:latin typeface="NikoshBAN" panose="02000000000000000000" pitchFamily="2" charset="0"/>
              <a:cs typeface="NikoshBAN" panose="02000000000000000000" pitchFamily="2" charset="0"/>
            </a:endParaRPr>
          </a:p>
        </p:txBody>
      </p:sp>
      <p:sp>
        <p:nvSpPr>
          <p:cNvPr id="5" name="Bevel 4"/>
          <p:cNvSpPr/>
          <p:nvPr/>
        </p:nvSpPr>
        <p:spPr>
          <a:xfrm>
            <a:off x="3692770" y="375138"/>
            <a:ext cx="3575538" cy="1207477"/>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dirty="0" err="1">
                <a:latin typeface="NikoshBAN" panose="02000000000000000000" pitchFamily="2" charset="0"/>
                <a:cs typeface="NikoshBAN" panose="02000000000000000000" pitchFamily="2" charset="0"/>
              </a:rPr>
              <a:t>শানে</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নযুল</a:t>
            </a:r>
            <a:r>
              <a:rPr lang="en-US" sz="6000" dirty="0">
                <a:latin typeface="NikoshBAN" panose="02000000000000000000" pitchFamily="2" charset="0"/>
                <a:cs typeface="NikoshBAN" panose="02000000000000000000" pitchFamily="2" charset="0"/>
              </a:rPr>
              <a:t> </a:t>
            </a:r>
          </a:p>
        </p:txBody>
      </p:sp>
      <p:pic>
        <p:nvPicPr>
          <p:cNvPr id="6" name="Picture 5"/>
          <p:cNvPicPr>
            <a:picLocks noChangeAspect="1"/>
          </p:cNvPicPr>
          <p:nvPr/>
        </p:nvPicPr>
        <p:blipFill>
          <a:blip r:embed="rId3"/>
          <a:stretch>
            <a:fillRect/>
          </a:stretch>
        </p:blipFill>
        <p:spPr>
          <a:xfrm>
            <a:off x="0" y="-74107"/>
            <a:ext cx="12455207" cy="6980525"/>
          </a:xfrm>
          <a:prstGeom prst="rect">
            <a:avLst/>
          </a:prstGeom>
        </p:spPr>
      </p:pic>
    </p:spTree>
    <p:extLst>
      <p:ext uri="{BB962C8B-B14F-4D97-AF65-F5344CB8AC3E}">
        <p14:creationId xmlns:p14="http://schemas.microsoft.com/office/powerpoint/2010/main" val="2137935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7927" y="-40745"/>
            <a:ext cx="12455207" cy="6974428"/>
          </a:xfrm>
          <a:prstGeom prst="rect">
            <a:avLst/>
          </a:prstGeom>
        </p:spPr>
      </p:pic>
      <p:sp>
        <p:nvSpPr>
          <p:cNvPr id="5" name="Rectangle 4"/>
          <p:cNvSpPr/>
          <p:nvPr/>
        </p:nvSpPr>
        <p:spPr>
          <a:xfrm>
            <a:off x="8634921" y="1444281"/>
            <a:ext cx="2651688" cy="70788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ar-AE" sz="4000" b="1" dirty="0">
                <a:solidFill>
                  <a:srgbClr val="00B0F0"/>
                </a:solidFill>
              </a:rPr>
              <a:t>تحقیق الکلمات</a:t>
            </a:r>
            <a:endParaRPr lang="en-US" sz="4000" b="1" dirty="0">
              <a:solidFill>
                <a:srgbClr val="00B0F0"/>
              </a:solidFill>
            </a:endParaRPr>
          </a:p>
        </p:txBody>
      </p:sp>
      <p:sp>
        <p:nvSpPr>
          <p:cNvPr id="6" name="Rectangle 5"/>
          <p:cNvSpPr/>
          <p:nvPr/>
        </p:nvSpPr>
        <p:spPr>
          <a:xfrm>
            <a:off x="715107" y="2314417"/>
            <a:ext cx="9894275"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AE" sz="2400" b="1" dirty="0">
                <a:solidFill>
                  <a:srgbClr val="FF0000"/>
                </a:solidFill>
              </a:rPr>
              <a:t>اوفوا </a:t>
            </a:r>
            <a:r>
              <a:rPr lang="ar-AE" sz="2400" b="1" dirty="0"/>
              <a:t>۔ صیغه جمع مذکر حاضر بحث امر حاضر معروف باب افعال مصدر الایفاء ماده  و ف ی  جنس لفیف مفروق معنی   </a:t>
            </a:r>
            <a:r>
              <a:rPr lang="as-IN" sz="2400" b="1" dirty="0"/>
              <a:t>তোমারা পুরোপুরি দাও।</a:t>
            </a:r>
            <a:endParaRPr lang="en-US" sz="2400" b="1" dirty="0"/>
          </a:p>
        </p:txBody>
      </p:sp>
      <p:sp>
        <p:nvSpPr>
          <p:cNvPr id="7" name="Rectangle 6"/>
          <p:cNvSpPr/>
          <p:nvPr/>
        </p:nvSpPr>
        <p:spPr>
          <a:xfrm>
            <a:off x="715105" y="3281331"/>
            <a:ext cx="9894277"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AE" sz="2400" b="1" dirty="0">
                <a:solidFill>
                  <a:srgbClr val="FF0000"/>
                </a:solidFill>
              </a:rPr>
              <a:t>المیزان</a:t>
            </a:r>
            <a:r>
              <a:rPr lang="ar-AE" sz="2400" b="1" dirty="0"/>
              <a:t>  صیضه واحد کبرای باب ضرب یضرب مصدار الوزن بحث اسم اله  ماده و ز ن جنس اجوف واوی  </a:t>
            </a:r>
            <a:r>
              <a:rPr lang="as-IN" sz="2400" b="1" dirty="0"/>
              <a:t>অর্থ  পরিমাপ করার যন্ত্র।</a:t>
            </a:r>
            <a:endParaRPr lang="en-US" sz="2400" b="1" dirty="0"/>
          </a:p>
        </p:txBody>
      </p:sp>
      <p:sp>
        <p:nvSpPr>
          <p:cNvPr id="8" name="Rectangle 7"/>
          <p:cNvSpPr/>
          <p:nvPr/>
        </p:nvSpPr>
        <p:spPr>
          <a:xfrm>
            <a:off x="715107" y="4226785"/>
            <a:ext cx="9894275"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ar-AE" sz="2400" b="1" dirty="0">
                <a:solidFill>
                  <a:srgbClr val="FF0000"/>
                </a:solidFill>
              </a:rPr>
              <a:t>ل</a:t>
            </a:r>
            <a:r>
              <a:rPr lang="ar-AE" sz="2400" b="1" dirty="0">
                <a:solidFill>
                  <a:srgbClr val="FF0000"/>
                </a:solidFill>
                <a:latin typeface="Arial" panose="020B0604020202020204" pitchFamily="34" charset="0"/>
                <a:cs typeface="Arial" panose="020B0604020202020204" pitchFamily="34" charset="0"/>
              </a:rPr>
              <a:t>اتبخسوا</a:t>
            </a:r>
            <a:r>
              <a:rPr lang="ar-AE" sz="2400" b="1" dirty="0">
                <a:latin typeface="Arial" panose="020B0604020202020204" pitchFamily="34" charset="0"/>
                <a:cs typeface="Arial" panose="020B0604020202020204" pitchFamily="34" charset="0"/>
              </a:rPr>
              <a:t>  صیغه جمع مذکر حاضر بحث نهی حاضر معروف  باب فتح یفتح مصدار  البحس ماده ب خ س جنس صحیح  </a:t>
            </a:r>
            <a:r>
              <a:rPr lang="as-IN" sz="2400" b="1" dirty="0">
                <a:latin typeface="Arial" panose="020B0604020202020204" pitchFamily="34" charset="0"/>
              </a:rPr>
              <a:t>অর্থ তোমরা কম দিবেনা</a:t>
            </a:r>
            <a:endParaRPr lang="en-US" sz="2400" b="1" dirty="0">
              <a:latin typeface="Arial" panose="020B0604020202020204" pitchFamily="34" charset="0"/>
              <a:cs typeface="Arial" panose="020B0604020202020204" pitchFamily="34" charset="0"/>
            </a:endParaRPr>
          </a:p>
        </p:txBody>
      </p:sp>
      <p:sp>
        <p:nvSpPr>
          <p:cNvPr id="9" name="Rectangle 8"/>
          <p:cNvSpPr/>
          <p:nvPr/>
        </p:nvSpPr>
        <p:spPr>
          <a:xfrm>
            <a:off x="715105" y="5173424"/>
            <a:ext cx="9894277"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ar-AE" sz="2400" b="1" dirty="0">
                <a:solidFill>
                  <a:srgbClr val="FF0000"/>
                </a:solidFill>
                <a:latin typeface="Arial" panose="020B0604020202020204" pitchFamily="34" charset="0"/>
                <a:cs typeface="Arial" panose="020B0604020202020204" pitchFamily="34" charset="0"/>
              </a:rPr>
              <a:t>کثر</a:t>
            </a:r>
            <a:r>
              <a:rPr lang="ar-AE" sz="2400" b="1" dirty="0">
                <a:latin typeface="Arial" panose="020B0604020202020204" pitchFamily="34" charset="0"/>
                <a:cs typeface="Arial" panose="020B0604020202020204" pitchFamily="34" charset="0"/>
              </a:rPr>
              <a:t> صیغه واحد مذکر حاضر بحث ماضی معروف باب تفعیل مصدار التکثیر ماده ک ث ر   جنس صحیح  </a:t>
            </a:r>
            <a:r>
              <a:rPr lang="as-IN" sz="2400" b="1" dirty="0">
                <a:latin typeface="Arial" panose="020B0604020202020204" pitchFamily="34" charset="0"/>
              </a:rPr>
              <a:t>অর্থ - তিনি অধিক করেছেন</a:t>
            </a:r>
            <a:endParaRPr lang="en-US" sz="2400" b="1" dirty="0">
              <a:latin typeface="Arial" panose="020B0604020202020204" pitchFamily="34" charset="0"/>
              <a:cs typeface="Arial" panose="020B0604020202020204" pitchFamily="34" charset="0"/>
            </a:endParaRPr>
          </a:p>
        </p:txBody>
      </p:sp>
      <p:sp>
        <p:nvSpPr>
          <p:cNvPr id="10" name="Horizontal Scroll 9"/>
          <p:cNvSpPr/>
          <p:nvPr/>
        </p:nvSpPr>
        <p:spPr>
          <a:xfrm>
            <a:off x="1435100" y="648697"/>
            <a:ext cx="6138982" cy="811502"/>
          </a:xfrm>
          <a:prstGeom prst="horizontalScroll">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dirty="0" err="1">
                <a:latin typeface="NikoshBAN" panose="02000000000000000000" pitchFamily="2" charset="0"/>
                <a:cs typeface="NikoshBAN" panose="02000000000000000000" pitchFamily="2" charset="0"/>
              </a:rPr>
              <a:t>চল</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তাহক্বিকগুলো</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জেনে</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নেই</a:t>
            </a:r>
            <a:r>
              <a:rPr lang="en-US" sz="48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564982203"/>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1650</TotalTime>
  <Words>1001</Words>
  <Application>Microsoft Office PowerPoint</Application>
  <PresentationFormat>Widescreen</PresentationFormat>
  <Paragraphs>92</Paragraphs>
  <Slides>16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NUSAIBA HOSSAIN</dc:creator>
  <cp:lastModifiedBy>Principal KMA Hannan</cp:lastModifiedBy>
  <cp:revision>157</cp:revision>
  <dcterms:created xsi:type="dcterms:W3CDTF">2020-04-10T05:27:26Z</dcterms:created>
  <dcterms:modified xsi:type="dcterms:W3CDTF">2020-08-18T15:37:52Z</dcterms:modified>
</cp:coreProperties>
</file>