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48" y="-72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DB92-BFD3-4FB2-B45B-566A3868F19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EEC3-B511-491D-BB1F-699EED8A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সেবন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করছে।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একধরণের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কু-অভ্যাস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আসক্তী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বন্ধুদের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প্ররোচনায়</a:t>
            </a:r>
            <a:r>
              <a:rPr lang="bn-BD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মাদ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সেবনের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BD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আসক্তি তৈরী হয় তাই মাদকাসক্তি।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8"/>
            <a:ext cx="12435840" cy="1960033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5"/>
            <a:ext cx="329184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5"/>
            <a:ext cx="963168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  <a:prstGeom prst="rect">
            <a:avLst/>
          </a:prstGeom>
        </p:spPr>
        <p:txBody>
          <a:bodyPr lIns="135852" tIns="67926" rIns="135852" bIns="67926"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046817"/>
            <a:ext cx="6466840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99833"/>
            <a:ext cx="6466840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64067"/>
            <a:ext cx="4813301" cy="1549400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67"/>
            <a:ext cx="8178800" cy="7804151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913467"/>
            <a:ext cx="4813301" cy="6254751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0"/>
            <a:ext cx="8778240" cy="755651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1"/>
            <a:ext cx="8778240" cy="1073149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6" y="0"/>
            <a:ext cx="14642876" cy="9136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8763000"/>
            <a:ext cx="1264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জাহান,ict</a:t>
            </a:r>
            <a:r>
              <a:rPr lang="bn-BD" sz="2000" dirty="0" smtClean="0">
                <a:solidFill>
                  <a:srgbClr val="002060"/>
                </a:solidFill>
              </a:rPr>
              <a:t>4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eজেলা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shajidur</a:t>
            </a:r>
            <a:r>
              <a:rPr lang="bn-BD" sz="2000" dirty="0" smtClean="0">
                <a:solidFill>
                  <a:srgbClr val="002060"/>
                </a:solidFill>
              </a:rPr>
              <a:t>79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945" y="592667"/>
            <a:ext cx="12604207" cy="1172701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algn="ctr"/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09333"/>
            <a:ext cx="6827520" cy="40640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118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3440" y="5492814"/>
            <a:ext cx="2722880" cy="756247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323511" y="653473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640" y="6180667"/>
            <a:ext cx="1284224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 দেশের সংস্কৃতির টানাপোড়নে পড়ে যুব সমাজের একটি অংশ বিভ্রান্ত ও লক্ষ্যভ্রষ্ট হয়ে মাদকে আকৃষ্ট হচ্ছে।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1" y="1847913"/>
            <a:ext cx="4600430" cy="3316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grpSp>
        <p:nvGrpSpPr>
          <p:cNvPr id="6" name="Group 5"/>
          <p:cNvGrpSpPr/>
          <p:nvPr/>
        </p:nvGrpSpPr>
        <p:grpSpPr>
          <a:xfrm>
            <a:off x="5039360" y="1801909"/>
            <a:ext cx="4618705" cy="3362758"/>
            <a:chOff x="5014649" y="1586847"/>
            <a:chExt cx="3991502" cy="27464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649" y="1586847"/>
              <a:ext cx="3991502" cy="27464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641" y="2079178"/>
              <a:ext cx="1859517" cy="18219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1056640" y="5530917"/>
            <a:ext cx="300736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 চ্যানেল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0000" y="5446250"/>
            <a:ext cx="34950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0" y="1847913"/>
            <a:ext cx="4484655" cy="3316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TextBox 12"/>
          <p:cNvSpPr txBox="1"/>
          <p:nvPr/>
        </p:nvSpPr>
        <p:spPr>
          <a:xfrm>
            <a:off x="2600960" y="653454"/>
            <a:ext cx="942848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ফলে কী ঘটছে?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2" grpId="0"/>
      <p:bldP spid="8" grpId="0"/>
      <p:bldP spid="8" grpId="1"/>
      <p:bldP spid="9" grpId="0"/>
      <p:bldP spid="9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EDB8BB-CFD6-47CB-AA09-131B6DB22F46}"/>
              </a:ext>
            </a:extLst>
          </p:cNvPr>
          <p:cNvSpPr txBox="1"/>
          <p:nvPr/>
        </p:nvSpPr>
        <p:spPr>
          <a:xfrm>
            <a:off x="2032000" y="1693334"/>
            <a:ext cx="10972800" cy="733739"/>
          </a:xfrm>
          <a:prstGeom prst="rect">
            <a:avLst/>
          </a:prstGeom>
          <a:noFill/>
          <a:ln>
            <a:noFill/>
          </a:ln>
        </p:spPr>
        <p:txBody>
          <a:bodyPr wrap="square" lIns="114114" tIns="57056" rIns="114114" bIns="57056" rtlCol="0">
            <a:spAutoFit/>
          </a:bodyPr>
          <a:lstStyle/>
          <a:p>
            <a:pPr marL="570568" indent="-570568" algn="ctr">
              <a:buFont typeface="Wingdings" panose="05000000000000000000" pitchFamily="2" charset="2"/>
              <a:buChar char="q"/>
            </a:pP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কারণগুলো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0" y="2963334"/>
            <a:ext cx="6177280" cy="42819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283200" y="413411"/>
            <a:ext cx="4064000" cy="1025922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002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93" y="508000"/>
            <a:ext cx="4437747" cy="32173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5588000"/>
            <a:ext cx="4720006" cy="3132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085" y="5588000"/>
            <a:ext cx="4430115" cy="31431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508000"/>
            <a:ext cx="4652810" cy="32173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323511" y="4261595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0480" y="3810000"/>
            <a:ext cx="124358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lvl="0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4402667"/>
            <a:ext cx="1243584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lvl="0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গ্রহণের ফলে হৃদরোগ, ফুসফুসের ক্যান্সার, শ্বাসকষ্ট, যক্ষ্মা সহ নানা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জটিল রোগ হয়।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3" y="1862667"/>
            <a:ext cx="4650147" cy="330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894080" y="5842001"/>
            <a:ext cx="1308608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পালানো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মত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14" y="1862667"/>
            <a:ext cx="4601937" cy="3302000"/>
          </a:xfrm>
          <a:prstGeom prst="rect">
            <a:avLst/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6" name="Group 5"/>
          <p:cNvGrpSpPr/>
          <p:nvPr/>
        </p:nvGrpSpPr>
        <p:grpSpPr>
          <a:xfrm>
            <a:off x="5120642" y="1862667"/>
            <a:ext cx="4470399" cy="3301999"/>
            <a:chOff x="4951249" y="1856642"/>
            <a:chExt cx="3964151" cy="27915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249" y="1856642"/>
              <a:ext cx="3964151" cy="27915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905000"/>
              <a:ext cx="1295400" cy="115278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527086" y="508000"/>
            <a:ext cx="7770834" cy="718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057" tIns="49528" rIns="99057" bIns="49528">
            <a:spAutoFit/>
          </a:bodyPr>
          <a:lstStyle/>
          <a:p>
            <a:pPr algn="ctr"/>
            <a:r>
              <a:rPr lang="bn-IN" sz="3900" b="1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 মাধ্যমে কী বুঝতে পারছো?</a:t>
            </a:r>
            <a:endParaRPr lang="bn-IN" sz="3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27" y="338667"/>
            <a:ext cx="4436373" cy="3082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20" y="5757333"/>
            <a:ext cx="4470400" cy="30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5796197"/>
            <a:ext cx="4389120" cy="3009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0" y="338667"/>
            <a:ext cx="4561922" cy="3165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8" name="TextBox 17"/>
          <p:cNvSpPr txBox="1"/>
          <p:nvPr/>
        </p:nvSpPr>
        <p:spPr>
          <a:xfrm>
            <a:off x="812800" y="4084968"/>
            <a:ext cx="1292352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 ব্যাক্তি মাদকের টাকা যোগাড় করতেই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ডাকাতি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ছিনতাই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রাহাজানির মত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 লিপ্ত হ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1680" y="4446521"/>
            <a:ext cx="5283200" cy="7181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057" tIns="49528" rIns="99057" bIns="49528">
            <a:spAutoFit/>
          </a:bodyPr>
          <a:lstStyle/>
          <a:p>
            <a:pPr algn="ctr"/>
            <a:r>
              <a:rPr lang="bn-BD" sz="3900" b="1" dirty="0">
                <a:latin typeface="NikoshBAN" pitchFamily="2" charset="0"/>
                <a:cs typeface="NikoshBAN" pitchFamily="2" charset="0"/>
              </a:rPr>
              <a:t>ছবির মাধ্যমে কী বুঝতে পারছো?</a:t>
            </a:r>
            <a:endParaRPr lang="bn-IN" sz="3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778001"/>
            <a:ext cx="9022080" cy="45623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1544320" y="6858000"/>
            <a:ext cx="829056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মাদকবিরোধী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00" y="592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0"/>
            <a:ext cx="1454912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নিয়ন্ত্রণে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 ব্যাপক গণসচেনতা সৃষ্টি ও সামাজিক আন্দোলন গড়ে তোলা।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1" y="1777325"/>
            <a:ext cx="5822202" cy="39800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4064000" y="592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93" y="1774247"/>
            <a:ext cx="6096000" cy="3983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243840" y="6519334"/>
            <a:ext cx="1072896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 কার্যকর হাতিয়ার হলো গণমাধ্যম।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800" y="7366001"/>
            <a:ext cx="1406144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 ক্ষতিকর দিক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379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65" y="1202267"/>
            <a:ext cx="5324875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1381760" y="5547188"/>
            <a:ext cx="104038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নৈতিক মূল্যবো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শিক্ষাকে গুরুত্ব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6688667"/>
            <a:ext cx="10160000" cy="53006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6350001"/>
            <a:ext cx="1243584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নৈতিক মূল্যবো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আন্দোলন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 সম্ভব।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5" y="1202267"/>
            <a:ext cx="5286451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4064000" y="338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8960" y="1270000"/>
            <a:ext cx="4145280" cy="3567311"/>
            <a:chOff x="1315334" y="990600"/>
            <a:chExt cx="3100536" cy="2362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516" y="990600"/>
              <a:ext cx="3076354" cy="2362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34" y="990600"/>
              <a:ext cx="2196884" cy="23621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5120640" y="1263960"/>
            <a:ext cx="4244962" cy="3573351"/>
            <a:chOff x="1981200" y="838200"/>
            <a:chExt cx="8183880" cy="493156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701" y="3352800"/>
              <a:ext cx="4335379" cy="240493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680" y="838200"/>
              <a:ext cx="4343400" cy="25155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352800"/>
              <a:ext cx="3840480" cy="241696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838200"/>
              <a:ext cx="3840480" cy="25155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4" name="TextBox 3"/>
          <p:cNvSpPr txBox="1"/>
          <p:nvPr/>
        </p:nvSpPr>
        <p:spPr>
          <a:xfrm>
            <a:off x="812800" y="5334000"/>
            <a:ext cx="83718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চ্যানেলে অপসংস্কৃতি বন্ধ করতে হবে। 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147" y="6011333"/>
            <a:ext cx="13127733" cy="1949251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just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 সুস্থ চিত্তবিনোদনের ব্যবস্থা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সহ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ক্রীড়া সংস্থাগুলোর মাদক প্রতিরোধে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বিশেষ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ভুমিকা পালন করতে হবে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যেন তারা মাদক গ্রহণ ও অন্যান্য খারাপ অভ্যাসের দিকে ঝুঁকে না পড়ে।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1267779"/>
            <a:ext cx="4551680" cy="3569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3" name="TextBox 12"/>
          <p:cNvSpPr txBox="1"/>
          <p:nvPr/>
        </p:nvSpPr>
        <p:spPr>
          <a:xfrm>
            <a:off x="4064000" y="338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56" y="1354667"/>
            <a:ext cx="4005625" cy="3640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1346769"/>
            <a:ext cx="4763011" cy="3479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975360" y="5488451"/>
            <a:ext cx="1276096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just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“মাদককে না বলুন”-এই প্রতিজ্ঞায় উদ্বুদ্ধ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 সহ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মাদক বিরোধী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পোস্টার, বিলবোর্ড ও লিফলেট এর মাধ্যমে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হবে।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0" y="33866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741333"/>
            <a:ext cx="6324600" cy="37161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090" tIns="57044" rIns="114090" bIns="57044">
            <a:spAutoFit/>
          </a:bodyPr>
          <a:lstStyle/>
          <a:p>
            <a:pPr algn="ctr">
              <a:defRPr/>
            </a:pP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8002" y="4741333"/>
            <a:ext cx="5732783" cy="31959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090" tIns="57044" rIns="114090" bIns="57044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সামাজিক সমস্যা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54" y="1524000"/>
            <a:ext cx="2389526" cy="2948864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5527041" y="346684"/>
            <a:ext cx="3548293" cy="923317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IN" sz="5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0" y="1524001"/>
            <a:ext cx="2460399" cy="3024774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Flowchart: Decision 9"/>
          <p:cNvSpPr/>
          <p:nvPr/>
        </p:nvSpPr>
        <p:spPr>
          <a:xfrm>
            <a:off x="7233920" y="1270000"/>
            <a:ext cx="121920" cy="7282824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7" tIns="49528" rIns="99057" bIns="4952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46" y="1679974"/>
            <a:ext cx="4856255" cy="3955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60" y="1659432"/>
            <a:ext cx="5283200" cy="3976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788160" y="6519334"/>
            <a:ext cx="1170432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পদক্ষেপগুলো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4000" y="424854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1" y="1233066"/>
            <a:ext cx="2833473" cy="2215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1" y="4134371"/>
            <a:ext cx="2833473" cy="2215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2032000"/>
            <a:ext cx="2212258" cy="87052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 extrusionH="76200">
            <a:bevelT w="139700" prst="cross"/>
            <a:extrusionClr>
              <a:schemeClr val="accent2">
                <a:lumMod val="75000"/>
              </a:schemeClr>
            </a:extrusionClr>
          </a:sp3d>
        </p:spPr>
        <p:txBody>
          <a:bodyPr wrap="square" lIns="114114" tIns="57056" rIns="114114" bIns="57056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7281" y="4852608"/>
            <a:ext cx="2194561" cy="853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lIns="114114" tIns="57056" rIns="114114" bIns="57056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3F4F5E7-385A-4FE8-8924-8F5340C3D796}"/>
              </a:ext>
            </a:extLst>
          </p:cNvPr>
          <p:cNvSpPr/>
          <p:nvPr/>
        </p:nvSpPr>
        <p:spPr>
          <a:xfrm>
            <a:off x="5603095" y="516004"/>
            <a:ext cx="3175145" cy="923330"/>
          </a:xfrm>
          <a:prstGeom prst="rect">
            <a:avLst/>
          </a:prstGeom>
        </p:spPr>
        <p:txBody>
          <a:bodyPr wrap="square" lIns="99057" tIns="49528" rIns="99057" bIns="49528">
            <a:spAutoFit/>
          </a:bodyPr>
          <a:lstStyle/>
          <a:p>
            <a:pPr lvl="0" algn="ctr">
              <a:defRPr/>
            </a:pPr>
            <a:r>
              <a:rPr lang="bn-BD" sz="52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2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2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0480" y="3386667"/>
            <a:ext cx="120294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ü"/>
            </a:pP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 প্রভাবে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 যে ভয়াবহ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7920" y="6370968"/>
            <a:ext cx="1292352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ü"/>
            </a:pP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“সামাজিক</a:t>
            </a:r>
            <a:r>
              <a:rPr lang="en-US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bn-BD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 নিরাময়ের একমাত্র উপায়”- যুক্তিসহ বুঝিয়ে</a:t>
            </a:r>
            <a:r>
              <a:rPr lang="bn-IN" sz="39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191663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520" y="1930403"/>
            <a:ext cx="12961600" cy="6852635"/>
          </a:xfrm>
          <a:prstGeom prst="rect">
            <a:avLst/>
          </a:prstGeom>
        </p:spPr>
        <p:txBody>
          <a:bodyPr wrap="square" lIns="141721" tIns="70861" rIns="141721" bIns="70861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</a:p>
          <a:p>
            <a:endParaRPr lang="bn-BD" sz="55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টানাপোড়েনে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বিভ্রান্ত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লক্ষ্যভ্রষ্ট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708606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708606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4618" y="2540000"/>
            <a:ext cx="393602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রাজনৈতিক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সমস্যা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6240" y="2540000"/>
            <a:ext cx="4623276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সামাজিক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সমস্যা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" y="3149600"/>
            <a:ext cx="420624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অর্থনৈতিক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সমস্যা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0080" y="3149602"/>
            <a:ext cx="4064000" cy="75275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মানসিক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সমস্যা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0309" y="5080000"/>
            <a:ext cx="360033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দরিদ্র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শ্রেণি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5089" y="6350000"/>
            <a:ext cx="358555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নিরক্ষর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লোক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IN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4320" y="5706533"/>
            <a:ext cx="357632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যুব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সমাজ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3040" y="6942667"/>
            <a:ext cx="36576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ঘ.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শিক্ষিত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শ্রেণি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219200" y="25400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7323057" y="2554311"/>
            <a:ext cx="955059" cy="32027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21" tIns="70861" rIns="141721" bIns="70861"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219200" y="31496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1495484" y="5663909"/>
            <a:ext cx="955059" cy="32027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21" tIns="70861" rIns="141721" bIns="70861"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233920" y="30988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381760" y="51308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381760" y="6316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381760" y="6942667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0641" y="346671"/>
            <a:ext cx="3781366" cy="1008810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BD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772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1927" y="1947333"/>
            <a:ext cx="3533833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যক্ষা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6240" y="1981200"/>
            <a:ext cx="3332480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এইডস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6241" y="2709333"/>
            <a:ext cx="2960483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জন্ডিস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720" y="2709333"/>
            <a:ext cx="3657600" cy="812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নিউমোনিয়া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000" y="6350000"/>
            <a:ext cx="3088640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13847" y="7027333"/>
            <a:ext cx="2964873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1011" y="7027333"/>
            <a:ext cx="3403667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2641" y="6350000"/>
            <a:ext cx="2554083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ii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396480" y="2675467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1" y="1947333"/>
            <a:ext cx="98552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396480" y="20320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869440" y="2760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071360" y="6316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950720" y="7078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1" y="6942667"/>
            <a:ext cx="98552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1997222" y="64008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21" tIns="70861" rIns="141721" bIns="70861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84" y="3556003"/>
            <a:ext cx="1358806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শিশু-কিশোরদের মনে অনেক সময় হতাশা জন্ম নেয়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2707" y="4170692"/>
            <a:ext cx="121920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4035" y="4826003"/>
            <a:ext cx="106333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3040" y="5503336"/>
            <a:ext cx="121920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0721" y="4064001"/>
            <a:ext cx="7756003" cy="1018813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lvl="0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স্নেহ বঞ্চিত হলে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4560" y="5503336"/>
            <a:ext cx="6707446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lvl="0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পরিবেশ ভালো না হলে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72928" y="4826003"/>
            <a:ext cx="5303501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ভালো-বন্ধু না পেলে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742" y="1389602"/>
            <a:ext cx="1328928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আসিফ সাহেব প্রচুর মদ্যপান করেন। তার কোন রোগে আক্রান্ত হওয়ার ঝুঁকি রয়েছে?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641" y="346671"/>
            <a:ext cx="3781366" cy="1008810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BD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687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20" y="1439335"/>
            <a:ext cx="5039360" cy="1269179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35817" tIns="67909" rIns="135817" bIns="67909" rtlCol="0">
            <a:spAutoFit/>
          </a:bodyPr>
          <a:lstStyle/>
          <a:p>
            <a:pPr algn="ctr"/>
            <a:r>
              <a:rPr lang="bn-BD" sz="7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040" y="3486773"/>
            <a:ext cx="14102080" cy="1508561"/>
          </a:xfrm>
          <a:prstGeom prst="rect">
            <a:avLst/>
          </a:prstGeom>
          <a:noFill/>
        </p:spPr>
        <p:txBody>
          <a:bodyPr wrap="square" lIns="135817" tIns="67909" rIns="135817" bIns="67909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v"/>
            </a:pPr>
            <a:r>
              <a:rPr lang="bn-BD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এলাকায় মাদকাসক্তি প্রতিরোধে কি কি পদক্ষেপ গ্রহণ করা উচিত বলে তুমি মনে কর - তা খাতায় লিখে আনবে। </a:t>
            </a:r>
            <a:endParaRPr 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022" y="508000"/>
            <a:ext cx="5998138" cy="283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5163651"/>
            <a:ext cx="5120640" cy="27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0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243BF4-3054-4D9B-AED5-5C06A10EFCA0}"/>
              </a:ext>
            </a:extLst>
          </p:cNvPr>
          <p:cNvSpPr/>
          <p:nvPr/>
        </p:nvSpPr>
        <p:spPr>
          <a:xfrm>
            <a:off x="2133600" y="667412"/>
            <a:ext cx="10287000" cy="10088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9046" tIns="49522" rIns="99046" bIns="49522">
            <a:spAutoFit/>
          </a:bodyPr>
          <a:lstStyle/>
          <a:p>
            <a:pPr algn="ctr"/>
            <a:r>
              <a:rPr lang="bn-IN" sz="57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7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201334"/>
            <a:ext cx="7989323" cy="49157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9044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9325" y="519660"/>
            <a:ext cx="7140915" cy="1379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5847" tIns="67923" rIns="135847" bIns="67923" rtlCol="0" anchor="ctr"/>
          <a:lstStyle/>
          <a:p>
            <a:pPr algn="ctr"/>
            <a:r>
              <a:rPr lang="en-US" sz="5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01475"/>
              </p:ext>
            </p:extLst>
          </p:nvPr>
        </p:nvGraphicFramePr>
        <p:xfrm>
          <a:off x="6345702" y="3471334"/>
          <a:ext cx="1788160" cy="157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5702" y="3471334"/>
                        <a:ext cx="1788160" cy="1571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82720" y="5588000"/>
            <a:ext cx="6746240" cy="78654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2000" y="6434667"/>
            <a:ext cx="10485120" cy="78654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এধরণের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আসক্তিকে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0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3360" y="846667"/>
            <a:ext cx="6217920" cy="1508590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en-US" sz="8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endParaRPr lang="en-US" sz="8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7840" y="2794000"/>
            <a:ext cx="5527040" cy="4572000"/>
          </a:xfrm>
          <a:prstGeom prst="roundRect">
            <a:avLst>
              <a:gd name="adj" fmla="val 11106"/>
            </a:avLst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49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05925C-D389-452E-A245-8BE520761394}"/>
              </a:ext>
            </a:extLst>
          </p:cNvPr>
          <p:cNvSpPr txBox="1"/>
          <p:nvPr/>
        </p:nvSpPr>
        <p:spPr>
          <a:xfrm>
            <a:off x="4464016" y="956021"/>
            <a:ext cx="4076768" cy="1100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en-US" sz="65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5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2" y="2624667"/>
            <a:ext cx="13289279" cy="32184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35847" tIns="67923" rIns="135847" bIns="67923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কারণ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 ক্ষতিকর প্রভাব </a:t>
            </a:r>
            <a:r>
              <a:rPr lang="bn-BD" sz="39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</a:t>
            </a:r>
            <a:r>
              <a:rPr lang="bn-IN" sz="39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্যাখ্যা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2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357120" y="5080000"/>
            <a:ext cx="3413760" cy="296333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2682240" y="4487334"/>
            <a:ext cx="3088640" cy="64975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3360" y="4853584"/>
            <a:ext cx="3169920" cy="64975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 আসক্ত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404791" y="338667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567351" y="338667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হচ্ছে?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800" y="8077200"/>
            <a:ext cx="6258560" cy="649750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বন্ধুদের প্ররোচনায়।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57120" y="1100667"/>
            <a:ext cx="3576320" cy="347133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ounded Rectangle 24"/>
          <p:cNvSpPr/>
          <p:nvPr/>
        </p:nvSpPr>
        <p:spPr>
          <a:xfrm>
            <a:off x="8940800" y="1100667"/>
            <a:ext cx="3495040" cy="3471333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6868160" y="6846424"/>
            <a:ext cx="7112000" cy="119690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বন্ধুদের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প্ররোচনায়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মাদ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সেবনের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আসক্তি তৈরী হয় তাই মাদকাসক্তি।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18" grpId="0"/>
      <p:bldP spid="1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08321" y="508001"/>
            <a:ext cx="3382783" cy="1064023"/>
          </a:xfrm>
          <a:prstGeom prst="rect">
            <a:avLst/>
          </a:prstGeom>
        </p:spPr>
        <p:txBody>
          <a:bodyPr wrap="square" lIns="135847" tIns="67923" rIns="135847" bIns="67923">
            <a:spAutoFit/>
          </a:bodyPr>
          <a:lstStyle/>
          <a:p>
            <a:pPr algn="ctr"/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70D79A6E-4FA7-4D96-8303-41ED5BFC5516}"/>
              </a:ext>
            </a:extLst>
          </p:cNvPr>
          <p:cNvSpPr txBox="1"/>
          <p:nvPr/>
        </p:nvSpPr>
        <p:spPr>
          <a:xfrm>
            <a:off x="3982720" y="1764760"/>
            <a:ext cx="8615680" cy="690574"/>
          </a:xfrm>
          <a:prstGeom prst="rect">
            <a:avLst/>
          </a:prstGeom>
          <a:noFill/>
          <a:ln>
            <a:noFill/>
          </a:ln>
        </p:spPr>
        <p:txBody>
          <a:bodyPr wrap="square" lIns="72435" tIns="36218" rIns="72435" bIns="362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06" indent="-619106">
              <a:buFont typeface="Wingdings" panose="05000000000000000000" pitchFamily="2" charset="2"/>
              <a:buChar char="Ø"/>
            </a:pP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IN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কী বোঝায়</a:t>
            </a:r>
            <a:r>
              <a:rPr lang="en-US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9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37" y="3048001"/>
            <a:ext cx="6311023" cy="4382654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779610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4191000" cy="3140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35" y="1110655"/>
            <a:ext cx="4171162" cy="31295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2682240" y="4233333"/>
            <a:ext cx="2560320" cy="619458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0801" y="4233333"/>
            <a:ext cx="3141206" cy="619458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7991142"/>
            <a:ext cx="3048000" cy="619458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প্রিয়জনের মৃত্যু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9760" y="7914942"/>
            <a:ext cx="2072640" cy="619458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প্রেমে ব্যর্থতা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35" y="4910667"/>
            <a:ext cx="4171162" cy="3044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323511" y="338667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0480" y="8121054"/>
            <a:ext cx="128422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1113" y="304800"/>
            <a:ext cx="8409367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ফলে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যুবকদের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সৃষ্টি 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9343" y="8121054"/>
            <a:ext cx="7061057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 সৃষ্টি 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4909762"/>
            <a:ext cx="4191000" cy="3069311"/>
            <a:chOff x="1981200" y="4418785"/>
            <a:chExt cx="3733800" cy="26678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418785"/>
              <a:ext cx="3733800" cy="266781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820" y="6096000"/>
              <a:ext cx="1887794" cy="942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1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12" grpId="0"/>
      <p:bldP spid="12" grpId="1"/>
      <p:bldP spid="15" grpId="0"/>
      <p:bldP spid="7" grpId="0"/>
      <p:bldP spid="16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5840" y="6170148"/>
            <a:ext cx="3413760" cy="756247"/>
          </a:xfrm>
          <a:prstGeom prst="rect">
            <a:avLst/>
          </a:prstGeom>
          <a:noFill/>
        </p:spPr>
        <p:txBody>
          <a:bodyPr wrap="square" lIns="135847" tIns="67923" rIns="135847" bIns="67923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অসান্তি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8" y="1873074"/>
            <a:ext cx="5547762" cy="4043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404791" y="592667"/>
            <a:ext cx="7893130" cy="733739"/>
          </a:xfrm>
          <a:prstGeom prst="rect">
            <a:avLst/>
          </a:prstGeom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64" y="1873073"/>
            <a:ext cx="5763716" cy="404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9103360" y="6096000"/>
            <a:ext cx="28448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ঝগড়াবিবাদ</a:t>
            </a:r>
            <a:endParaRPr lang="en-US" sz="39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4000" y="609600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ফলে কী ঘটছে?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5600" y="7002794"/>
            <a:ext cx="1162304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ফলে শিশুরা স্নেহবঞ্চিত হয়ে মাদকদ্রব্য গ্রহণ করছে।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2" grpId="0"/>
      <p:bldP spid="2" grpId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796</Words>
  <Application>Microsoft Office PowerPoint</Application>
  <PresentationFormat>Custom</PresentationFormat>
  <Paragraphs>131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367</cp:revision>
  <dcterms:created xsi:type="dcterms:W3CDTF">2006-08-16T00:00:00Z</dcterms:created>
  <dcterms:modified xsi:type="dcterms:W3CDTF">2020-08-18T05:20:31Z</dcterms:modified>
</cp:coreProperties>
</file>