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8/3/2020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dirty="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dirty="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dirty="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dirty="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dirty="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dirty="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dirty="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dirty="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dirty="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dirty="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8/3/2020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hyperlink" Target="http://www.bdnews24.com/home/.php" TargetMode="Externa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hyperlink" Target="mailto:&#2439;&#2478;&#2503;&#2482;&#2435;mintu.barlekhs@gmail.com" TargetMode="Externa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5" Type="http://schemas.openxmlformats.org/officeDocument/2006/relationships/image" Target="../media/image10.jpeg" /><Relationship Id="rId4" Type="http://schemas.openxmlformats.org/officeDocument/2006/relationships/image" Target="../media/image9.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F2F2-1907-E54E-B8B9-33623C1F96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3E73B6B-1207-FA4C-AA9A-C38A57C3C5C1}"/>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24058E3D-1405-9649-B2E2-49255DE8823A}"/>
              </a:ext>
            </a:extLst>
          </p:cNvPr>
          <p:cNvPicPr>
            <a:picLocks noChangeAspect="1"/>
          </p:cNvPicPr>
          <p:nvPr/>
        </p:nvPicPr>
        <p:blipFill>
          <a:blip r:embed="rId2"/>
          <a:stretch>
            <a:fillRect/>
          </a:stretch>
        </p:blipFill>
        <p:spPr>
          <a:xfrm>
            <a:off x="2813142" y="757634"/>
            <a:ext cx="8791575" cy="5342731"/>
          </a:xfrm>
          <a:prstGeom prst="rect">
            <a:avLst/>
          </a:prstGeom>
        </p:spPr>
      </p:pic>
    </p:spTree>
    <p:extLst>
      <p:ext uri="{BB962C8B-B14F-4D97-AF65-F5344CB8AC3E}">
        <p14:creationId xmlns:p14="http://schemas.microsoft.com/office/powerpoint/2010/main" val="419389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BFDB-EC05-5146-8AC7-DF5307F739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3BEBED-FC1A-BC4D-AC7B-52DA230218BE}"/>
              </a:ext>
            </a:extLst>
          </p:cNvPr>
          <p:cNvSpPr>
            <a:spLocks noGrp="1"/>
          </p:cNvSpPr>
          <p:nvPr>
            <p:ph idx="1"/>
          </p:nvPr>
        </p:nvSpPr>
        <p:spPr>
          <a:xfrm>
            <a:off x="3375422" y="2097089"/>
            <a:ext cx="9108281" cy="3564334"/>
          </a:xfrm>
        </p:spPr>
        <p:txBody>
          <a:bodyPr>
            <a:normAutofit/>
          </a:bodyPr>
          <a:lstStyle/>
          <a:p>
            <a:pPr marL="0" indent="0">
              <a:buNone/>
            </a:pPr>
            <a:r>
              <a:rPr lang="en-GB" sz="2800" b="1"/>
              <a:t>সার্চ ইঞ্জিনঃ যে টুলস এর সাহায্যে সমস্ত ইন্টারনেট বিস্তৃত  ওয়েব সাইটগুলোকে আয়ত্বের মধ্যে রাখা হয় তাকে সার্চ ইঞ্জিন  বলে।</a:t>
            </a:r>
            <a:endParaRPr lang="en-US" sz="2800" b="1"/>
          </a:p>
        </p:txBody>
      </p:sp>
      <p:pic>
        <p:nvPicPr>
          <p:cNvPr id="4" name="Picture 4">
            <a:extLst>
              <a:ext uri="{FF2B5EF4-FFF2-40B4-BE49-F238E27FC236}">
                <a16:creationId xmlns:a16="http://schemas.microsoft.com/office/drawing/2014/main" id="{7D3F7825-4124-874B-934C-56EEDD21B910}"/>
              </a:ext>
            </a:extLst>
          </p:cNvPr>
          <p:cNvPicPr>
            <a:picLocks noChangeAspect="1"/>
          </p:cNvPicPr>
          <p:nvPr/>
        </p:nvPicPr>
        <p:blipFill>
          <a:blip r:embed="rId2"/>
          <a:stretch>
            <a:fillRect/>
          </a:stretch>
        </p:blipFill>
        <p:spPr>
          <a:xfrm>
            <a:off x="3541180" y="3879256"/>
            <a:ext cx="8174570" cy="3016250"/>
          </a:xfrm>
          <a:prstGeom prst="rect">
            <a:avLst/>
          </a:prstGeom>
        </p:spPr>
      </p:pic>
    </p:spTree>
    <p:extLst>
      <p:ext uri="{BB962C8B-B14F-4D97-AF65-F5344CB8AC3E}">
        <p14:creationId xmlns:p14="http://schemas.microsoft.com/office/powerpoint/2010/main" val="47959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3994-9F75-9D4A-AF59-B7B72AF44194}"/>
              </a:ext>
            </a:extLst>
          </p:cNvPr>
          <p:cNvSpPr>
            <a:spLocks noGrp="1"/>
          </p:cNvSpPr>
          <p:nvPr>
            <p:ph type="title"/>
          </p:nvPr>
        </p:nvSpPr>
        <p:spPr/>
        <p:txBody>
          <a:bodyPr>
            <a:normAutofit/>
          </a:bodyPr>
          <a:lstStyle/>
          <a:p>
            <a:r>
              <a:rPr lang="en-GB" sz="4000" b="1"/>
              <a:t>                              একক কাজঃ</a:t>
            </a:r>
            <a:endParaRPr lang="en-US" sz="4000" b="1"/>
          </a:p>
        </p:txBody>
      </p:sp>
      <p:sp>
        <p:nvSpPr>
          <p:cNvPr id="3" name="Content Placeholder 2">
            <a:extLst>
              <a:ext uri="{FF2B5EF4-FFF2-40B4-BE49-F238E27FC236}">
                <a16:creationId xmlns:a16="http://schemas.microsoft.com/office/drawing/2014/main" id="{A5646AC7-076D-2F4F-A3EE-7AB1E1CE827B}"/>
              </a:ext>
            </a:extLst>
          </p:cNvPr>
          <p:cNvSpPr>
            <a:spLocks noGrp="1"/>
          </p:cNvSpPr>
          <p:nvPr>
            <p:ph idx="1"/>
          </p:nvPr>
        </p:nvSpPr>
        <p:spPr>
          <a:xfrm>
            <a:off x="4589859" y="2249487"/>
            <a:ext cx="6457552" cy="4251326"/>
          </a:xfrm>
        </p:spPr>
        <p:txBody>
          <a:bodyPr>
            <a:normAutofit/>
          </a:bodyPr>
          <a:lstStyle/>
          <a:p>
            <a:pPr marL="457200" indent="-457200">
              <a:buFont typeface="+mj-lt"/>
              <a:buAutoNum type="arabicPeriod"/>
            </a:pPr>
            <a:r>
              <a:rPr lang="en-GB" sz="3200" b="1"/>
              <a:t>ওয়েব পেইজ কী?</a:t>
            </a:r>
          </a:p>
          <a:p>
            <a:pPr marL="457200" indent="-457200">
              <a:buFont typeface="+mj-lt"/>
              <a:buAutoNum type="arabicPeriod"/>
            </a:pPr>
            <a:r>
              <a:rPr lang="en-GB" sz="3200" b="1"/>
              <a:t>ওয়েবসাইট কী?</a:t>
            </a:r>
          </a:p>
          <a:p>
            <a:pPr marL="457200" indent="-457200">
              <a:buFont typeface="+mj-lt"/>
              <a:buAutoNum type="arabicPeriod"/>
            </a:pPr>
            <a:r>
              <a:rPr lang="en-GB" sz="3200" b="1"/>
              <a:t>ব্রাউজার কী?</a:t>
            </a:r>
          </a:p>
          <a:p>
            <a:pPr marL="457200" indent="-457200">
              <a:buFont typeface="+mj-lt"/>
              <a:buAutoNum type="arabicPeriod"/>
            </a:pPr>
            <a:r>
              <a:rPr lang="en-GB" sz="3200" b="1"/>
              <a:t>সার্চ ইঞ্জিন  কী? </a:t>
            </a:r>
            <a:endParaRPr lang="en-US" sz="3200" b="1"/>
          </a:p>
        </p:txBody>
      </p:sp>
    </p:spTree>
    <p:extLst>
      <p:ext uri="{BB962C8B-B14F-4D97-AF65-F5344CB8AC3E}">
        <p14:creationId xmlns:p14="http://schemas.microsoft.com/office/powerpoint/2010/main" val="57017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E721-6423-5944-86BF-1D64A19D59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D76FC0-CA04-6645-9EBF-9AD9576DDFC6}"/>
              </a:ext>
            </a:extLst>
          </p:cNvPr>
          <p:cNvSpPr>
            <a:spLocks noGrp="1"/>
          </p:cNvSpPr>
          <p:nvPr>
            <p:ph idx="1"/>
          </p:nvPr>
        </p:nvSpPr>
        <p:spPr>
          <a:xfrm>
            <a:off x="1918294" y="3168650"/>
            <a:ext cx="9905999" cy="3541714"/>
          </a:xfrm>
        </p:spPr>
        <p:txBody>
          <a:bodyPr>
            <a:normAutofit fontScale="85000" lnSpcReduction="20000"/>
          </a:bodyPr>
          <a:lstStyle/>
          <a:p>
            <a:pPr marL="0" indent="0">
              <a:buNone/>
            </a:pPr>
            <a:r>
              <a:rPr lang="en-GB" sz="2800" b="1"/>
              <a:t> আইপি ( IP)এড্রেসঃ IP এড্রেস  এর পূর্ণ রুপ হচ্ছে- Internet Protocol Address. কম্পিউটার গুলো যখন নেটওয়ার্ক এর সাথে যুক্ত হয় তখন তার একটা ঠিকানা তৈরি হয়, এই ঠিকানাকে আইপি এড্রেস বলে।আইপি এড্রেস লেখা হয় সংখ্যা দ্বারা। IPV 4 সিস্টেমে 32  বিট থাকে চারটি অংশে বিভক্ত হয়ে। প্রতিটি অংশকে অক্টেট বলে যাতে 8 বিট থাকে।</a:t>
            </a:r>
          </a:p>
          <a:p>
            <a:pPr marL="0" indent="0">
              <a:buNone/>
            </a:pPr>
            <a:r>
              <a:rPr lang="en-GB" sz="2800" b="1"/>
              <a:t>যেমনঃ 01010011.00001110.00001011.00000001</a:t>
            </a:r>
          </a:p>
          <a:p>
            <a:pPr marL="0" indent="0">
              <a:buNone/>
            </a:pPr>
            <a:r>
              <a:rPr lang="en-GB" sz="2800" b="1"/>
              <a:t>IPV4 এ ৪২৯৪৯৬৭২৯৬ সংখ্যক  ডিবাইসে আইপি এড্রেস দেওয়া সম্ভব যা বর্তমান সময়ে অপ্রতুল।</a:t>
            </a:r>
          </a:p>
        </p:txBody>
      </p:sp>
    </p:spTree>
    <p:extLst>
      <p:ext uri="{BB962C8B-B14F-4D97-AF65-F5344CB8AC3E}">
        <p14:creationId xmlns:p14="http://schemas.microsoft.com/office/powerpoint/2010/main" val="247084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199F-B276-2D4F-A65E-C1C7EC463F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0DFC30-699E-4541-8B24-121AE3DC19D4}"/>
              </a:ext>
            </a:extLst>
          </p:cNvPr>
          <p:cNvSpPr>
            <a:spLocks noGrp="1"/>
          </p:cNvSpPr>
          <p:nvPr>
            <p:ph idx="1"/>
          </p:nvPr>
        </p:nvSpPr>
        <p:spPr>
          <a:xfrm>
            <a:off x="1998662" y="3178174"/>
            <a:ext cx="9905999" cy="3541714"/>
          </a:xfrm>
        </p:spPr>
        <p:txBody>
          <a:bodyPr>
            <a:normAutofit lnSpcReduction="10000"/>
          </a:bodyPr>
          <a:lstStyle/>
          <a:p>
            <a:pPr marL="0" indent="0">
              <a:buNone/>
            </a:pPr>
            <a:r>
              <a:rPr lang="en-GB" sz="2800" b="1"/>
              <a:t>ডোমেইন নেমঃ আইপি এড্রেস মনে রাখা কষ্টকর তাই সহজ করার জন্য Domain Name System(DNS) নামে একটি পদ্ধতি ব্যবহার করা হয়। ডোমেইন নেম হচ্ছে ইন্টনেটে এক বা একাধিক  আইপি এড্রেসকে সনাক্তকরনের জন্য একটি অদ্বিতীয় আলফানিউমেরিক ঠিকানা। যেমন-shikkha.org একটি ডোমেইন নেইম।</a:t>
            </a:r>
          </a:p>
          <a:p>
            <a:pPr marL="0" indent="0">
              <a:buNone/>
            </a:pPr>
            <a:r>
              <a:rPr lang="en-GB" sz="2800" b="1"/>
              <a:t>ডোমেইন নেমের শেষ অংশকে বলে টপ লেভেল ডোমেইন।যেমনঃ . com,. gov,. org,. net, .edu,. int ইত্যাদি।</a:t>
            </a:r>
            <a:endParaRPr lang="en-US" sz="2800" b="1"/>
          </a:p>
        </p:txBody>
      </p:sp>
    </p:spTree>
    <p:extLst>
      <p:ext uri="{BB962C8B-B14F-4D97-AF65-F5344CB8AC3E}">
        <p14:creationId xmlns:p14="http://schemas.microsoft.com/office/powerpoint/2010/main" val="201530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BC37-957B-8247-ADAD-4B4FF40CD5B9}"/>
              </a:ext>
            </a:extLst>
          </p:cNvPr>
          <p:cNvSpPr>
            <a:spLocks noGrp="1"/>
          </p:cNvSpPr>
          <p:nvPr>
            <p:ph type="title"/>
          </p:nvPr>
        </p:nvSpPr>
        <p:spPr>
          <a:xfrm>
            <a:off x="2286001" y="1243596"/>
            <a:ext cx="9905998" cy="1478570"/>
          </a:xfrm>
        </p:spPr>
        <p:txBody>
          <a:bodyPr/>
          <a:lstStyle/>
          <a:p>
            <a:r>
              <a:rPr lang="en-GB" b="1"/>
              <a:t>                            দলীয় কাজঃ</a:t>
            </a:r>
            <a:endParaRPr lang="en-US" b="1"/>
          </a:p>
        </p:txBody>
      </p:sp>
      <p:sp>
        <p:nvSpPr>
          <p:cNvPr id="3" name="Content Placeholder 2">
            <a:extLst>
              <a:ext uri="{FF2B5EF4-FFF2-40B4-BE49-F238E27FC236}">
                <a16:creationId xmlns:a16="http://schemas.microsoft.com/office/drawing/2014/main" id="{E474AE93-09BE-6D49-BCA4-690FB945D6B1}"/>
              </a:ext>
            </a:extLst>
          </p:cNvPr>
          <p:cNvSpPr>
            <a:spLocks noGrp="1"/>
          </p:cNvSpPr>
          <p:nvPr>
            <p:ph idx="1"/>
          </p:nvPr>
        </p:nvSpPr>
        <p:spPr>
          <a:xfrm>
            <a:off x="2286001" y="2990056"/>
            <a:ext cx="9905999" cy="3541714"/>
          </a:xfrm>
        </p:spPr>
        <p:txBody>
          <a:bodyPr>
            <a:normAutofit/>
          </a:bodyPr>
          <a:lstStyle/>
          <a:p>
            <a:r>
              <a:rPr lang="en-GB" sz="2800" b="1"/>
              <a:t>সার্চইঞ্জিন ও ওয়েব ব্রাউজার এক নয়-ব্যাখ্যা কর।</a:t>
            </a:r>
          </a:p>
          <a:p>
            <a:r>
              <a:rPr lang="en-GB" sz="2800" b="1"/>
              <a:t>আইপি এড্রেস এর তুলনায় ডোমেইন নেইম ব্যবহার সুবিধা জনক – ব্যাখ্যা কর।</a:t>
            </a:r>
            <a:endParaRPr lang="en-US" sz="2800" b="1"/>
          </a:p>
        </p:txBody>
      </p:sp>
    </p:spTree>
    <p:extLst>
      <p:ext uri="{BB962C8B-B14F-4D97-AF65-F5344CB8AC3E}">
        <p14:creationId xmlns:p14="http://schemas.microsoft.com/office/powerpoint/2010/main" val="317767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DE72-60A2-B44C-B4E3-8511A6845F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4AB9CA-9A0B-C146-9CBB-AAEC9891DFD2}"/>
              </a:ext>
            </a:extLst>
          </p:cNvPr>
          <p:cNvSpPr>
            <a:spLocks noGrp="1"/>
          </p:cNvSpPr>
          <p:nvPr>
            <p:ph idx="1"/>
          </p:nvPr>
        </p:nvSpPr>
        <p:spPr>
          <a:xfrm>
            <a:off x="1982391" y="3429000"/>
            <a:ext cx="9905999" cy="3018234"/>
          </a:xfrm>
        </p:spPr>
        <p:txBody>
          <a:bodyPr>
            <a:normAutofit/>
          </a:bodyPr>
          <a:lstStyle/>
          <a:p>
            <a:pPr marL="0" indent="0">
              <a:buNone/>
            </a:pPr>
            <a:r>
              <a:rPr lang="en-GB" sz="2800" b="1"/>
              <a:t>URL: একটি ওয়েব সাইট বা পেজের পূর্ণ ঠিকানাকে URL বলে। URL এর পূর্ণরূপ হচ্ছে Uniform/ Universal Resources  Locator.</a:t>
            </a:r>
          </a:p>
          <a:p>
            <a:pPr marL="0" indent="0">
              <a:buNone/>
            </a:pPr>
            <a:r>
              <a:rPr lang="en-GB" sz="2800" b="1"/>
              <a:t>যেমনঃ http:// </a:t>
            </a:r>
            <a:r>
              <a:rPr lang="en-GB" sz="2800" b="1">
                <a:hlinkClick r:id="rId2"/>
              </a:rPr>
              <a:t>www.bdnews24.com/home/.php</a:t>
            </a:r>
            <a:endParaRPr lang="en-GB" sz="2800" b="1"/>
          </a:p>
          <a:p>
            <a:pPr marL="0" indent="0">
              <a:buNone/>
            </a:pPr>
            <a:r>
              <a:rPr lang="en-GB" sz="2800" b="1"/>
              <a:t> URL এর চারটি অংশ থাকে-১। প্রোটকল ২। ডোমেইন নেম               ৩। ডাইরেক্টরি  / ফোল্ডার নেম ৪। ফাইল নেম।</a:t>
            </a:r>
          </a:p>
        </p:txBody>
      </p:sp>
    </p:spTree>
    <p:extLst>
      <p:ext uri="{BB962C8B-B14F-4D97-AF65-F5344CB8AC3E}">
        <p14:creationId xmlns:p14="http://schemas.microsoft.com/office/powerpoint/2010/main" val="369040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9398-D7C1-C440-842C-3602B1EEFA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AD3148-84BE-8242-A5E7-BC4A29B989A6}"/>
              </a:ext>
            </a:extLst>
          </p:cNvPr>
          <p:cNvSpPr>
            <a:spLocks noGrp="1"/>
          </p:cNvSpPr>
          <p:nvPr>
            <p:ph idx="1"/>
          </p:nvPr>
        </p:nvSpPr>
        <p:spPr>
          <a:xfrm>
            <a:off x="2641599" y="3178175"/>
            <a:ext cx="7716839" cy="3541714"/>
          </a:xfrm>
        </p:spPr>
        <p:txBody>
          <a:bodyPr>
            <a:normAutofit/>
          </a:bodyPr>
          <a:lstStyle/>
          <a:p>
            <a:pPr marL="0" indent="0">
              <a:buNone/>
            </a:pPr>
            <a:r>
              <a:rPr lang="en-GB" sz="2800" b="1"/>
              <a:t>প্রটোকল  হিসাবে থাকে- http বা ftp</a:t>
            </a:r>
          </a:p>
          <a:p>
            <a:pPr marL="0" indent="0">
              <a:buNone/>
            </a:pPr>
            <a:r>
              <a:rPr lang="en-GB" sz="2800" b="1"/>
              <a:t>HTTP  এর পূর্ণ রূপ- Hyper Text Transfer Protocol.</a:t>
            </a:r>
          </a:p>
          <a:p>
            <a:pPr marL="0" indent="0">
              <a:buNone/>
            </a:pPr>
            <a:r>
              <a:rPr lang="en-GB" sz="2800" b="1"/>
              <a:t>FTP এর পূর্ণরূপ – File Transfer Protocol. </a:t>
            </a:r>
          </a:p>
          <a:p>
            <a:pPr marL="0" indent="0">
              <a:buNone/>
            </a:pPr>
            <a:r>
              <a:rPr lang="en-GB" sz="2800" b="1"/>
              <a:t>ফাইল নেম হিসাবে থাকেঃ. Html,.Php,.Css,. Asp, .Jsp</a:t>
            </a:r>
            <a:endParaRPr lang="en-US" sz="2800" b="1"/>
          </a:p>
        </p:txBody>
      </p:sp>
    </p:spTree>
    <p:extLst>
      <p:ext uri="{BB962C8B-B14F-4D97-AF65-F5344CB8AC3E}">
        <p14:creationId xmlns:p14="http://schemas.microsoft.com/office/powerpoint/2010/main" val="202747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96CB-7925-E44E-91E8-6726DA7157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AF16F0-6BE9-4D43-A974-EF843969E52F}"/>
              </a:ext>
            </a:extLst>
          </p:cNvPr>
          <p:cNvSpPr>
            <a:spLocks noGrp="1"/>
          </p:cNvSpPr>
          <p:nvPr>
            <p:ph idx="1"/>
          </p:nvPr>
        </p:nvSpPr>
        <p:spPr>
          <a:xfrm>
            <a:off x="2998787" y="2990056"/>
            <a:ext cx="7823995" cy="3541714"/>
          </a:xfrm>
        </p:spPr>
        <p:txBody>
          <a:bodyPr>
            <a:normAutofit/>
          </a:bodyPr>
          <a:lstStyle/>
          <a:p>
            <a:pPr marL="0" indent="0">
              <a:buNone/>
            </a:pPr>
            <a:r>
              <a:rPr lang="en-GB" sz="2800" b="1"/>
              <a:t>HTML: Hypertext Markup Language.</a:t>
            </a:r>
          </a:p>
          <a:p>
            <a:pPr marL="0" indent="0">
              <a:buNone/>
            </a:pPr>
            <a:r>
              <a:rPr lang="en-GB" sz="2800" b="1"/>
              <a:t>PHP: Hypertext  Preprocessor.</a:t>
            </a:r>
          </a:p>
          <a:p>
            <a:pPr marL="0" indent="0">
              <a:buNone/>
            </a:pPr>
            <a:r>
              <a:rPr lang="en-GB" sz="2800" b="1"/>
              <a:t>ASP: Active Server Pages.</a:t>
            </a:r>
          </a:p>
          <a:p>
            <a:pPr marL="0" indent="0">
              <a:buNone/>
            </a:pPr>
            <a:r>
              <a:rPr lang="en-GB" sz="2800" b="1"/>
              <a:t>JSP: Java Server Pages.</a:t>
            </a:r>
          </a:p>
          <a:p>
            <a:pPr marL="0" indent="0">
              <a:buNone/>
            </a:pPr>
            <a:r>
              <a:rPr lang="en-GB" sz="2800" b="1"/>
              <a:t>CSS: Cascading Style Sheet.</a:t>
            </a:r>
          </a:p>
          <a:p>
            <a:pPr marL="0" indent="0">
              <a:buNone/>
            </a:pPr>
            <a:endParaRPr lang="en-US" sz="2800" b="1"/>
          </a:p>
        </p:txBody>
      </p:sp>
    </p:spTree>
    <p:extLst>
      <p:ext uri="{BB962C8B-B14F-4D97-AF65-F5344CB8AC3E}">
        <p14:creationId xmlns:p14="http://schemas.microsoft.com/office/powerpoint/2010/main" val="40729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A892-023B-9142-B432-FE1CEA9866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6782B7-2444-0845-BFA4-CB995DEE5BF4}"/>
              </a:ext>
            </a:extLst>
          </p:cNvPr>
          <p:cNvSpPr>
            <a:spLocks noGrp="1"/>
          </p:cNvSpPr>
          <p:nvPr>
            <p:ph idx="1"/>
          </p:nvPr>
        </p:nvSpPr>
        <p:spPr>
          <a:xfrm>
            <a:off x="2052240" y="2990056"/>
            <a:ext cx="9905999" cy="3541714"/>
          </a:xfrm>
        </p:spPr>
        <p:txBody>
          <a:bodyPr>
            <a:normAutofit fontScale="92500"/>
          </a:bodyPr>
          <a:lstStyle/>
          <a:p>
            <a:pPr marL="0" indent="0">
              <a:buNone/>
            </a:pPr>
            <a:r>
              <a:rPr lang="en-GB" sz="2800"/>
              <a:t>গঠন বৈচিত্রের উপর ভিত্তি করে ওয়েবসাইটকে দুই ভাগে ভাগ করা যায়ঃ</a:t>
            </a:r>
          </a:p>
          <a:p>
            <a:pPr marL="0" indent="0">
              <a:buNone/>
            </a:pPr>
            <a:r>
              <a:rPr lang="en-GB" sz="2800"/>
              <a:t>১। স্ট্যাটিক ওয়েবসাইট  ২।ডাইনামিক ওয়েবসাইট</a:t>
            </a:r>
          </a:p>
          <a:p>
            <a:pPr marL="0" indent="0">
              <a:buNone/>
            </a:pPr>
            <a:r>
              <a:rPr lang="en-GB" sz="3200" b="1"/>
              <a:t>স্ট্যাটিক ওয়েবসাইটঃ </a:t>
            </a:r>
            <a:r>
              <a:rPr lang="en-GB" sz="2800" b="1"/>
              <a:t>যে ওয়েবসাইটের ডেটার মান ওয়েব টেক্নোলজি লোডিং বা ওয়েব পেইজ  চালু করার সময় পরিবর্তন করা যায় না তাকে স্ট্যাটিক ওয়েবসাইট বলে।এই ওয়েবসাইট তৈরি করা হয় সাধারনত HTML ও CSS  ভাষায়।</a:t>
            </a:r>
            <a:endParaRPr lang="en-GB" sz="3200" b="1"/>
          </a:p>
        </p:txBody>
      </p:sp>
    </p:spTree>
    <p:extLst>
      <p:ext uri="{BB962C8B-B14F-4D97-AF65-F5344CB8AC3E}">
        <p14:creationId xmlns:p14="http://schemas.microsoft.com/office/powerpoint/2010/main" val="84452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AD3D-1634-6D48-A418-7F23271CAD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6BF3D2-005B-B341-8C0B-9681BEF7A2E4}"/>
              </a:ext>
            </a:extLst>
          </p:cNvPr>
          <p:cNvSpPr>
            <a:spLocks noGrp="1"/>
          </p:cNvSpPr>
          <p:nvPr>
            <p:ph idx="1"/>
          </p:nvPr>
        </p:nvSpPr>
        <p:spPr>
          <a:xfrm>
            <a:off x="2141537" y="3316286"/>
            <a:ext cx="9905999" cy="3541714"/>
          </a:xfrm>
        </p:spPr>
        <p:txBody>
          <a:bodyPr>
            <a:normAutofit/>
          </a:bodyPr>
          <a:lstStyle/>
          <a:p>
            <a:pPr marL="0" indent="0">
              <a:buNone/>
            </a:pPr>
            <a:r>
              <a:rPr lang="en-GB" sz="3200" b="1"/>
              <a:t>ডাইনামিক ওয়েবসাইটঃ</a:t>
            </a:r>
            <a:r>
              <a:rPr lang="en-GB" sz="2800" b="1"/>
              <a:t> যে সকল ওয়েবসাইটের ডেটার মান ওয়েব টেকনোলোজি লোডিং বা পেইজ চালু করার পর পরিবর্তন করা যায় অর্থাৎ প্রতিনিয়ত  পরিবর্তনশীল তথ্যের ওয়েবসাইট হলো ডাইনামিক ওয়েবসাইট। এ ধরনের ওয়েবসাইট তৈরিতে সাধারনত PHP,JSP,ASP ইত্যাদি ভাষা ব্যবহার হয়।</a:t>
            </a:r>
            <a:endParaRPr lang="en-US" sz="3200" b="1"/>
          </a:p>
        </p:txBody>
      </p:sp>
    </p:spTree>
    <p:extLst>
      <p:ext uri="{BB962C8B-B14F-4D97-AF65-F5344CB8AC3E}">
        <p14:creationId xmlns:p14="http://schemas.microsoft.com/office/powerpoint/2010/main" val="146949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65C2-F56E-D644-A9FB-8CCE58859D79}"/>
              </a:ext>
            </a:extLst>
          </p:cNvPr>
          <p:cNvSpPr>
            <a:spLocks noGrp="1"/>
          </p:cNvSpPr>
          <p:nvPr>
            <p:ph type="title"/>
          </p:nvPr>
        </p:nvSpPr>
        <p:spPr/>
        <p:txBody>
          <a:bodyPr>
            <a:normAutofit/>
          </a:bodyPr>
          <a:lstStyle/>
          <a:p>
            <a:r>
              <a:rPr lang="en-GB" sz="4000" b="1"/>
              <a:t>                                 পরিচিতিঃ </a:t>
            </a:r>
            <a:br>
              <a:rPr lang="en-GB" sz="4000"/>
            </a:br>
            <a:endParaRPr lang="en-US" sz="4000"/>
          </a:p>
        </p:txBody>
      </p:sp>
      <p:sp>
        <p:nvSpPr>
          <p:cNvPr id="3" name="Content Placeholder 2">
            <a:extLst>
              <a:ext uri="{FF2B5EF4-FFF2-40B4-BE49-F238E27FC236}">
                <a16:creationId xmlns:a16="http://schemas.microsoft.com/office/drawing/2014/main" id="{AFA2E049-B2F7-DB4C-9D2B-DAD93F21F6DB}"/>
              </a:ext>
            </a:extLst>
          </p:cNvPr>
          <p:cNvSpPr>
            <a:spLocks noGrp="1"/>
          </p:cNvSpPr>
          <p:nvPr>
            <p:ph idx="1"/>
          </p:nvPr>
        </p:nvSpPr>
        <p:spPr>
          <a:xfrm>
            <a:off x="2000251" y="2697768"/>
            <a:ext cx="9905999" cy="3541714"/>
          </a:xfrm>
        </p:spPr>
        <p:txBody>
          <a:bodyPr>
            <a:normAutofit fontScale="92500" lnSpcReduction="10000"/>
          </a:bodyPr>
          <a:lstStyle/>
          <a:p>
            <a:pPr marL="0" indent="0">
              <a:buNone/>
            </a:pPr>
            <a:r>
              <a:rPr lang="en-GB" sz="3600" b="1"/>
              <a:t>নামঃ নবেন্দু বিকাশ চক্রবর্তী</a:t>
            </a:r>
          </a:p>
          <a:p>
            <a:pPr marL="0" indent="0">
              <a:buNone/>
            </a:pPr>
            <a:r>
              <a:rPr lang="en-GB" sz="3600" b="1"/>
              <a:t>প্রভাষক, আইসিটি</a:t>
            </a:r>
          </a:p>
          <a:p>
            <a:pPr marL="0" indent="0">
              <a:buNone/>
            </a:pPr>
            <a:r>
              <a:rPr lang="en-GB" sz="3600" b="1"/>
              <a:t>তৈয়বুন্নেছা খানম সরকারি কলেজ,</a:t>
            </a:r>
          </a:p>
          <a:p>
            <a:pPr marL="0" indent="0">
              <a:buNone/>
            </a:pPr>
            <a:r>
              <a:rPr lang="en-GB" sz="3600" b="1"/>
              <a:t>জুড়ি,  মৌলভীবাজার।</a:t>
            </a:r>
          </a:p>
          <a:p>
            <a:pPr marL="0" indent="0">
              <a:buNone/>
            </a:pPr>
            <a:r>
              <a:rPr lang="en-GB" sz="3600" b="1">
                <a:hlinkClick r:id="rId2"/>
              </a:rPr>
              <a:t>ইমেলঃmintu.barlekha@gmail.com</a:t>
            </a:r>
            <a:r>
              <a:rPr lang="en-GB" sz="3600" b="1"/>
              <a:t> </a:t>
            </a:r>
            <a:endParaRPr lang="en-US" sz="3600" b="1"/>
          </a:p>
        </p:txBody>
      </p:sp>
      <p:pic>
        <p:nvPicPr>
          <p:cNvPr id="4" name="Picture 4">
            <a:extLst>
              <a:ext uri="{FF2B5EF4-FFF2-40B4-BE49-F238E27FC236}">
                <a16:creationId xmlns:a16="http://schemas.microsoft.com/office/drawing/2014/main" id="{7EA7A210-A381-9849-8F4C-432EB0E15251}"/>
              </a:ext>
            </a:extLst>
          </p:cNvPr>
          <p:cNvPicPr>
            <a:picLocks noChangeAspect="1"/>
          </p:cNvPicPr>
          <p:nvPr/>
        </p:nvPicPr>
        <p:blipFill>
          <a:blip r:embed="rId3"/>
          <a:stretch>
            <a:fillRect/>
          </a:stretch>
        </p:blipFill>
        <p:spPr>
          <a:xfrm>
            <a:off x="8697454" y="2697768"/>
            <a:ext cx="2988589" cy="3881455"/>
          </a:xfrm>
          <a:prstGeom prst="rect">
            <a:avLst/>
          </a:prstGeom>
        </p:spPr>
      </p:pic>
    </p:spTree>
    <p:extLst>
      <p:ext uri="{BB962C8B-B14F-4D97-AF65-F5344CB8AC3E}">
        <p14:creationId xmlns:p14="http://schemas.microsoft.com/office/powerpoint/2010/main" val="135996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20EE-0157-5349-91BD-E431C0D2D6B7}"/>
              </a:ext>
            </a:extLst>
          </p:cNvPr>
          <p:cNvSpPr>
            <a:spLocks noGrp="1"/>
          </p:cNvSpPr>
          <p:nvPr>
            <p:ph type="title"/>
          </p:nvPr>
        </p:nvSpPr>
        <p:spPr>
          <a:xfrm>
            <a:off x="2286002" y="547081"/>
            <a:ext cx="9905998" cy="1478570"/>
          </a:xfrm>
        </p:spPr>
        <p:txBody>
          <a:bodyPr/>
          <a:lstStyle/>
          <a:p>
            <a:r>
              <a:rPr lang="en-GB" b="1"/>
              <a:t>                                 বাড়ির কাজঃ</a:t>
            </a:r>
            <a:endParaRPr lang="en-US" b="1"/>
          </a:p>
        </p:txBody>
      </p:sp>
      <p:sp>
        <p:nvSpPr>
          <p:cNvPr id="3" name="Content Placeholder 2">
            <a:extLst>
              <a:ext uri="{FF2B5EF4-FFF2-40B4-BE49-F238E27FC236}">
                <a16:creationId xmlns:a16="http://schemas.microsoft.com/office/drawing/2014/main" id="{585A3D94-6CBD-6C46-BC21-F8A703BC5ABB}"/>
              </a:ext>
            </a:extLst>
          </p:cNvPr>
          <p:cNvSpPr>
            <a:spLocks noGrp="1"/>
          </p:cNvSpPr>
          <p:nvPr>
            <p:ph idx="1"/>
          </p:nvPr>
        </p:nvSpPr>
        <p:spPr>
          <a:xfrm>
            <a:off x="2982516" y="3429000"/>
            <a:ext cx="8922145" cy="3541714"/>
          </a:xfrm>
        </p:spPr>
        <p:txBody>
          <a:bodyPr>
            <a:normAutofit/>
          </a:bodyPr>
          <a:lstStyle/>
          <a:p>
            <a:r>
              <a:rPr lang="en-GB" sz="3200" b="1"/>
              <a:t>স্ট্যাটিক ও ডাইনামিক ওয়েবসাইটের পার্থক্য লিখ।</a:t>
            </a:r>
          </a:p>
          <a:p>
            <a:r>
              <a:rPr lang="en-GB" sz="3200" b="1"/>
              <a:t>একটি URL এর প্রতিটি অংশের বর্ণনা  দাও।</a:t>
            </a:r>
            <a:endParaRPr lang="en-US" sz="3200" b="1"/>
          </a:p>
        </p:txBody>
      </p:sp>
    </p:spTree>
    <p:extLst>
      <p:ext uri="{BB962C8B-B14F-4D97-AF65-F5344CB8AC3E}">
        <p14:creationId xmlns:p14="http://schemas.microsoft.com/office/powerpoint/2010/main" val="220012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F42C-CE5D-004C-8968-4F28F66E98F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D4FCCD1-DA00-4E46-967D-587DEB7CA56B}"/>
              </a:ext>
            </a:extLst>
          </p:cNvPr>
          <p:cNvPicPr>
            <a:picLocks noGrp="1" noChangeAspect="1"/>
          </p:cNvPicPr>
          <p:nvPr>
            <p:ph idx="1"/>
          </p:nvPr>
        </p:nvPicPr>
        <p:blipFill>
          <a:blip r:embed="rId2"/>
          <a:stretch>
            <a:fillRect/>
          </a:stretch>
        </p:blipFill>
        <p:spPr>
          <a:xfrm>
            <a:off x="2928937" y="2540278"/>
            <a:ext cx="8671253" cy="3996253"/>
          </a:xfrm>
          <a:prstGeom prst="rect">
            <a:avLst/>
          </a:prstGeom>
        </p:spPr>
      </p:pic>
    </p:spTree>
    <p:extLst>
      <p:ext uri="{BB962C8B-B14F-4D97-AF65-F5344CB8AC3E}">
        <p14:creationId xmlns:p14="http://schemas.microsoft.com/office/powerpoint/2010/main" val="181101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EE0B-CCAA-A845-A284-2F692CB989F9}"/>
              </a:ext>
            </a:extLst>
          </p:cNvPr>
          <p:cNvSpPr>
            <a:spLocks noGrp="1"/>
          </p:cNvSpPr>
          <p:nvPr>
            <p:ph type="title"/>
          </p:nvPr>
        </p:nvSpPr>
        <p:spPr>
          <a:xfrm>
            <a:off x="1660922" y="832036"/>
            <a:ext cx="8493520" cy="1417451"/>
          </a:xfrm>
        </p:spPr>
        <p:txBody>
          <a:bodyPr>
            <a:normAutofit/>
          </a:bodyPr>
          <a:lstStyle/>
          <a:p>
            <a:r>
              <a:rPr lang="en-GB" sz="4000" b="1"/>
              <a:t>                             পাঠ পরিচিতিঃ</a:t>
            </a:r>
            <a:endParaRPr lang="en-US" sz="4000" b="1"/>
          </a:p>
        </p:txBody>
      </p:sp>
      <p:sp>
        <p:nvSpPr>
          <p:cNvPr id="3" name="Content Placeholder 2">
            <a:extLst>
              <a:ext uri="{FF2B5EF4-FFF2-40B4-BE49-F238E27FC236}">
                <a16:creationId xmlns:a16="http://schemas.microsoft.com/office/drawing/2014/main" id="{E44D39E0-FF2E-934F-B0C7-C49992507D7B}"/>
              </a:ext>
            </a:extLst>
          </p:cNvPr>
          <p:cNvSpPr>
            <a:spLocks noGrp="1"/>
          </p:cNvSpPr>
          <p:nvPr>
            <p:ph idx="1"/>
          </p:nvPr>
        </p:nvSpPr>
        <p:spPr>
          <a:xfrm>
            <a:off x="4572000" y="2249487"/>
            <a:ext cx="6475411" cy="4751388"/>
          </a:xfrm>
        </p:spPr>
        <p:txBody>
          <a:bodyPr>
            <a:normAutofit/>
          </a:bodyPr>
          <a:lstStyle/>
          <a:p>
            <a:pPr marL="0" indent="0">
              <a:buNone/>
            </a:pPr>
            <a:r>
              <a:rPr lang="en-GB" sz="3200" b="1"/>
              <a:t>বিষয়ঃ তথ্য ও যোগাযোগ প্রযুক্তি</a:t>
            </a:r>
          </a:p>
          <a:p>
            <a:pPr marL="0" indent="0">
              <a:buNone/>
            </a:pPr>
            <a:r>
              <a:rPr lang="en-GB" sz="3200" b="1"/>
              <a:t>শ্রেণিঃ একাদশ/ দ্বাদশ</a:t>
            </a:r>
          </a:p>
          <a:p>
            <a:pPr marL="0" indent="0">
              <a:buNone/>
            </a:pPr>
            <a:r>
              <a:rPr lang="en-GB" sz="3200" b="1"/>
              <a:t>অধ্যায়ঃ চতুর্থ (ওয়েব ডিজাইন </a:t>
            </a:r>
          </a:p>
          <a:p>
            <a:pPr marL="0" indent="0">
              <a:buNone/>
            </a:pPr>
            <a:r>
              <a:rPr lang="en-GB" sz="3200" b="1"/>
              <a:t>পরিচিতি এবং HTML)</a:t>
            </a:r>
            <a:endParaRPr lang="en-US" sz="3200" b="1"/>
          </a:p>
        </p:txBody>
      </p:sp>
    </p:spTree>
    <p:extLst>
      <p:ext uri="{BB962C8B-B14F-4D97-AF65-F5344CB8AC3E}">
        <p14:creationId xmlns:p14="http://schemas.microsoft.com/office/powerpoint/2010/main" val="2242864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1816-3486-CC4D-8CB5-C7AEF5CAA8BD}"/>
              </a:ext>
            </a:extLst>
          </p:cNvPr>
          <p:cNvSpPr>
            <a:spLocks noGrp="1"/>
          </p:cNvSpPr>
          <p:nvPr>
            <p:ph type="title"/>
          </p:nvPr>
        </p:nvSpPr>
        <p:spPr>
          <a:xfrm>
            <a:off x="1794272" y="1207878"/>
            <a:ext cx="9905998" cy="1478570"/>
          </a:xfrm>
        </p:spPr>
        <p:txBody>
          <a:bodyPr>
            <a:normAutofit/>
          </a:bodyPr>
          <a:lstStyle/>
          <a:p>
            <a:r>
              <a:rPr lang="en-GB" sz="4000" b="1"/>
              <a:t>                         ছবিগুলো লক্ষ্য করঃ</a:t>
            </a:r>
            <a:endParaRPr lang="en-US" sz="4000" b="1"/>
          </a:p>
        </p:txBody>
      </p:sp>
      <p:pic>
        <p:nvPicPr>
          <p:cNvPr id="4" name="Picture 4">
            <a:extLst>
              <a:ext uri="{FF2B5EF4-FFF2-40B4-BE49-F238E27FC236}">
                <a16:creationId xmlns:a16="http://schemas.microsoft.com/office/drawing/2014/main" id="{EB27CAC9-1887-2849-95BA-335A5C64FBC1}"/>
              </a:ext>
            </a:extLst>
          </p:cNvPr>
          <p:cNvPicPr>
            <a:picLocks noGrp="1" noChangeAspect="1"/>
          </p:cNvPicPr>
          <p:nvPr>
            <p:ph idx="1"/>
          </p:nvPr>
        </p:nvPicPr>
        <p:blipFill>
          <a:blip r:embed="rId2"/>
          <a:stretch>
            <a:fillRect/>
          </a:stretch>
        </p:blipFill>
        <p:spPr>
          <a:xfrm>
            <a:off x="285751" y="3429000"/>
            <a:ext cx="5810250" cy="3429000"/>
          </a:xfrm>
          <a:prstGeom prst="rect">
            <a:avLst/>
          </a:prstGeom>
        </p:spPr>
      </p:pic>
      <p:pic>
        <p:nvPicPr>
          <p:cNvPr id="3" name="Picture 4">
            <a:extLst>
              <a:ext uri="{FF2B5EF4-FFF2-40B4-BE49-F238E27FC236}">
                <a16:creationId xmlns:a16="http://schemas.microsoft.com/office/drawing/2014/main" id="{C212C555-9956-7549-B08F-4CF4D3F6FDCC}"/>
              </a:ext>
            </a:extLst>
          </p:cNvPr>
          <p:cNvPicPr>
            <a:picLocks noChangeAspect="1"/>
          </p:cNvPicPr>
          <p:nvPr/>
        </p:nvPicPr>
        <p:blipFill>
          <a:blip r:embed="rId3"/>
          <a:stretch>
            <a:fillRect/>
          </a:stretch>
        </p:blipFill>
        <p:spPr>
          <a:xfrm>
            <a:off x="6747271" y="3429000"/>
            <a:ext cx="5307807" cy="3429000"/>
          </a:xfrm>
          <a:prstGeom prst="rect">
            <a:avLst/>
          </a:prstGeom>
        </p:spPr>
      </p:pic>
    </p:spTree>
    <p:extLst>
      <p:ext uri="{BB962C8B-B14F-4D97-AF65-F5344CB8AC3E}">
        <p14:creationId xmlns:p14="http://schemas.microsoft.com/office/powerpoint/2010/main" val="65143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9047-2EF5-D14D-8B56-06FD53F2CA5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AA08C61B-E792-6C45-BF66-0E330DE4062C}"/>
              </a:ext>
            </a:extLst>
          </p:cNvPr>
          <p:cNvPicPr>
            <a:picLocks noGrp="1" noChangeAspect="1"/>
          </p:cNvPicPr>
          <p:nvPr>
            <p:ph idx="1"/>
          </p:nvPr>
        </p:nvPicPr>
        <p:blipFill>
          <a:blip r:embed="rId2"/>
          <a:stretch>
            <a:fillRect/>
          </a:stretch>
        </p:blipFill>
        <p:spPr>
          <a:xfrm>
            <a:off x="1768078" y="3603575"/>
            <a:ext cx="4911328" cy="3254425"/>
          </a:xfrm>
          <a:prstGeom prst="rect">
            <a:avLst/>
          </a:prstGeom>
        </p:spPr>
      </p:pic>
      <p:pic>
        <p:nvPicPr>
          <p:cNvPr id="5" name="Picture 5">
            <a:extLst>
              <a:ext uri="{FF2B5EF4-FFF2-40B4-BE49-F238E27FC236}">
                <a16:creationId xmlns:a16="http://schemas.microsoft.com/office/drawing/2014/main" id="{407EAEBB-7A36-F545-B801-C6AA756E9FED}"/>
              </a:ext>
            </a:extLst>
          </p:cNvPr>
          <p:cNvPicPr>
            <a:picLocks noChangeAspect="1"/>
          </p:cNvPicPr>
          <p:nvPr/>
        </p:nvPicPr>
        <p:blipFill>
          <a:blip r:embed="rId3"/>
          <a:stretch>
            <a:fillRect/>
          </a:stretch>
        </p:blipFill>
        <p:spPr>
          <a:xfrm>
            <a:off x="7143750" y="3429001"/>
            <a:ext cx="4911328" cy="3180744"/>
          </a:xfrm>
          <a:prstGeom prst="rect">
            <a:avLst/>
          </a:prstGeom>
        </p:spPr>
      </p:pic>
      <p:pic>
        <p:nvPicPr>
          <p:cNvPr id="8" name="Picture 8">
            <a:extLst>
              <a:ext uri="{FF2B5EF4-FFF2-40B4-BE49-F238E27FC236}">
                <a16:creationId xmlns:a16="http://schemas.microsoft.com/office/drawing/2014/main" id="{A163848F-EBE2-D149-9089-B304A8D2B6E0}"/>
              </a:ext>
            </a:extLst>
          </p:cNvPr>
          <p:cNvPicPr>
            <a:picLocks noChangeAspect="1"/>
          </p:cNvPicPr>
          <p:nvPr/>
        </p:nvPicPr>
        <p:blipFill>
          <a:blip r:embed="rId4"/>
          <a:stretch>
            <a:fillRect/>
          </a:stretch>
        </p:blipFill>
        <p:spPr>
          <a:xfrm>
            <a:off x="7947422" y="224163"/>
            <a:ext cx="3929064" cy="2966806"/>
          </a:xfrm>
          <a:prstGeom prst="rect">
            <a:avLst/>
          </a:prstGeom>
        </p:spPr>
      </p:pic>
      <p:pic>
        <p:nvPicPr>
          <p:cNvPr id="3" name="Picture 5">
            <a:extLst>
              <a:ext uri="{FF2B5EF4-FFF2-40B4-BE49-F238E27FC236}">
                <a16:creationId xmlns:a16="http://schemas.microsoft.com/office/drawing/2014/main" id="{309FAE00-E5AF-244E-8BB1-A3FB036784F7}"/>
              </a:ext>
            </a:extLst>
          </p:cNvPr>
          <p:cNvPicPr>
            <a:picLocks noChangeAspect="1"/>
          </p:cNvPicPr>
          <p:nvPr/>
        </p:nvPicPr>
        <p:blipFill>
          <a:blip r:embed="rId5"/>
          <a:stretch>
            <a:fillRect/>
          </a:stretch>
        </p:blipFill>
        <p:spPr>
          <a:xfrm flipH="1">
            <a:off x="4040585" y="367835"/>
            <a:ext cx="3518296" cy="2679462"/>
          </a:xfrm>
          <a:prstGeom prst="rect">
            <a:avLst/>
          </a:prstGeom>
        </p:spPr>
      </p:pic>
    </p:spTree>
    <p:extLst>
      <p:ext uri="{BB962C8B-B14F-4D97-AF65-F5344CB8AC3E}">
        <p14:creationId xmlns:p14="http://schemas.microsoft.com/office/powerpoint/2010/main" val="251348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F29-A8AC-044C-A78E-081BC4BBAC92}"/>
              </a:ext>
            </a:extLst>
          </p:cNvPr>
          <p:cNvSpPr>
            <a:spLocks noGrp="1"/>
          </p:cNvSpPr>
          <p:nvPr>
            <p:ph type="title"/>
          </p:nvPr>
        </p:nvSpPr>
        <p:spPr>
          <a:xfrm>
            <a:off x="2607469" y="428228"/>
            <a:ext cx="8439942" cy="1678384"/>
          </a:xfrm>
        </p:spPr>
        <p:txBody>
          <a:bodyPr>
            <a:normAutofit fontScale="90000"/>
          </a:bodyPr>
          <a:lstStyle/>
          <a:p>
            <a:r>
              <a:rPr lang="en-GB" b="1"/>
              <a:t>                 আজকের বিষয়ঃ ওয়েব পরিচিতি </a:t>
            </a:r>
            <a:br>
              <a:rPr lang="en-GB" b="1"/>
            </a:br>
            <a:r>
              <a:rPr lang="en-GB" b="1"/>
              <a:t>                    ও ডিজাইন।</a:t>
            </a:r>
            <a:br>
              <a:rPr lang="en-GB" b="1"/>
            </a:br>
            <a:r>
              <a:rPr lang="en-GB" b="1"/>
              <a:t>                                                       </a:t>
            </a:r>
            <a:br>
              <a:rPr lang="en-GB" b="1"/>
            </a:br>
            <a:r>
              <a:rPr lang="en-GB" b="1"/>
              <a:t>                     </a:t>
            </a:r>
            <a:br>
              <a:rPr lang="en-GB" b="1"/>
            </a:br>
            <a:endParaRPr lang="en-US" b="1"/>
          </a:p>
        </p:txBody>
      </p:sp>
      <p:sp>
        <p:nvSpPr>
          <p:cNvPr id="3" name="Content Placeholder 2">
            <a:extLst>
              <a:ext uri="{FF2B5EF4-FFF2-40B4-BE49-F238E27FC236}">
                <a16:creationId xmlns:a16="http://schemas.microsoft.com/office/drawing/2014/main" id="{4119C40A-684C-9148-9CCE-680A633E0E9E}"/>
              </a:ext>
            </a:extLst>
          </p:cNvPr>
          <p:cNvSpPr>
            <a:spLocks noGrp="1"/>
          </p:cNvSpPr>
          <p:nvPr>
            <p:ph idx="1"/>
          </p:nvPr>
        </p:nvSpPr>
        <p:spPr>
          <a:xfrm>
            <a:off x="2976563" y="2106612"/>
            <a:ext cx="9215437" cy="4661893"/>
          </a:xfrm>
        </p:spPr>
        <p:txBody>
          <a:bodyPr>
            <a:normAutofit fontScale="85000" lnSpcReduction="20000"/>
          </a:bodyPr>
          <a:lstStyle/>
          <a:p>
            <a:pPr marL="0" indent="0">
              <a:buNone/>
            </a:pPr>
            <a:r>
              <a:rPr lang="en-GB" sz="3600" b="1"/>
              <a:t>পাঠ শেষে শিক্ষার্থীর-</a:t>
            </a:r>
          </a:p>
          <a:p>
            <a:pPr marL="742950" indent="-742950">
              <a:buFont typeface="+mj-lt"/>
              <a:buAutoNum type="arabicPeriod"/>
            </a:pPr>
            <a:r>
              <a:rPr lang="en-GB" sz="3600" b="1"/>
              <a:t>ওয়েব পেইজ কি তা ব্যাখ্যা করতে পারবে।</a:t>
            </a:r>
          </a:p>
          <a:p>
            <a:pPr marL="742950" indent="-742950">
              <a:buFont typeface="+mj-lt"/>
              <a:buAutoNum type="arabicPeriod"/>
            </a:pPr>
            <a:r>
              <a:rPr lang="en-GB" sz="3600" b="1"/>
              <a:t>ওয়েব সাইট কি তা ব্যাখ্যা করতে পারবে।</a:t>
            </a:r>
          </a:p>
          <a:p>
            <a:pPr marL="742950" indent="-742950">
              <a:buFont typeface="+mj-lt"/>
              <a:buAutoNum type="arabicPeriod"/>
            </a:pPr>
            <a:r>
              <a:rPr lang="en-GB" sz="3600" b="1"/>
              <a:t>ওয়েব ব্রাউজার কি-তা ব্যাখ্যা করতে পারবে।</a:t>
            </a:r>
          </a:p>
          <a:p>
            <a:pPr marL="742950" indent="-742950">
              <a:buFont typeface="+mj-lt"/>
              <a:buAutoNum type="arabicPeriod"/>
            </a:pPr>
            <a:r>
              <a:rPr lang="en-GB" sz="3600" b="1"/>
              <a:t>সার্চ ইঞ্জিন  কি-তা ব্যাখ্যা করতে পারবে।</a:t>
            </a:r>
          </a:p>
          <a:p>
            <a:pPr marL="742950" indent="-742950">
              <a:buFont typeface="+mj-lt"/>
              <a:buAutoNum type="arabicPeriod"/>
            </a:pPr>
            <a:r>
              <a:rPr lang="en-GB" sz="3600" b="1"/>
              <a:t>ডোমেইন নেম ও আইপ এড্রেস ব্যাখ্যা করতে পারবে।</a:t>
            </a:r>
          </a:p>
          <a:p>
            <a:pPr marL="742950" indent="-742950">
              <a:buFont typeface="+mj-lt"/>
              <a:buAutoNum type="arabicPeriod"/>
            </a:pPr>
            <a:r>
              <a:rPr lang="en-GB" sz="3600" b="1"/>
              <a:t>URL সম্পর্কে বিস্তারিত বলতে পারবে।</a:t>
            </a:r>
          </a:p>
        </p:txBody>
      </p:sp>
    </p:spTree>
    <p:extLst>
      <p:ext uri="{BB962C8B-B14F-4D97-AF65-F5344CB8AC3E}">
        <p14:creationId xmlns:p14="http://schemas.microsoft.com/office/powerpoint/2010/main" val="73527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D9D1-6F80-CB43-936A-5A9DFADDFA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02A4F5-C68B-1540-8FB9-412F3162D8A7}"/>
              </a:ext>
            </a:extLst>
          </p:cNvPr>
          <p:cNvSpPr>
            <a:spLocks noGrp="1"/>
          </p:cNvSpPr>
          <p:nvPr>
            <p:ph idx="1"/>
          </p:nvPr>
        </p:nvSpPr>
        <p:spPr>
          <a:xfrm>
            <a:off x="2254647" y="3686572"/>
            <a:ext cx="9905999" cy="2957116"/>
          </a:xfrm>
        </p:spPr>
        <p:txBody>
          <a:bodyPr>
            <a:normAutofit/>
          </a:bodyPr>
          <a:lstStyle/>
          <a:p>
            <a:pPr marL="0" indent="0">
              <a:buNone/>
            </a:pPr>
            <a:r>
              <a:rPr lang="en-GB" sz="2800" b="1"/>
              <a:t>ওয়েব পেইজঃ HTML নামক Markup Language এর উপর ভিত্তি করে তৈরিকৃত ডকুমেন্টগুলোকে ওয়েব পেইজ বলে। ওয়েব সাইটের প্রতিটি পেইজকেই ওয়েব পেইজ বলে।</a:t>
            </a:r>
          </a:p>
          <a:p>
            <a:pPr marL="0" indent="0">
              <a:buNone/>
            </a:pPr>
            <a:r>
              <a:rPr lang="en-GB" sz="2800" b="1"/>
              <a:t>হোম পেইজঃ ওয়েব সাইটে প্রবেশের পর প্রথম যে পেইজটি প্রদর্শিত হয় তাকে হোম পেইজ বলে।</a:t>
            </a:r>
          </a:p>
          <a:p>
            <a:pPr marL="0" indent="0">
              <a:buNone/>
            </a:pPr>
            <a:endParaRPr lang="en-US" sz="2800" b="1"/>
          </a:p>
        </p:txBody>
      </p:sp>
    </p:spTree>
    <p:extLst>
      <p:ext uri="{BB962C8B-B14F-4D97-AF65-F5344CB8AC3E}">
        <p14:creationId xmlns:p14="http://schemas.microsoft.com/office/powerpoint/2010/main" val="59811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BA5F-A4FF-E548-B18C-E9027EA447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D0EC72-6A9B-5349-ACB5-F2ABE81FE717}"/>
              </a:ext>
            </a:extLst>
          </p:cNvPr>
          <p:cNvSpPr>
            <a:spLocks noGrp="1"/>
          </p:cNvSpPr>
          <p:nvPr>
            <p:ph idx="1"/>
          </p:nvPr>
        </p:nvSpPr>
        <p:spPr>
          <a:xfrm>
            <a:off x="3357563" y="1874440"/>
            <a:ext cx="8332786" cy="4608513"/>
          </a:xfrm>
        </p:spPr>
        <p:txBody>
          <a:bodyPr>
            <a:normAutofit/>
          </a:bodyPr>
          <a:lstStyle/>
          <a:p>
            <a:pPr marL="0" indent="0">
              <a:buNone/>
            </a:pPr>
            <a:r>
              <a:rPr lang="en-GB" sz="2800" b="1"/>
              <a:t>ওয়েবসাইটঃ একই ডোমেইনের অধীনে একাধিক ওয়েব পেইজের সমষ্টিকে ওয়েব সাইট বলে।অর্থাৎ ওয়েব সার্ভারে রাখা ওয়েব পেইজ,ছবি,অডিও, ভিডিও  এবং অন্যান্য ডিজিটাল তথ্যের সমষ্টিকে ওয়েবসাইট বলে।</a:t>
            </a:r>
          </a:p>
          <a:p>
            <a:pPr marL="0" indent="0">
              <a:buNone/>
            </a:pPr>
            <a:r>
              <a:rPr lang="en-GB" sz="2800" b="1"/>
              <a:t>আর ওয়েব পেইজ নির্মানের কৌশলকে ওয়েব ডিজাইন বলে।</a:t>
            </a:r>
            <a:endParaRPr lang="en-US" sz="2800" b="1"/>
          </a:p>
        </p:txBody>
      </p:sp>
    </p:spTree>
    <p:extLst>
      <p:ext uri="{BB962C8B-B14F-4D97-AF65-F5344CB8AC3E}">
        <p14:creationId xmlns:p14="http://schemas.microsoft.com/office/powerpoint/2010/main" val="41968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7F49-8986-0947-81C6-FFF2A70D51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1B7A09-67D4-9647-A82E-0FF927785067}"/>
              </a:ext>
            </a:extLst>
          </p:cNvPr>
          <p:cNvSpPr>
            <a:spLocks noGrp="1"/>
          </p:cNvSpPr>
          <p:nvPr>
            <p:ph idx="1"/>
          </p:nvPr>
        </p:nvSpPr>
        <p:spPr>
          <a:xfrm>
            <a:off x="3536946" y="1853987"/>
            <a:ext cx="8887225" cy="4733529"/>
          </a:xfrm>
        </p:spPr>
        <p:txBody>
          <a:bodyPr>
            <a:normAutofit/>
          </a:bodyPr>
          <a:lstStyle/>
          <a:p>
            <a:pPr marL="0" indent="0">
              <a:buNone/>
            </a:pPr>
            <a:r>
              <a:rPr lang="en-GB" sz="2800" b="1"/>
              <a:t>ওয়েব ব্রাউজারঃ যে সফটওয়্যার এর সাহায্যে ব্যবহারকারী যেকোনো ওয়েব পেইজ, www এ অবস্থিত  কোনো সাইটের যেকোনো লেখা,ছবি দেখতে ও ডাউনলোড করতে পারে তাকে ওয়েব ব্রাউজার বলে।</a:t>
            </a:r>
            <a:endParaRPr lang="en-US" sz="2800" b="1"/>
          </a:p>
        </p:txBody>
      </p:sp>
      <p:pic>
        <p:nvPicPr>
          <p:cNvPr id="4" name="Picture 4">
            <a:extLst>
              <a:ext uri="{FF2B5EF4-FFF2-40B4-BE49-F238E27FC236}">
                <a16:creationId xmlns:a16="http://schemas.microsoft.com/office/drawing/2014/main" id="{FFF67393-0847-1F45-8187-051EBC360568}"/>
              </a:ext>
            </a:extLst>
          </p:cNvPr>
          <p:cNvPicPr>
            <a:picLocks noChangeAspect="1"/>
          </p:cNvPicPr>
          <p:nvPr/>
        </p:nvPicPr>
        <p:blipFill>
          <a:blip r:embed="rId2"/>
          <a:stretch>
            <a:fillRect/>
          </a:stretch>
        </p:blipFill>
        <p:spPr>
          <a:xfrm>
            <a:off x="3723083" y="3950268"/>
            <a:ext cx="7742636" cy="2637248"/>
          </a:xfrm>
          <a:prstGeom prst="rect">
            <a:avLst/>
          </a:prstGeom>
        </p:spPr>
      </p:pic>
    </p:spTree>
    <p:extLst>
      <p:ext uri="{BB962C8B-B14F-4D97-AF65-F5344CB8AC3E}">
        <p14:creationId xmlns:p14="http://schemas.microsoft.com/office/powerpoint/2010/main" val="3877921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Circuit</vt:lpstr>
      <vt:lpstr>PowerPoint Presentation</vt:lpstr>
      <vt:lpstr>                                 পরিচিতিঃ  </vt:lpstr>
      <vt:lpstr>                             পাঠ পরিচিতিঃ</vt:lpstr>
      <vt:lpstr>                         ছবিগুলো লক্ষ্য করঃ</vt:lpstr>
      <vt:lpstr>PowerPoint Presentation</vt:lpstr>
      <vt:lpstr>                 আজকের বিষয়ঃ ওয়েব পরিচিতি                      ও ডিজাইন।                                                                               </vt:lpstr>
      <vt:lpstr>PowerPoint Presentation</vt:lpstr>
      <vt:lpstr>PowerPoint Presentation</vt:lpstr>
      <vt:lpstr>PowerPoint Presentation</vt:lpstr>
      <vt:lpstr>PowerPoint Presentation</vt:lpstr>
      <vt:lpstr>                              একক কাজঃ</vt:lpstr>
      <vt:lpstr>PowerPoint Presentation</vt:lpstr>
      <vt:lpstr>PowerPoint Presentation</vt:lpstr>
      <vt:lpstr>                            দলীয় কাজঃ</vt:lpstr>
      <vt:lpstr>PowerPoint Presentation</vt:lpstr>
      <vt:lpstr>PowerPoint Presentation</vt:lpstr>
      <vt:lpstr>PowerPoint Presentation</vt:lpstr>
      <vt:lpstr>PowerPoint Presentation</vt:lpstr>
      <vt:lpstr>PowerPoint Presentation</vt:lpstr>
      <vt:lpstr>                                 বাড়ির কাজঃ</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27</cp:revision>
  <dcterms:modified xsi:type="dcterms:W3CDTF">2020-08-03T03:28:10Z</dcterms:modified>
</cp:coreProperties>
</file>