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8" r:id="rId2"/>
    <p:sldId id="285" r:id="rId3"/>
    <p:sldId id="286" r:id="rId4"/>
    <p:sldId id="284" r:id="rId5"/>
    <p:sldId id="271" r:id="rId6"/>
    <p:sldId id="272" r:id="rId7"/>
    <p:sldId id="270" r:id="rId8"/>
    <p:sldId id="257" r:id="rId9"/>
    <p:sldId id="261" r:id="rId10"/>
    <p:sldId id="258" r:id="rId11"/>
    <p:sldId id="260" r:id="rId12"/>
    <p:sldId id="256" r:id="rId13"/>
    <p:sldId id="259" r:id="rId14"/>
    <p:sldId id="262" r:id="rId15"/>
    <p:sldId id="264" r:id="rId16"/>
    <p:sldId id="263" r:id="rId17"/>
    <p:sldId id="283" r:id="rId18"/>
    <p:sldId id="265" r:id="rId19"/>
    <p:sldId id="278" r:id="rId20"/>
    <p:sldId id="266" r:id="rId21"/>
    <p:sldId id="282" r:id="rId22"/>
    <p:sldId id="267" r:id="rId23"/>
    <p:sldId id="268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EDEE5"/>
    <a:srgbClr val="0000FF"/>
    <a:srgbClr val="CC00CC"/>
    <a:srgbClr val="684D9C"/>
    <a:srgbClr val="674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1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128" y="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6B643-9E9A-4934-AEB4-BFCF1BF9D085}" type="doc">
      <dgm:prSet loTypeId="urn:microsoft.com/office/officeart/2005/8/layout/radial3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72162C-E983-4F5D-83EF-A51D5608A9D1}">
      <dgm:prSet phldrT="[Text]" custT="1"/>
      <dgm:spPr>
        <a:gradFill rotWithShape="0">
          <a:gsLst>
            <a:gs pos="34000">
              <a:srgbClr val="0000FF"/>
            </a:gs>
            <a:gs pos="46000">
              <a:srgbClr val="CC00CC"/>
            </a:gs>
            <a:gs pos="59000">
              <a:srgbClr val="0070C0"/>
            </a:gs>
            <a:gs pos="69000">
              <a:srgbClr val="C00000"/>
            </a:gs>
          </a:gsLst>
          <a:lin ang="5400000" scaled="1"/>
        </a:gradFill>
      </dgm:spPr>
      <dgm:t>
        <a:bodyPr/>
        <a:lstStyle/>
        <a:p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অঙ্কগুলো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গঠিত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বৃহত্তম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ক্ষুদ্রতম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</a:t>
          </a:r>
          <a:r>
            <a:rPr lang="bn-BD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’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টি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লিখ</a:t>
          </a:r>
          <a:r>
            <a:rPr lang="en-US" sz="2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।</a:t>
          </a:r>
        </a:p>
      </dgm:t>
    </dgm:pt>
    <dgm:pt modelId="{86DB2F1D-0660-4644-BDFA-533142A53973}" type="par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CA85DC-31F1-4FE0-8FD1-9F5CCB1E5BCE}" type="sib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B72F3-209D-4970-8567-FC944312182A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45F2D8-DD5E-4291-8CC8-F40322E231C7}" type="par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F4865-AD4C-489C-8C3E-C477F3BBBD15}" type="sib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E6F062-9052-4398-9B34-7321942EFF61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0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DEC7D8-6D18-4AE5-8B14-3AAEDA4752E6}" type="par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5505B7-EBD2-49FB-AE0C-5E72CC54FFBC}" type="sib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9E2595-E690-4C81-B150-9F31A8952627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07FB3-93B2-4E5D-BB15-A884F3562585}" type="par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24B582-E199-4151-9BAD-FD50633F478F}" type="sib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280A5D-F550-4A05-A2B7-7EC8BB89BFF9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7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9EA5FF-A332-4283-B0A5-04C0F2735DE4}" type="par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0C63CF-AF6C-478A-B590-5EDB821A77D8}" type="sib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478484-1B2F-447B-BB9B-53B0FBBF9262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5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C34AE7-5F4D-48FD-8A63-4F061E491C88}" type="par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4DFEE5-8693-4CC0-B7A9-463C7D881D9B}" type="sib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D62B96-8639-4C30-A4D9-273E95FC5A80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83B50D-B8D4-4E7C-986C-90F3B6A160D3}" type="par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A2C7ED2-614C-4385-AA31-2E861FDEC22D}" type="sib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7FE70E6-9CB8-4C49-9919-E09C33154C57}" type="pres">
      <dgm:prSet presAssocID="{A576B643-9E9A-4934-AEB4-BFCF1BF9D085}" presName="composite" presStyleCnt="0">
        <dgm:presLayoutVars>
          <dgm:chMax val="1"/>
          <dgm:dir/>
          <dgm:resizeHandles val="exact"/>
        </dgm:presLayoutVars>
      </dgm:prSet>
      <dgm:spPr/>
    </dgm:pt>
    <dgm:pt modelId="{8A65FADF-FE0B-4BA0-8EE8-7F71ECC6EF2F}" type="pres">
      <dgm:prSet presAssocID="{A576B643-9E9A-4934-AEB4-BFCF1BF9D085}" presName="radial" presStyleCnt="0">
        <dgm:presLayoutVars>
          <dgm:animLvl val="ctr"/>
        </dgm:presLayoutVars>
      </dgm:prSet>
      <dgm:spPr/>
    </dgm:pt>
    <dgm:pt modelId="{60AABF9F-470E-4C7C-AD7C-78D5BA0035A6}" type="pres">
      <dgm:prSet presAssocID="{1B72162C-E983-4F5D-83EF-A51D5608A9D1}" presName="centerShape" presStyleLbl="vennNode1" presStyleIdx="0" presStyleCnt="7" custScaleX="89404" custScaleY="88913"/>
      <dgm:spPr/>
    </dgm:pt>
    <dgm:pt modelId="{2FFA55D6-F194-417A-90F5-3DD98ED75107}" type="pres">
      <dgm:prSet presAssocID="{0EBB72F3-209D-4970-8567-FC944312182A}" presName="node" presStyleLbl="vennNode1" presStyleIdx="1" presStyleCnt="7">
        <dgm:presLayoutVars>
          <dgm:bulletEnabled val="1"/>
        </dgm:presLayoutVars>
      </dgm:prSet>
      <dgm:spPr/>
    </dgm:pt>
    <dgm:pt modelId="{42C3DD81-32C0-4C43-B51E-DDA3A0911266}" type="pres">
      <dgm:prSet presAssocID="{D4E6F062-9052-4398-9B34-7321942EFF61}" presName="node" presStyleLbl="vennNode1" presStyleIdx="2" presStyleCnt="7">
        <dgm:presLayoutVars>
          <dgm:bulletEnabled val="1"/>
        </dgm:presLayoutVars>
      </dgm:prSet>
      <dgm:spPr/>
    </dgm:pt>
    <dgm:pt modelId="{C8312C2F-8BB6-43B3-9B7E-07EAA375C50F}" type="pres">
      <dgm:prSet presAssocID="{8B9E2595-E690-4C81-B150-9F31A8952627}" presName="node" presStyleLbl="vennNode1" presStyleIdx="3" presStyleCnt="7">
        <dgm:presLayoutVars>
          <dgm:bulletEnabled val="1"/>
        </dgm:presLayoutVars>
      </dgm:prSet>
      <dgm:spPr/>
    </dgm:pt>
    <dgm:pt modelId="{018A7361-3726-4574-8243-891696713615}" type="pres">
      <dgm:prSet presAssocID="{83280A5D-F550-4A05-A2B7-7EC8BB89BFF9}" presName="node" presStyleLbl="vennNode1" presStyleIdx="4" presStyleCnt="7">
        <dgm:presLayoutVars>
          <dgm:bulletEnabled val="1"/>
        </dgm:presLayoutVars>
      </dgm:prSet>
      <dgm:spPr/>
    </dgm:pt>
    <dgm:pt modelId="{C4CF5033-3F17-4428-9845-861EA5514540}" type="pres">
      <dgm:prSet presAssocID="{C0478484-1B2F-447B-BB9B-53B0FBBF9262}" presName="node" presStyleLbl="vennNode1" presStyleIdx="5" presStyleCnt="7">
        <dgm:presLayoutVars>
          <dgm:bulletEnabled val="1"/>
        </dgm:presLayoutVars>
      </dgm:prSet>
      <dgm:spPr/>
    </dgm:pt>
    <dgm:pt modelId="{F28C353D-61BC-44BC-8175-CE61064A4769}" type="pres">
      <dgm:prSet presAssocID="{FDD62B96-8639-4C30-A4D9-273E95FC5A80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2D28610D-6AE4-42AF-AAD9-70DCB9C89642}" type="presOf" srcId="{83280A5D-F550-4A05-A2B7-7EC8BB89BFF9}" destId="{018A7361-3726-4574-8243-891696713615}" srcOrd="0" destOrd="0" presId="urn:microsoft.com/office/officeart/2005/8/layout/radial3"/>
    <dgm:cxn modelId="{9B7B3220-9E7F-4567-9A30-763AF1E4CEDB}" srcId="{1B72162C-E983-4F5D-83EF-A51D5608A9D1}" destId="{D4E6F062-9052-4398-9B34-7321942EFF61}" srcOrd="1" destOrd="0" parTransId="{D9DEC7D8-6D18-4AE5-8B14-3AAEDA4752E6}" sibTransId="{2A5505B7-EBD2-49FB-AE0C-5E72CC54FFBC}"/>
    <dgm:cxn modelId="{FA4A5C2B-2BB6-47E5-B4CC-63F560334849}" srcId="{1B72162C-E983-4F5D-83EF-A51D5608A9D1}" destId="{0EBB72F3-209D-4970-8567-FC944312182A}" srcOrd="0" destOrd="0" parTransId="{4545F2D8-DD5E-4291-8CC8-F40322E231C7}" sibTransId="{61EF4865-AD4C-489C-8C3E-C477F3BBBD15}"/>
    <dgm:cxn modelId="{133BC32B-1006-49C4-8C53-3BB56700D6FE}" srcId="{A576B643-9E9A-4934-AEB4-BFCF1BF9D085}" destId="{1B72162C-E983-4F5D-83EF-A51D5608A9D1}" srcOrd="0" destOrd="0" parTransId="{86DB2F1D-0660-4644-BDFA-533142A53973}" sibTransId="{74CA85DC-31F1-4FE0-8FD1-9F5CCB1E5BCE}"/>
    <dgm:cxn modelId="{66F5393D-F7FE-4C75-A5DF-C40904B2445D}" srcId="{1B72162C-E983-4F5D-83EF-A51D5608A9D1}" destId="{83280A5D-F550-4A05-A2B7-7EC8BB89BFF9}" srcOrd="3" destOrd="0" parTransId="{849EA5FF-A332-4283-B0A5-04C0F2735DE4}" sibTransId="{540C63CF-AF6C-478A-B590-5EDB821A77D8}"/>
    <dgm:cxn modelId="{0BDE5D62-233F-4C9C-84AE-916DAB98E05B}" srcId="{1B72162C-E983-4F5D-83EF-A51D5608A9D1}" destId="{C0478484-1B2F-447B-BB9B-53B0FBBF9262}" srcOrd="4" destOrd="0" parTransId="{9FC34AE7-5F4D-48FD-8A63-4F061E491C88}" sibTransId="{664DFEE5-8693-4CC0-B7A9-463C7D881D9B}"/>
    <dgm:cxn modelId="{1C42546C-47DE-4A57-B232-E9AA4C6FC889}" type="presOf" srcId="{1B72162C-E983-4F5D-83EF-A51D5608A9D1}" destId="{60AABF9F-470E-4C7C-AD7C-78D5BA0035A6}" srcOrd="0" destOrd="0" presId="urn:microsoft.com/office/officeart/2005/8/layout/radial3"/>
    <dgm:cxn modelId="{4D629F6C-025F-4111-B722-4092E6A320F3}" type="presOf" srcId="{D4E6F062-9052-4398-9B34-7321942EFF61}" destId="{42C3DD81-32C0-4C43-B51E-DDA3A0911266}" srcOrd="0" destOrd="0" presId="urn:microsoft.com/office/officeart/2005/8/layout/radial3"/>
    <dgm:cxn modelId="{493DEC73-94F4-4569-A1E9-1E3BB84D03AC}" type="presOf" srcId="{FDD62B96-8639-4C30-A4D9-273E95FC5A80}" destId="{F28C353D-61BC-44BC-8175-CE61064A4769}" srcOrd="0" destOrd="0" presId="urn:microsoft.com/office/officeart/2005/8/layout/radial3"/>
    <dgm:cxn modelId="{C16F4AA2-BD89-415D-B0E6-08E2918F9C79}" type="presOf" srcId="{0EBB72F3-209D-4970-8567-FC944312182A}" destId="{2FFA55D6-F194-417A-90F5-3DD98ED75107}" srcOrd="0" destOrd="0" presId="urn:microsoft.com/office/officeart/2005/8/layout/radial3"/>
    <dgm:cxn modelId="{41E45FA4-0119-4650-AEEF-9CEC62E38EC8}" type="presOf" srcId="{C0478484-1B2F-447B-BB9B-53B0FBBF9262}" destId="{C4CF5033-3F17-4428-9845-861EA5514540}" srcOrd="0" destOrd="0" presId="urn:microsoft.com/office/officeart/2005/8/layout/radial3"/>
    <dgm:cxn modelId="{106239B2-BDCF-433A-9BBD-6A5EF70D6056}" type="presOf" srcId="{A576B643-9E9A-4934-AEB4-BFCF1BF9D085}" destId="{B7FE70E6-9CB8-4C49-9919-E09C33154C57}" srcOrd="0" destOrd="0" presId="urn:microsoft.com/office/officeart/2005/8/layout/radial3"/>
    <dgm:cxn modelId="{B9FEA4BF-38D2-40C4-884D-ADC413B8BDCA}" type="presOf" srcId="{8B9E2595-E690-4C81-B150-9F31A8952627}" destId="{C8312C2F-8BB6-43B3-9B7E-07EAA375C50F}" srcOrd="0" destOrd="0" presId="urn:microsoft.com/office/officeart/2005/8/layout/radial3"/>
    <dgm:cxn modelId="{A87E1DC7-BCB0-45E5-9BBC-669384260901}" srcId="{1B72162C-E983-4F5D-83EF-A51D5608A9D1}" destId="{8B9E2595-E690-4C81-B150-9F31A8952627}" srcOrd="2" destOrd="0" parTransId="{34007FB3-93B2-4E5D-BB15-A884F3562585}" sibTransId="{7F24B582-E199-4151-9BAD-FD50633F478F}"/>
    <dgm:cxn modelId="{78B69ADC-7FEA-4B48-A7D3-A3DAC8AAC997}" srcId="{1B72162C-E983-4F5D-83EF-A51D5608A9D1}" destId="{FDD62B96-8639-4C30-A4D9-273E95FC5A80}" srcOrd="5" destOrd="0" parTransId="{D583B50D-B8D4-4E7C-986C-90F3B6A160D3}" sibTransId="{1A2C7ED2-614C-4385-AA31-2E861FDEC22D}"/>
    <dgm:cxn modelId="{A58D4943-CDAA-40B4-BED6-1AD67E65ADAA}" type="presParOf" srcId="{B7FE70E6-9CB8-4C49-9919-E09C33154C57}" destId="{8A65FADF-FE0B-4BA0-8EE8-7F71ECC6EF2F}" srcOrd="0" destOrd="0" presId="urn:microsoft.com/office/officeart/2005/8/layout/radial3"/>
    <dgm:cxn modelId="{340D6437-DA33-44BF-919B-2C84F84FACDF}" type="presParOf" srcId="{8A65FADF-FE0B-4BA0-8EE8-7F71ECC6EF2F}" destId="{60AABF9F-470E-4C7C-AD7C-78D5BA0035A6}" srcOrd="0" destOrd="0" presId="urn:microsoft.com/office/officeart/2005/8/layout/radial3"/>
    <dgm:cxn modelId="{7DF193C9-6A6B-4681-B8D5-D4B18E10D4C5}" type="presParOf" srcId="{8A65FADF-FE0B-4BA0-8EE8-7F71ECC6EF2F}" destId="{2FFA55D6-F194-417A-90F5-3DD98ED75107}" srcOrd="1" destOrd="0" presId="urn:microsoft.com/office/officeart/2005/8/layout/radial3"/>
    <dgm:cxn modelId="{948045E0-C7FF-4795-AA51-DC7BC591EA3E}" type="presParOf" srcId="{8A65FADF-FE0B-4BA0-8EE8-7F71ECC6EF2F}" destId="{42C3DD81-32C0-4C43-B51E-DDA3A0911266}" srcOrd="2" destOrd="0" presId="urn:microsoft.com/office/officeart/2005/8/layout/radial3"/>
    <dgm:cxn modelId="{35AD3A92-C6DE-4E71-9B3F-54AF3E888D94}" type="presParOf" srcId="{8A65FADF-FE0B-4BA0-8EE8-7F71ECC6EF2F}" destId="{C8312C2F-8BB6-43B3-9B7E-07EAA375C50F}" srcOrd="3" destOrd="0" presId="urn:microsoft.com/office/officeart/2005/8/layout/radial3"/>
    <dgm:cxn modelId="{F266CC23-8F6E-48D8-9AF1-F602081AD6D4}" type="presParOf" srcId="{8A65FADF-FE0B-4BA0-8EE8-7F71ECC6EF2F}" destId="{018A7361-3726-4574-8243-891696713615}" srcOrd="4" destOrd="0" presId="urn:microsoft.com/office/officeart/2005/8/layout/radial3"/>
    <dgm:cxn modelId="{CB56C913-A491-450D-AFD6-6BF6815F1F85}" type="presParOf" srcId="{8A65FADF-FE0B-4BA0-8EE8-7F71ECC6EF2F}" destId="{C4CF5033-3F17-4428-9845-861EA5514540}" srcOrd="5" destOrd="0" presId="urn:microsoft.com/office/officeart/2005/8/layout/radial3"/>
    <dgm:cxn modelId="{6DA3FA3A-8DD6-4B69-BEF7-6E1529DE73A7}" type="presParOf" srcId="{8A65FADF-FE0B-4BA0-8EE8-7F71ECC6EF2F}" destId="{F28C353D-61BC-44BC-8175-CE61064A476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ABF9F-470E-4C7C-AD7C-78D5BA0035A6}">
      <dsp:nvSpPr>
        <dsp:cNvPr id="0" name=""/>
        <dsp:cNvSpPr/>
      </dsp:nvSpPr>
      <dsp:spPr>
        <a:xfrm>
          <a:off x="1856309" y="1303888"/>
          <a:ext cx="2551703" cy="2537689"/>
        </a:xfrm>
        <a:prstGeom prst="ellipse">
          <a:avLst/>
        </a:prstGeom>
        <a:gradFill rotWithShape="0">
          <a:gsLst>
            <a:gs pos="34000">
              <a:srgbClr val="0000FF"/>
            </a:gs>
            <a:gs pos="46000">
              <a:srgbClr val="CC00CC"/>
            </a:gs>
            <a:gs pos="59000">
              <a:srgbClr val="0070C0"/>
            </a:gs>
            <a:gs pos="69000">
              <a:srgbClr val="C00000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অঙ্কগুলো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গঠিত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বৃহত্তম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ক্ষুদ্রতম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</a:t>
          </a:r>
          <a:r>
            <a:rPr lang="bn-BD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’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টি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0" kern="1200" cap="none" spc="0" dirty="0" err="1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লিখ</a:t>
          </a:r>
          <a:r>
            <a:rPr lang="en-US" sz="2400" b="0" kern="120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।</a:t>
          </a:r>
        </a:p>
      </dsp:txBody>
      <dsp:txXfrm>
        <a:off x="2229997" y="1675524"/>
        <a:ext cx="1804327" cy="1794417"/>
      </dsp:txXfrm>
    </dsp:sp>
    <dsp:sp modelId="{2FFA55D6-F194-417A-90F5-3DD98ED75107}">
      <dsp:nvSpPr>
        <dsp:cNvPr id="0" name=""/>
        <dsp:cNvSpPr/>
      </dsp:nvSpPr>
      <dsp:spPr>
        <a:xfrm>
          <a:off x="2418629" y="509"/>
          <a:ext cx="1427063" cy="1427063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27618" y="209498"/>
        <a:ext cx="1009085" cy="1009085"/>
      </dsp:txXfrm>
    </dsp:sp>
    <dsp:sp modelId="{42C3DD81-32C0-4C43-B51E-DDA3A0911266}">
      <dsp:nvSpPr>
        <dsp:cNvPr id="0" name=""/>
        <dsp:cNvSpPr/>
      </dsp:nvSpPr>
      <dsp:spPr>
        <a:xfrm>
          <a:off x="4028304" y="929855"/>
          <a:ext cx="1427063" cy="1427063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0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37293" y="1138844"/>
        <a:ext cx="1009085" cy="1009085"/>
      </dsp:txXfrm>
    </dsp:sp>
    <dsp:sp modelId="{C8312C2F-8BB6-43B3-9B7E-07EAA375C50F}">
      <dsp:nvSpPr>
        <dsp:cNvPr id="0" name=""/>
        <dsp:cNvSpPr/>
      </dsp:nvSpPr>
      <dsp:spPr>
        <a:xfrm>
          <a:off x="4028304" y="2788548"/>
          <a:ext cx="1427063" cy="1427063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37293" y="2997537"/>
        <a:ext cx="1009085" cy="1009085"/>
      </dsp:txXfrm>
    </dsp:sp>
    <dsp:sp modelId="{018A7361-3726-4574-8243-891696713615}">
      <dsp:nvSpPr>
        <dsp:cNvPr id="0" name=""/>
        <dsp:cNvSpPr/>
      </dsp:nvSpPr>
      <dsp:spPr>
        <a:xfrm>
          <a:off x="2418629" y="3717894"/>
          <a:ext cx="1427063" cy="1427063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7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27618" y="3926883"/>
        <a:ext cx="1009085" cy="1009085"/>
      </dsp:txXfrm>
    </dsp:sp>
    <dsp:sp modelId="{C4CF5033-3F17-4428-9845-861EA5514540}">
      <dsp:nvSpPr>
        <dsp:cNvPr id="0" name=""/>
        <dsp:cNvSpPr/>
      </dsp:nvSpPr>
      <dsp:spPr>
        <a:xfrm>
          <a:off x="808954" y="2788548"/>
          <a:ext cx="1427063" cy="1427063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5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17943" y="2997537"/>
        <a:ext cx="1009085" cy="1009085"/>
      </dsp:txXfrm>
    </dsp:sp>
    <dsp:sp modelId="{F28C353D-61BC-44BC-8175-CE61064A4769}">
      <dsp:nvSpPr>
        <dsp:cNvPr id="0" name=""/>
        <dsp:cNvSpPr/>
      </dsp:nvSpPr>
      <dsp:spPr>
        <a:xfrm>
          <a:off x="808954" y="929855"/>
          <a:ext cx="1427063" cy="1427063"/>
        </a:xfrm>
        <a:prstGeom prst="ellipse">
          <a:avLst/>
        </a:prstGeom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endParaRPr lang="en-US" sz="5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17943" y="1138844"/>
        <a:ext cx="1009085" cy="1009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C04A-1744-4273-96DA-8580248C22DE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357E-4F7A-43F9-AD82-0AD7F2C3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49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7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1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5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9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2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9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7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30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9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4C92-4A51-460B-A9B2-CD4AC53A458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496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5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4C92-4A51-460B-A9B2-CD4AC53A45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9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9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4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8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2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7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1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0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15"/>
            </a:avLst>
          </a:prstGeom>
          <a:solidFill>
            <a:schemeClr val="tx1">
              <a:alpha val="65000"/>
            </a:schemeClr>
          </a:solidFill>
          <a:ln w="57150" cmpd="thickThin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9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9B18A7-A510-41CC-9D46-2D1622474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4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6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19743"/>
              </p:ext>
            </p:extLst>
          </p:nvPr>
        </p:nvGraphicFramePr>
        <p:xfrm>
          <a:off x="238032" y="277904"/>
          <a:ext cx="2026025" cy="123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71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ঘড়ি</a:t>
                      </a:r>
                      <a:r>
                        <a:rPr lang="en-US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922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660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</a:t>
                      </a:r>
                      <a:endParaRPr lang="en-US" sz="3600" b="1" cap="none" spc="0" dirty="0">
                        <a:ln w="660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1642"/>
              </p:ext>
            </p:extLst>
          </p:nvPr>
        </p:nvGraphicFramePr>
        <p:xfrm>
          <a:off x="180495" y="2258458"/>
          <a:ext cx="21411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334">
                <a:tc gridSpan="4"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513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27695"/>
              </p:ext>
            </p:extLst>
          </p:nvPr>
        </p:nvGraphicFramePr>
        <p:xfrm>
          <a:off x="161833" y="2192358"/>
          <a:ext cx="21784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5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20059"/>
              </p:ext>
            </p:extLst>
          </p:nvPr>
        </p:nvGraphicFramePr>
        <p:xfrm>
          <a:off x="2798423" y="286276"/>
          <a:ext cx="2539407" cy="125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76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ঘন্টা</a:t>
                      </a:r>
                      <a:r>
                        <a:rPr lang="en-US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8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25737"/>
              </p:ext>
            </p:extLst>
          </p:nvPr>
        </p:nvGraphicFramePr>
        <p:xfrm>
          <a:off x="2741990" y="2262304"/>
          <a:ext cx="2510118" cy="117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172">
                <a:tc gridSpan="6"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380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51965"/>
              </p:ext>
            </p:extLst>
          </p:nvPr>
        </p:nvGraphicFramePr>
        <p:xfrm>
          <a:off x="2361091" y="2253338"/>
          <a:ext cx="311279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15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205378"/>
              </p:ext>
            </p:extLst>
          </p:nvPr>
        </p:nvGraphicFramePr>
        <p:xfrm>
          <a:off x="5864839" y="344263"/>
          <a:ext cx="313338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89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en-US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মোমবাতি</a:t>
                      </a:r>
                      <a:r>
                        <a:rPr lang="en-US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92802"/>
              </p:ext>
            </p:extLst>
          </p:nvPr>
        </p:nvGraphicFramePr>
        <p:xfrm>
          <a:off x="5296461" y="2289600"/>
          <a:ext cx="3657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080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40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574"/>
              </p:ext>
            </p:extLst>
          </p:nvPr>
        </p:nvGraphicFramePr>
        <p:xfrm>
          <a:off x="5869310" y="2268066"/>
          <a:ext cx="3122113" cy="122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8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913758" y="1633422"/>
            <a:ext cx="337287" cy="254287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Down Arrow 11"/>
          <p:cNvSpPr/>
          <p:nvPr/>
        </p:nvSpPr>
        <p:spPr>
          <a:xfrm>
            <a:off x="3688929" y="1603966"/>
            <a:ext cx="371192" cy="254288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Down Arrow 12"/>
          <p:cNvSpPr/>
          <p:nvPr/>
        </p:nvSpPr>
        <p:spPr>
          <a:xfrm>
            <a:off x="7240389" y="1763486"/>
            <a:ext cx="346954" cy="24844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TextBox 14"/>
          <p:cNvSpPr txBox="1"/>
          <p:nvPr/>
        </p:nvSpPr>
        <p:spPr>
          <a:xfrm>
            <a:off x="5560971" y="4536531"/>
            <a:ext cx="3358836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যৌগিক সংখ্যা </a:t>
            </a:r>
            <a:endParaRPr lang="en-US" sz="4000" dirty="0">
              <a:ln w="12700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72322"/>
              </p:ext>
            </p:extLst>
          </p:nvPr>
        </p:nvGraphicFramePr>
        <p:xfrm>
          <a:off x="161833" y="2254955"/>
          <a:ext cx="21784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06019"/>
              </p:ext>
            </p:extLst>
          </p:nvPr>
        </p:nvGraphicFramePr>
        <p:xfrm>
          <a:off x="2371977" y="2223567"/>
          <a:ext cx="3112794" cy="1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81054"/>
              </p:ext>
            </p:extLst>
          </p:nvPr>
        </p:nvGraphicFramePr>
        <p:xfrm>
          <a:off x="5852809" y="2259492"/>
          <a:ext cx="3122113" cy="122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0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>
                          <a:ln w="12700" cmpd="sng">
                            <a:solidFill>
                              <a:srgbClr val="FF000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/>
                              </a:gs>
                              <a:gs pos="4000">
                                <a:schemeClr val="accent4">
                                  <a:lumMod val="60000"/>
                                  <a:lumOff val="40000"/>
                                </a:schemeClr>
                              </a:gs>
                              <a:gs pos="87000">
                                <a:schemeClr val="accent4">
                                  <a:lumMod val="20000"/>
                                  <a:lumOff val="8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2700" cmpd="sng">
                          <a:solidFill>
                            <a:srgbClr val="FF0000"/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/>
                            </a:gs>
                            <a:gs pos="4000">
                              <a:schemeClr val="accent4">
                                <a:lumMod val="60000"/>
                                <a:lumOff val="40000"/>
                              </a:schemeClr>
                            </a:gs>
                            <a:gs pos="87000">
                              <a:schemeClr val="accent4">
                                <a:lumMod val="20000"/>
                                <a:lumOff val="8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30807"/>
              </p:ext>
            </p:extLst>
          </p:nvPr>
        </p:nvGraphicFramePr>
        <p:xfrm>
          <a:off x="334058" y="3751386"/>
          <a:ext cx="4716076" cy="27214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5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15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১,২,৩,৬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১,৩,৯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64350"/>
              </p:ext>
            </p:extLst>
          </p:nvPr>
        </p:nvGraphicFramePr>
        <p:xfrm>
          <a:off x="2361090" y="2274678"/>
          <a:ext cx="3114423" cy="120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4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28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Frame 2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5746" y="3626302"/>
            <a:ext cx="8652510" cy="292387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৫১,৫২,৫৪,৫৫,৫৬,৫৭,৫৮,৬০,৬২ , ৬৩,৬৪,৬৫,৬৬,৬৮,৬৯,৭০,৭২,৭৩,৭৪,৭৫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,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745" y="1662039"/>
            <a:ext cx="8652511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৫০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থেকে ৭৫ এর মধ্যে যৌগিক সংখ্যাগুলো লেখ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610A20-5844-4827-8B97-89FBF36F57F4}"/>
              </a:ext>
            </a:extLst>
          </p:cNvPr>
          <p:cNvSpPr txBox="1"/>
          <p:nvPr/>
        </p:nvSpPr>
        <p:spPr>
          <a:xfrm>
            <a:off x="2464905" y="503583"/>
            <a:ext cx="471777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এসো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নিজে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করি</a:t>
            </a:r>
            <a:endParaRPr lang="en-US" sz="40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39765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23085"/>
              </p:ext>
            </p:extLst>
          </p:nvPr>
        </p:nvGraphicFramePr>
        <p:xfrm>
          <a:off x="0" y="0"/>
          <a:ext cx="374182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6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তালা  </a:t>
                      </a:r>
                      <a:r>
                        <a:rPr lang="en-US" sz="3600" dirty="0"/>
                        <a:t> </a:t>
                      </a: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22333"/>
              </p:ext>
            </p:extLst>
          </p:nvPr>
        </p:nvGraphicFramePr>
        <p:xfrm>
          <a:off x="0" y="2972005"/>
          <a:ext cx="3783105" cy="1615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96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58007"/>
              </p:ext>
            </p:extLst>
          </p:nvPr>
        </p:nvGraphicFramePr>
        <p:xfrm>
          <a:off x="0" y="2960914"/>
          <a:ext cx="3808492" cy="26879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80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09295"/>
              </p:ext>
            </p:extLst>
          </p:nvPr>
        </p:nvGraphicFramePr>
        <p:xfrm>
          <a:off x="0" y="2976860"/>
          <a:ext cx="3826422" cy="2621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13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20982"/>
              </p:ext>
            </p:extLst>
          </p:nvPr>
        </p:nvGraphicFramePr>
        <p:xfrm>
          <a:off x="0" y="2954663"/>
          <a:ext cx="3891037" cy="271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2887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69096"/>
              </p:ext>
            </p:extLst>
          </p:nvPr>
        </p:nvGraphicFramePr>
        <p:xfrm>
          <a:off x="4177553" y="0"/>
          <a:ext cx="496644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১৫টি মাইক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82849"/>
              </p:ext>
            </p:extLst>
          </p:nvPr>
        </p:nvGraphicFramePr>
        <p:xfrm>
          <a:off x="4240304" y="2940388"/>
          <a:ext cx="490369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00263"/>
              </p:ext>
            </p:extLst>
          </p:nvPr>
        </p:nvGraphicFramePr>
        <p:xfrm>
          <a:off x="4226460" y="2950913"/>
          <a:ext cx="483455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85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0273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159029"/>
              </p:ext>
            </p:extLst>
          </p:nvPr>
        </p:nvGraphicFramePr>
        <p:xfrm>
          <a:off x="4213634" y="2947140"/>
          <a:ext cx="476212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14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r>
                        <a:rPr lang="bn-BD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43044"/>
              </p:ext>
            </p:extLst>
          </p:nvPr>
        </p:nvGraphicFramePr>
        <p:xfrm>
          <a:off x="4177553" y="2936312"/>
          <a:ext cx="496644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81491"/>
              </p:ext>
            </p:extLst>
          </p:nvPr>
        </p:nvGraphicFramePr>
        <p:xfrm>
          <a:off x="122839" y="4680549"/>
          <a:ext cx="5962651" cy="205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6128">
                <a:tc>
                  <a:txBody>
                    <a:bodyPr/>
                    <a:lstStyle/>
                    <a:p>
                      <a:r>
                        <a:rPr lang="bn-BD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এর গুণনীয়ক</a:t>
                      </a:r>
                      <a:r>
                        <a:rPr lang="bn-BD" sz="3600" b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  ১ , ২ , ৪ , ৮ 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837"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এর গুণনীয়ক</a:t>
                      </a:r>
                      <a:r>
                        <a:rPr lang="bn-BD" sz="32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১ , ৩ , ৫ , ১৫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68187" y="4148375"/>
            <a:ext cx="2792823" cy="76944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745" y="4398564"/>
            <a:ext cx="8652510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(খ) ২৭,৩৮ (গ)৩১,৪৩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45" y="1384819"/>
            <a:ext cx="8652510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F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জোড়া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সংখ্যা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সহমৌলিক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ক) ১৬,১৮  (খ) ২৭,৩৮  (গ)৩১,৪৩  (ঘ) ৭২, ৯৩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95201"/>
              </p:ext>
            </p:extLst>
          </p:nvPr>
        </p:nvGraphicFramePr>
        <p:xfrm>
          <a:off x="573744" y="1370105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09693"/>
              </p:ext>
            </p:extLst>
          </p:nvPr>
        </p:nvGraphicFramePr>
        <p:xfrm>
          <a:off x="555814" y="2401046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15838"/>
              </p:ext>
            </p:extLst>
          </p:nvPr>
        </p:nvGraphicFramePr>
        <p:xfrm>
          <a:off x="555814" y="3476812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4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46296"/>
              </p:ext>
            </p:extLst>
          </p:nvPr>
        </p:nvGraphicFramePr>
        <p:xfrm>
          <a:off x="555814" y="4507751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6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68198"/>
              </p:ext>
            </p:extLst>
          </p:nvPr>
        </p:nvGraphicFramePr>
        <p:xfrm>
          <a:off x="555814" y="5538692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8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39885"/>
              </p:ext>
            </p:extLst>
          </p:nvPr>
        </p:nvGraphicFramePr>
        <p:xfrm>
          <a:off x="3164544" y="1405964"/>
          <a:ext cx="2330823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10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66683"/>
              </p:ext>
            </p:extLst>
          </p:nvPr>
        </p:nvGraphicFramePr>
        <p:xfrm>
          <a:off x="3146614" y="2436905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37707"/>
              </p:ext>
            </p:extLst>
          </p:nvPr>
        </p:nvGraphicFramePr>
        <p:xfrm>
          <a:off x="3146614" y="3512671"/>
          <a:ext cx="2375647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14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94676"/>
              </p:ext>
            </p:extLst>
          </p:nvPr>
        </p:nvGraphicFramePr>
        <p:xfrm>
          <a:off x="3146614" y="4543610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16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21737"/>
              </p:ext>
            </p:extLst>
          </p:nvPr>
        </p:nvGraphicFramePr>
        <p:xfrm>
          <a:off x="3146614" y="5574551"/>
          <a:ext cx="240254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18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636797" y="1399519"/>
            <a:ext cx="3083858" cy="5020235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</a:t>
            </a:r>
            <a:endParaRPr lang="en-US" sz="36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439" y="288667"/>
            <a:ext cx="8516038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এর কয়েকটি গুণিতক লিখ  </a:t>
            </a:r>
            <a:endParaRPr lang="en-US" sz="48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5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977" y="81194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5712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72988" y="1403617"/>
            <a:ext cx="2268070" cy="908010"/>
            <a:chOff x="1757082" y="1272987"/>
            <a:chExt cx="2268070" cy="914401"/>
          </a:xfrm>
        </p:grpSpPr>
        <p:sp>
          <p:nvSpPr>
            <p:cNvPr id="5" name="Rectangle 4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7" name="Elbow Connector 6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77151" y="1394656"/>
            <a:ext cx="2563907" cy="1631577"/>
            <a:chOff x="1757081" y="1272988"/>
            <a:chExt cx="2268071" cy="770467"/>
          </a:xfrm>
        </p:grpSpPr>
        <p:sp>
          <p:nvSpPr>
            <p:cNvPr id="13" name="Rectangle 12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14" name="Elbow Connector 13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762000" y="1403615"/>
            <a:ext cx="2779058" cy="2366577"/>
            <a:chOff x="1566755" y="1002054"/>
            <a:chExt cx="2458397" cy="1066818"/>
          </a:xfrm>
        </p:grpSpPr>
        <p:sp>
          <p:nvSpPr>
            <p:cNvPr id="18" name="Rectangle 17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19" name="Elbow Connector 18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10988" y="1394653"/>
            <a:ext cx="3030070" cy="3093689"/>
            <a:chOff x="1344706" y="688791"/>
            <a:chExt cx="2680446" cy="1380083"/>
          </a:xfrm>
        </p:grpSpPr>
        <p:sp>
          <p:nvSpPr>
            <p:cNvPr id="26" name="Rectangle 25"/>
            <p:cNvSpPr/>
            <p:nvPr/>
          </p:nvSpPr>
          <p:spPr>
            <a:xfrm>
              <a:off x="2597695" y="1844488"/>
              <a:ext cx="1427457" cy="2243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27" name="Elbow Connector 26"/>
            <p:cNvCxnSpPr/>
            <p:nvPr/>
          </p:nvCxnSpPr>
          <p:spPr>
            <a:xfrm rot="16200000" flipH="1">
              <a:off x="1344669" y="688828"/>
              <a:ext cx="1253064" cy="1252990"/>
            </a:xfrm>
            <a:prstGeom prst="bentConnector3">
              <a:avLst>
                <a:gd name="adj1" fmla="val 100338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541057" y="1722693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1058" y="246058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1058" y="31996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1058" y="393105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lowchart: Alternate Process 37"/>
          <p:cNvSpPr/>
          <p:nvPr/>
        </p:nvSpPr>
        <p:spPr>
          <a:xfrm>
            <a:off x="5106039" y="530812"/>
            <a:ext cx="3441489" cy="443752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১০ , ৪ দ্বারা বিভাজ্য নয় কিন্তু (১০+২) বা, ১২ সংখ্যাটি ৪ দ্বারা বিভাজ্য। সুতরাং ৫৭১২ সংখ্যাটি ৪ দ্বারা বিভাজ্য।   </a:t>
            </a:r>
            <a:endParaRPr lang="en-US" sz="32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563" y="5254690"/>
            <a:ext cx="8398649" cy="13849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 এবং সংখ্যার শেষে ০০ থাকলেও  সংখ্যাটি ৪ দ্বারা বিভাজ্য।  </a:t>
            </a:r>
            <a:endParaRPr lang="en-US" sz="28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563" y="189848"/>
            <a:ext cx="448107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1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58232"/>
              </p:ext>
            </p:extLst>
          </p:nvPr>
        </p:nvGraphicFramePr>
        <p:xfrm>
          <a:off x="375439" y="1410267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40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31582"/>
              </p:ext>
            </p:extLst>
          </p:nvPr>
        </p:nvGraphicFramePr>
        <p:xfrm>
          <a:off x="357509" y="2441208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82352"/>
              </p:ext>
            </p:extLst>
          </p:nvPr>
        </p:nvGraphicFramePr>
        <p:xfrm>
          <a:off x="357509" y="3516974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85896"/>
              </p:ext>
            </p:extLst>
          </p:nvPr>
        </p:nvGraphicFramePr>
        <p:xfrm>
          <a:off x="357509" y="4547913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50685"/>
              </p:ext>
            </p:extLst>
          </p:nvPr>
        </p:nvGraphicFramePr>
        <p:xfrm>
          <a:off x="357509" y="5578854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13165"/>
              </p:ext>
            </p:extLst>
          </p:nvPr>
        </p:nvGraphicFramePr>
        <p:xfrm>
          <a:off x="3164544" y="1405964"/>
          <a:ext cx="2330823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26321"/>
              </p:ext>
            </p:extLst>
          </p:nvPr>
        </p:nvGraphicFramePr>
        <p:xfrm>
          <a:off x="3146613" y="2436905"/>
          <a:ext cx="2361821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00325"/>
              </p:ext>
            </p:extLst>
          </p:nvPr>
        </p:nvGraphicFramePr>
        <p:xfrm>
          <a:off x="3146614" y="3512671"/>
          <a:ext cx="2375647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51954"/>
              </p:ext>
            </p:extLst>
          </p:nvPr>
        </p:nvGraphicFramePr>
        <p:xfrm>
          <a:off x="3146614" y="4543610"/>
          <a:ext cx="236668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25852"/>
              </p:ext>
            </p:extLst>
          </p:nvPr>
        </p:nvGraphicFramePr>
        <p:xfrm>
          <a:off x="3146614" y="5574551"/>
          <a:ext cx="240254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700994" y="1285461"/>
            <a:ext cx="3038712" cy="5420139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 দ্বারা বিভাজ্য  </a:t>
            </a:r>
            <a:endParaRPr lang="en-US" sz="4000" dirty="0">
              <a:solidFill>
                <a:srgbClr val="0000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41463"/>
            <a:ext cx="8358706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এর কয়েকটি গুণিতক লিখ  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950" y="477555"/>
            <a:ext cx="7927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মধ্যে থেকে ২,৪ও ৫ দ্বরা বিভাজ্য সংখ্যাগুলি আলাদা করে নিচের ছকে বসাও ;   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1305,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3450,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1568,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1400,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2324.</a:t>
            </a:r>
            <a:endParaRPr lang="bn-BD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60735"/>
              </p:ext>
            </p:extLst>
          </p:nvPr>
        </p:nvGraphicFramePr>
        <p:xfrm>
          <a:off x="1156299" y="3338285"/>
          <a:ext cx="7151643" cy="26691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8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3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3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6628">
                <a:tc>
                  <a:txBody>
                    <a:bodyPr/>
                    <a:lstStyle/>
                    <a:p>
                      <a:pPr algn="ctr"/>
                      <a:endParaRPr lang="bn-BD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দ্বারা বিভাজ্য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457"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85649" y="4492562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1305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63700" y="4492562"/>
            <a:ext cx="987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026986" y="4492562"/>
            <a:ext cx="1072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32210" y="4492562"/>
            <a:ext cx="1184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590516" y="4506685"/>
            <a:ext cx="998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56299" y="5105583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589507" y="4541796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085649" y="5139910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251471" y="5105583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644179" y="5119706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4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11756" y="1451771"/>
            <a:ext cx="4480452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2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en-US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24818" y="1084747"/>
            <a:ext cx="1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১৪৭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399" y="1711961"/>
            <a:ext cx="2121187" cy="908011"/>
            <a:chOff x="1757081" y="1272986"/>
            <a:chExt cx="2268071" cy="914402"/>
          </a:xfrm>
        </p:grpSpPr>
        <p:sp>
          <p:nvSpPr>
            <p:cNvPr id="4" name="Rectangle 3"/>
            <p:cNvSpPr/>
            <p:nvPr/>
          </p:nvSpPr>
          <p:spPr>
            <a:xfrm>
              <a:off x="2351569" y="1703294"/>
              <a:ext cx="1673583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5" name="Elbow Connector 4"/>
            <p:cNvCxnSpPr>
              <a:endCxn id="4" idx="1"/>
            </p:cNvCxnSpPr>
            <p:nvPr/>
          </p:nvCxnSpPr>
          <p:spPr>
            <a:xfrm rot="16200000" flipH="1">
              <a:off x="1718147" y="1311920"/>
              <a:ext cx="672355" cy="594487"/>
            </a:xfrm>
            <a:prstGeom prst="bentConnector2">
              <a:avLst/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86154" y="1703001"/>
            <a:ext cx="2449432" cy="1631577"/>
            <a:chOff x="1757081" y="1272988"/>
            <a:chExt cx="2268071" cy="770467"/>
          </a:xfrm>
        </p:grpSpPr>
        <p:sp>
          <p:nvSpPr>
            <p:cNvPr id="7" name="Rectangle 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8" name="Elbow Connector 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39968" y="1711960"/>
            <a:ext cx="2695617" cy="2366577"/>
            <a:chOff x="1566755" y="1002054"/>
            <a:chExt cx="2458397" cy="1066818"/>
          </a:xfrm>
        </p:grpSpPr>
        <p:sp>
          <p:nvSpPr>
            <p:cNvPr id="10" name="Rectangle 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11" name="Elbow Connector 1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043271" y="208775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3271" y="27962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3271" y="352869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20636" y="418049"/>
            <a:ext cx="5936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6366" y="2796261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53" y="2796261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6366" y="353161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53" y="353161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516" y="4859253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3757" y="4869639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=১২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4044" y="4859252"/>
            <a:ext cx="4875090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</a:t>
            </a:r>
            <a:r>
              <a:rPr lang="bn-BD" sz="24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যা ৩দ্বারা বিভাজ্য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8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8198" y="1343976"/>
            <a:ext cx="4695825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2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2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bn-BD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নয় </a:t>
            </a:r>
            <a:r>
              <a:rPr lang="en-US" sz="2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5609" y="384802"/>
            <a:ext cx="5789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863786"/>
            <a:ext cx="11833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১৪৮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59331" y="1386301"/>
            <a:ext cx="2268070" cy="908010"/>
            <a:chOff x="1757082" y="1272987"/>
            <a:chExt cx="2268070" cy="914401"/>
          </a:xfrm>
        </p:grpSpPr>
        <p:sp>
          <p:nvSpPr>
            <p:cNvPr id="24" name="Rectangle 23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25" name="Elbow Connector 24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3494" y="1377340"/>
            <a:ext cx="2563907" cy="1631577"/>
            <a:chOff x="1757081" y="1272988"/>
            <a:chExt cx="2268071" cy="770467"/>
          </a:xfrm>
        </p:grpSpPr>
        <p:sp>
          <p:nvSpPr>
            <p:cNvPr id="27" name="Rectangle 2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28" name="Elbow Connector 2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48343" y="1386299"/>
            <a:ext cx="2779058" cy="2366577"/>
            <a:chOff x="1566755" y="1002054"/>
            <a:chExt cx="2458397" cy="1066818"/>
          </a:xfrm>
        </p:grpSpPr>
        <p:sp>
          <p:nvSpPr>
            <p:cNvPr id="30" name="Rectangle 2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31" name="Elbow Connector 3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135086" y="176208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5086" y="247060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5086" y="320303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08181" y="247060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06568" y="247060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08181" y="3205949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6568" y="3205949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388" y="4869639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15" y="4872713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1148" y="4870975"/>
            <a:ext cx="5332886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13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</a:t>
            </a:r>
            <a:r>
              <a:rPr lang="bn-BD" sz="24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যা ৩দ্বারা বিভাজ্য </a:t>
            </a:r>
            <a:r>
              <a:rPr lang="en-US" sz="2400" b="1" spc="50" dirty="0" err="1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নয়</a:t>
            </a:r>
            <a:r>
              <a:rPr lang="en-US" sz="24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BD" sz="24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B05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B05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9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1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C6C3072-3962-440C-A71E-2BEF92E9E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3" y="185530"/>
            <a:ext cx="8757083" cy="6506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03" y="828261"/>
            <a:ext cx="8163339" cy="1108363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্ছা</a:t>
            </a:r>
            <a:r>
              <a:rPr lang="en-US" sz="44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7752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041" y="4800304"/>
            <a:ext cx="839864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৯ দ্বারা বিভাজ্য হলে, সংখ্যাটি ৯  দ্বারা বিভাজ্য।  </a:t>
            </a:r>
            <a:endParaRPr lang="en-US" sz="24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041" y="3511417"/>
            <a:ext cx="839864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২ ও ৩ দ্বারা বিভাজ্য হলে, সংখ্যাটি ৬  দ্বারা বিভাজ্য।  </a:t>
            </a:r>
            <a:endParaRPr lang="en-US" sz="24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675" y="1943680"/>
            <a:ext cx="839864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 এবং সংখ্যার শেষে ০০ থাকলেও  সংখ্যাটি ৪ দ্বারা বিভাজ্য।  </a:t>
            </a:r>
            <a:endParaRPr lang="en-US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017" y="408572"/>
            <a:ext cx="858669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>
                <a:ln w="6600">
                  <a:solidFill>
                    <a:srgbClr val="0070C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৩ দ্বারা বিভাজ্য হলে, সংখ্যাটি ৩  দ্বারা বিভাজ্য।  </a:t>
            </a:r>
            <a:endParaRPr lang="en-US" sz="3200" b="1" dirty="0">
              <a:ln w="6600">
                <a:solidFill>
                  <a:srgbClr val="0070C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3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2652577"/>
              </p:ext>
            </p:extLst>
          </p:nvPr>
        </p:nvGraphicFramePr>
        <p:xfrm>
          <a:off x="0" y="996025"/>
          <a:ext cx="6264322" cy="5145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0049" y="2593074"/>
            <a:ext cx="34801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 যে , বৃহত্তম সংখ্যাটি ৩ ও ৯ দ্বারা এবং ক্ষুদ্রতম সংখ্যাটি ৫ দ্বারা বিভাজ্য ।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2161" y="349694"/>
            <a:ext cx="386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3600" dirty="0">
              <a:ln w="0"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3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Stored Data 8"/>
          <p:cNvSpPr/>
          <p:nvPr/>
        </p:nvSpPr>
        <p:spPr>
          <a:xfrm rot="16200000" flipH="1">
            <a:off x="3866321" y="-31599"/>
            <a:ext cx="1433230" cy="3863278"/>
          </a:xfrm>
          <a:prstGeom prst="flowChartOnlineStorage">
            <a:avLst/>
          </a:prstGeom>
          <a:blipFill>
            <a:blip r:embed="rId5"/>
            <a:tile tx="0" ty="0" sx="100000" sy="100000" flip="none" algn="tl"/>
          </a:blipFill>
          <a:ln w="41275">
            <a:solidFill>
              <a:srgbClr val="684D9C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6001" y="97971"/>
            <a:ext cx="3832972" cy="193869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5541" y="118236"/>
            <a:ext cx="4134330" cy="1920406"/>
          </a:xfrm>
          <a:prstGeom prst="rect">
            <a:avLst/>
          </a:prstGeom>
        </p:spPr>
      </p:pic>
      <p:sp>
        <p:nvSpPr>
          <p:cNvPr id="10" name="Flowchart: Stored Data 9"/>
          <p:cNvSpPr/>
          <p:nvPr/>
        </p:nvSpPr>
        <p:spPr>
          <a:xfrm rot="16200000">
            <a:off x="3979628" y="262681"/>
            <a:ext cx="1206618" cy="3863278"/>
          </a:xfrm>
          <a:prstGeom prst="flowChartOnlineStorage">
            <a:avLst/>
          </a:prstGeom>
          <a:blipFill dpi="0" rotWithShape="1">
            <a:blip r:embed="rId8"/>
            <a:srcRect/>
            <a:stretch>
              <a:fillRect l="963" t="-764" r="-963" b="-236"/>
            </a:stretch>
          </a:blipFill>
          <a:ln w="57150">
            <a:solidFill>
              <a:srgbClr val="674C9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7200" b="1" spc="3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200" b="1" spc="3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spc="300" dirty="0">
              <a:ln w="19050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192" y="3159659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31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41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মধ্যে মৌলিক সংখ্যা কয়টি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0491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ক.  ১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2245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খ.  ২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0491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গ.  ৩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2245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ঘ.  ৪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192" y="3188250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  নিচের কোন সংখ্যা জোড়া সহমৌলিক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0491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১২ , ২৪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2245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১২ , ২৫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0491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 ১২ , ২৭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52245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১২ , ২৮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67" y="3214323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৬দ্বারা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0491" y="430068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৪১১২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952244" y="432743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৫৬২৪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0491" y="5582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৬১৩২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52245" y="559271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৬২১৮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967" y="2924544"/>
            <a:ext cx="8247707" cy="10772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৪৮১২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৭৪ সংখ্যাটিতে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চিহ্নিত স্থানে </a:t>
            </a:r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বসালে  সংখ্যা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হবে - ।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3723" y="4304634"/>
            <a:ext cx="3476531" cy="932508"/>
          </a:xfrm>
          <a:prstGeom prst="roundRect">
            <a:avLst>
              <a:gd name="adj" fmla="val 3809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১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55477" y="4304634"/>
            <a:ext cx="3476531" cy="932508"/>
          </a:xfrm>
          <a:prstGeom prst="roundRect">
            <a:avLst>
              <a:gd name="adj" fmla="val 3809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৫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63723" y="5596664"/>
            <a:ext cx="3476531" cy="932508"/>
          </a:xfrm>
          <a:prstGeom prst="roundRect">
            <a:avLst>
              <a:gd name="adj" fmla="val 3809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  ৭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55477" y="5596664"/>
            <a:ext cx="3476531" cy="932508"/>
          </a:xfrm>
          <a:prstGeom prst="roundRect">
            <a:avLst>
              <a:gd name="adj" fmla="val 3809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৯ 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7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68" y="2160474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পাঁচ অঙ্কের ক্ষুদ্রতম সংখ্যা নির্ণয় কর যা ৩  দ্বারা বিভাজ্য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568" y="3822882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 অঙ্কের বৃহত্তম সংখ্যা নির্ণয় কর যা ৬  দ্বারা বিভাজ্য ।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6641D8-0FAA-4836-961D-FF0CAB9D563E}"/>
              </a:ext>
            </a:extLst>
          </p:cNvPr>
          <p:cNvSpPr txBox="1"/>
          <p:nvPr/>
        </p:nvSpPr>
        <p:spPr>
          <a:xfrm>
            <a:off x="2517913" y="503582"/>
            <a:ext cx="481053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/>
              </a:rPr>
              <a:t>বাড়ির</a:t>
            </a:r>
            <a:r>
              <a:rPr lang="en-US" sz="6000" dirty="0">
                <a:latin typeface="NikoshBAN" panose="02000000000000000000"/>
              </a:rPr>
              <a:t> </a:t>
            </a:r>
            <a:r>
              <a:rPr lang="en-US" sz="6000" dirty="0" err="1">
                <a:latin typeface="NikoshBAN" panose="02000000000000000000"/>
              </a:rPr>
              <a:t>কাজ</a:t>
            </a:r>
            <a:r>
              <a:rPr lang="en-US" sz="6000" dirty="0">
                <a:latin typeface="NikoshBAN" panose="0200000000000000000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20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7303"/>
            <a:ext cx="7886700" cy="2030106"/>
          </a:xfrm>
        </p:spPr>
        <p:txBody>
          <a:bodyPr>
            <a:noAutofit/>
          </a:bodyPr>
          <a:lstStyle/>
          <a:p>
            <a:pPr algn="ctr"/>
            <a:r>
              <a:rPr lang="en-US" sz="138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dirty="0">
                <a:ln w="13462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D12BE4-8DFF-4B54-A7AD-854DAD154094}"/>
              </a:ext>
            </a:extLst>
          </p:cNvPr>
          <p:cNvSpPr/>
          <p:nvPr/>
        </p:nvSpPr>
        <p:spPr>
          <a:xfrm>
            <a:off x="1300163" y="2238118"/>
            <a:ext cx="3443288" cy="18727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E400AB-D7D2-4DC6-A905-535DA4975E97}"/>
              </a:ext>
            </a:extLst>
          </p:cNvPr>
          <p:cNvSpPr/>
          <p:nvPr/>
        </p:nvSpPr>
        <p:spPr>
          <a:xfrm>
            <a:off x="4707731" y="2238118"/>
            <a:ext cx="3443288" cy="16845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B5EDCC8-0CE7-4B3F-98AE-556B60804835}"/>
              </a:ext>
            </a:extLst>
          </p:cNvPr>
          <p:cNvSpPr txBox="1"/>
          <p:nvPr/>
        </p:nvSpPr>
        <p:spPr>
          <a:xfrm>
            <a:off x="2621995" y="-47250"/>
            <a:ext cx="4405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: Top Corners Snipped 19">
            <a:extLst>
              <a:ext uri="{FF2B5EF4-FFF2-40B4-BE49-F238E27FC236}">
                <a16:creationId xmlns:a16="http://schemas.microsoft.com/office/drawing/2014/main" id="{59D1291F-3908-48D8-B15A-51D13030E0BC}"/>
              </a:ext>
            </a:extLst>
          </p:cNvPr>
          <p:cNvSpPr/>
          <p:nvPr/>
        </p:nvSpPr>
        <p:spPr>
          <a:xfrm>
            <a:off x="999187" y="1412215"/>
            <a:ext cx="2107771" cy="2309247"/>
          </a:xfrm>
          <a:prstGeom prst="snip2SameRect">
            <a:avLst>
              <a:gd name="adj1" fmla="val 16667"/>
              <a:gd name="adj2" fmla="val 8264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3C2B0C-4BFD-40DD-8CD3-FB38DAEF4C24}"/>
              </a:ext>
            </a:extLst>
          </p:cNvPr>
          <p:cNvSpPr txBox="1"/>
          <p:nvPr/>
        </p:nvSpPr>
        <p:spPr>
          <a:xfrm>
            <a:off x="-78187" y="3734142"/>
            <a:ext cx="48613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 খাতুন </a:t>
            </a:r>
          </a:p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বি,এস,সি মাধ্যমিক বিদ্যালয়,বাগেরহাট </a:t>
            </a:r>
          </a:p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নংঃ ০১৭২৫৬৬৬৩৯৪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hosnearakhatun4@gmail.com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5C86A9-3DFD-44C4-978A-C0362347A246}"/>
              </a:ext>
            </a:extLst>
          </p:cNvPr>
          <p:cNvSpPr txBox="1"/>
          <p:nvPr/>
        </p:nvSpPr>
        <p:spPr>
          <a:xfrm>
            <a:off x="4597090" y="3995736"/>
            <a:ext cx="48613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 </a:t>
            </a: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/২০২০ </a:t>
            </a:r>
          </a:p>
        </p:txBody>
      </p:sp>
      <p:sp>
        <p:nvSpPr>
          <p:cNvPr id="24" name="Arrow: Bent 23">
            <a:extLst>
              <a:ext uri="{FF2B5EF4-FFF2-40B4-BE49-F238E27FC236}">
                <a16:creationId xmlns:a16="http://schemas.microsoft.com/office/drawing/2014/main" id="{ED2C1EEB-2376-4F80-A2DB-C28078C5DD25}"/>
              </a:ext>
            </a:extLst>
          </p:cNvPr>
          <p:cNvSpPr/>
          <p:nvPr/>
        </p:nvSpPr>
        <p:spPr>
          <a:xfrm rot="10800000">
            <a:off x="5949068" y="122114"/>
            <a:ext cx="946391" cy="1290101"/>
          </a:xfrm>
          <a:prstGeom prst="bentArrow">
            <a:avLst>
              <a:gd name="adj1" fmla="val 25000"/>
              <a:gd name="adj2" fmla="val 25000"/>
              <a:gd name="adj3" fmla="val 263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Bent-Up 24">
            <a:extLst>
              <a:ext uri="{FF2B5EF4-FFF2-40B4-BE49-F238E27FC236}">
                <a16:creationId xmlns:a16="http://schemas.microsoft.com/office/drawing/2014/main" id="{AC6F6172-9CD5-467A-8D7E-27A5D683ECD0}"/>
              </a:ext>
            </a:extLst>
          </p:cNvPr>
          <p:cNvSpPr/>
          <p:nvPr/>
        </p:nvSpPr>
        <p:spPr>
          <a:xfrm rot="5400000">
            <a:off x="2905083" y="111420"/>
            <a:ext cx="1330817" cy="1532587"/>
          </a:xfrm>
          <a:prstGeom prst="bentUpArrow">
            <a:avLst>
              <a:gd name="adj1" fmla="val 25000"/>
              <a:gd name="adj2" fmla="val 23064"/>
              <a:gd name="adj3" fmla="val 33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955F760F-290C-417D-8193-CFC74187E464}"/>
              </a:ext>
            </a:extLst>
          </p:cNvPr>
          <p:cNvSpPr/>
          <p:nvPr/>
        </p:nvSpPr>
        <p:spPr>
          <a:xfrm>
            <a:off x="4461695" y="1933166"/>
            <a:ext cx="642841" cy="3576592"/>
          </a:xfrm>
          <a:prstGeom prst="leftRightArrow">
            <a:avLst>
              <a:gd name="adj1" fmla="val 73077"/>
              <a:gd name="adj2" fmla="val 18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073CC-991B-4B1E-A5A2-2F3A12FF7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9202" y="1575517"/>
            <a:ext cx="1657078" cy="206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4" grpId="0" animBg="1"/>
      <p:bldP spid="25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qual 13"/>
          <p:cNvSpPr/>
          <p:nvPr/>
        </p:nvSpPr>
        <p:spPr>
          <a:xfrm>
            <a:off x="6175662" y="1062707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0037" y="925813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১৭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 rot="5400000">
            <a:off x="-91496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280989"/>
            <a:ext cx="909638" cy="909638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280989"/>
            <a:ext cx="909638" cy="90963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280989"/>
            <a:ext cx="909638" cy="90963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280989"/>
            <a:ext cx="909638" cy="909638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300041"/>
            <a:ext cx="909638" cy="90963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1185868"/>
            <a:ext cx="909638" cy="909638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1185868"/>
            <a:ext cx="909638" cy="909638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1185868"/>
            <a:ext cx="909638" cy="90963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1185868"/>
            <a:ext cx="909638" cy="90963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1204920"/>
            <a:ext cx="909638" cy="90963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2128859"/>
            <a:ext cx="909638" cy="909638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2128859"/>
            <a:ext cx="909638" cy="90963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2128859"/>
            <a:ext cx="909638" cy="90963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2128859"/>
            <a:ext cx="909638" cy="90963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2147911"/>
            <a:ext cx="909638" cy="90963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7" y="1219213"/>
            <a:ext cx="909638" cy="909638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7" y="2147911"/>
            <a:ext cx="909638" cy="909638"/>
          </a:xfrm>
          <a:prstGeom prst="rect">
            <a:avLst/>
          </a:prstGeom>
        </p:spPr>
      </p:pic>
      <p:sp>
        <p:nvSpPr>
          <p:cNvPr id="127" name="Rounded Rectangle 126"/>
          <p:cNvSpPr/>
          <p:nvPr/>
        </p:nvSpPr>
        <p:spPr>
          <a:xfrm rot="5400000">
            <a:off x="818142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1727780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2637418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Rounded Rectangle 129"/>
          <p:cNvSpPr/>
          <p:nvPr/>
        </p:nvSpPr>
        <p:spPr>
          <a:xfrm rot="5400000">
            <a:off x="3547056" y="1681184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ounded Rectangle 132"/>
          <p:cNvSpPr/>
          <p:nvPr/>
        </p:nvSpPr>
        <p:spPr>
          <a:xfrm rot="5400000">
            <a:off x="4456694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63323" y="281013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182599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13791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 rot="5400000">
            <a:off x="-563664" y="1224656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345974" y="1210364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 rot="5400000">
            <a:off x="1241513" y="1210367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 rot="5400000">
            <a:off x="2150152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 rot="5400000">
            <a:off x="3072891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3993759" y="121039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 rot="5400000">
            <a:off x="318392" y="1257020"/>
            <a:ext cx="1914500" cy="182938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 rot="5400000">
            <a:off x="2161190" y="1228238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 rot="5400000">
            <a:off x="4027402" y="1228275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 rot="5400000">
            <a:off x="1670766" y="-1137350"/>
            <a:ext cx="1014433" cy="369869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 rot="5400000">
            <a:off x="4982867" y="-746422"/>
            <a:ext cx="963206" cy="2901359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 rot="5400000">
            <a:off x="2128662" y="-1620426"/>
            <a:ext cx="1013463" cy="4589554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 rot="5400000">
            <a:off x="2181116" y="-664624"/>
            <a:ext cx="914425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 rot="5400000">
            <a:off x="2095640" y="342075"/>
            <a:ext cx="1063222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 rot="5400000">
            <a:off x="3956191" y="1118947"/>
            <a:ext cx="2991138" cy="1088481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2139" y="320309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94505" y="32298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8872" y="306013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83323" y="306012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64693" y="319450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83560" y="30601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5934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9611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0350" y="1589097"/>
            <a:ext cx="2489417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33" y="3324205"/>
            <a:ext cx="808935" cy="7873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21" y="3324205"/>
            <a:ext cx="808935" cy="7873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62" y="3342053"/>
            <a:ext cx="808935" cy="7873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588" y="3324205"/>
            <a:ext cx="808935" cy="7873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8" y="4105348"/>
            <a:ext cx="895962" cy="87207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34" y="4178192"/>
            <a:ext cx="808935" cy="7873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963" y="4196040"/>
            <a:ext cx="808935" cy="7873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13" y="4178192"/>
            <a:ext cx="808935" cy="7873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56" y="5011533"/>
            <a:ext cx="808935" cy="78736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34" y="4981553"/>
            <a:ext cx="808935" cy="7873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75" y="4999401"/>
            <a:ext cx="808935" cy="7873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01" y="4981553"/>
            <a:ext cx="808935" cy="7873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0" y="5848252"/>
            <a:ext cx="808935" cy="7873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46" y="5799174"/>
            <a:ext cx="808935" cy="7873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75" y="5817022"/>
            <a:ext cx="808935" cy="7873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01" y="5799174"/>
            <a:ext cx="808935" cy="787364"/>
          </a:xfrm>
          <a:prstGeom prst="rect">
            <a:avLst/>
          </a:prstGeom>
        </p:spPr>
      </p:pic>
      <p:sp>
        <p:nvSpPr>
          <p:cNvPr id="75" name="Rounded Rectangle 74"/>
          <p:cNvSpPr/>
          <p:nvPr/>
        </p:nvSpPr>
        <p:spPr>
          <a:xfrm rot="5400000">
            <a:off x="-77631" y="5394376"/>
            <a:ext cx="1596094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 rot="5400000">
            <a:off x="-8055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 rot="5400000">
            <a:off x="976816" y="372356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 rot="5400000">
            <a:off x="934031" y="540788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 rot="5400000">
            <a:off x="2020683" y="5412093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 rot="5400000">
            <a:off x="2049259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 rot="5400000">
            <a:off x="309198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 rot="5400000">
            <a:off x="3090959" y="5381760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4796" y="3346225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310023" y="3334717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88800" y="4989899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309287" y="4995943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qual 86"/>
          <p:cNvSpPr/>
          <p:nvPr/>
        </p:nvSpPr>
        <p:spPr>
          <a:xfrm>
            <a:off x="6099836" y="4039251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14212" y="3902357"/>
            <a:ext cx="13093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99836" y="4733354"/>
            <a:ext cx="2717441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39442" y="337062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39442" y="497824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8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8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00"/>
                            </p:stCondLst>
                            <p:childTnLst>
                              <p:par>
                                <p:cTn id="30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5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2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3000"/>
                            </p:stCondLst>
                            <p:childTnLst>
                              <p:par>
                                <p:cTn id="4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5000"/>
                            </p:stCondLst>
                            <p:childTnLst>
                              <p:par>
                                <p:cTn id="4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6000"/>
                            </p:stCondLst>
                            <p:childTnLst>
                              <p:par>
                                <p:cTn id="4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98" grpId="0" animBg="1"/>
      <p:bldP spid="98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2" grpId="0"/>
      <p:bldP spid="2" grpId="1"/>
      <p:bldP spid="2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7" grpId="0" animBg="1"/>
      <p:bldP spid="7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/>
      <p:bldP spid="89" grpId="0"/>
      <p:bldP spid="90" grpId="0" animBg="1"/>
      <p:bldP spid="90" grpId="1" animBg="1"/>
      <p:bldP spid="90" grpId="2" animBg="1"/>
      <p:bldP spid="91" grpId="0" animBg="1"/>
      <p:bldP spid="9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572" y="1109617"/>
            <a:ext cx="7063740" cy="5323840"/>
          </a:xfrm>
          <a:prstGeom prst="rect">
            <a:avLst/>
          </a:prstGeom>
          <a:ln w="57150"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isometricOffAxis2Left" zoom="95000"/>
            <a:lightRig rig="flat" dir="t"/>
          </a:scene3d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49451" y="1455665"/>
            <a:ext cx="4472025" cy="4472025"/>
          </a:xfrm>
          <a:custGeom>
            <a:avLst/>
            <a:gdLst>
              <a:gd name="connsiteX0" fmla="*/ 4172456 w 4472025"/>
              <a:gd name="connsiteY0" fmla="*/ 3354019 h 4472025"/>
              <a:gd name="connsiteX1" fmla="*/ 2236012 w 4472025"/>
              <a:gd name="connsiteY1" fmla="*/ 4472026 h 4472025"/>
              <a:gd name="connsiteX2" fmla="*/ 299568 w 4472025"/>
              <a:gd name="connsiteY2" fmla="*/ 3354020 h 4472025"/>
              <a:gd name="connsiteX3" fmla="*/ 2236013 w 4472025"/>
              <a:gd name="connsiteY3" fmla="*/ 2236013 h 4472025"/>
              <a:gd name="connsiteX4" fmla="*/ 4172456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4172456" y="3354019"/>
                </a:moveTo>
                <a:cubicBezTo>
                  <a:pt x="3773031" y="4045844"/>
                  <a:pt x="3034862" y="4472026"/>
                  <a:pt x="2236012" y="4472026"/>
                </a:cubicBezTo>
                <a:cubicBezTo>
                  <a:pt x="1437161" y="4472026"/>
                  <a:pt x="698993" y="4045844"/>
                  <a:pt x="299568" y="3354020"/>
                </a:cubicBezTo>
                <a:lnTo>
                  <a:pt x="2236013" y="2236013"/>
                </a:lnTo>
                <a:lnTo>
                  <a:pt x="4172456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7318" tIns="2984043" rIns="1094079" bIns="48183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292326" y="1455666"/>
            <a:ext cx="4472025" cy="4472025"/>
          </a:xfrm>
          <a:custGeom>
            <a:avLst/>
            <a:gdLst>
              <a:gd name="connsiteX0" fmla="*/ 299569 w 4472025"/>
              <a:gd name="connsiteY0" fmla="*/ 3354019 h 4472025"/>
              <a:gd name="connsiteX1" fmla="*/ 299569 w 4472025"/>
              <a:gd name="connsiteY1" fmla="*/ 1118006 h 4472025"/>
              <a:gd name="connsiteX2" fmla="*/ 2236013 w 4472025"/>
              <a:gd name="connsiteY2" fmla="*/ -1 h 4472025"/>
              <a:gd name="connsiteX3" fmla="*/ 2236013 w 4472025"/>
              <a:gd name="connsiteY3" fmla="*/ 2236013 h 4472025"/>
              <a:gd name="connsiteX4" fmla="*/ 299569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99569" y="3354019"/>
                </a:moveTo>
                <a:cubicBezTo>
                  <a:pt x="-99856" y="2662194"/>
                  <a:pt x="-99856" y="1809831"/>
                  <a:pt x="299569" y="1118006"/>
                </a:cubicBezTo>
                <a:cubicBezTo>
                  <a:pt x="698994" y="426181"/>
                  <a:pt x="1437163" y="-1"/>
                  <a:pt x="2236013" y="-1"/>
                </a:cubicBezTo>
                <a:lnTo>
                  <a:pt x="2236013" y="2236013"/>
                </a:lnTo>
                <a:lnTo>
                  <a:pt x="299569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0560" tIns="1030194" rIns="2439413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6576" y="1775096"/>
            <a:ext cx="4472025" cy="4472025"/>
          </a:xfrm>
          <a:custGeom>
            <a:avLst/>
            <a:gdLst>
              <a:gd name="connsiteX0" fmla="*/ 2236012 w 4472025"/>
              <a:gd name="connsiteY0" fmla="*/ 0 h 4472025"/>
              <a:gd name="connsiteX1" fmla="*/ 4172456 w 4472025"/>
              <a:gd name="connsiteY1" fmla="*/ 1118006 h 4472025"/>
              <a:gd name="connsiteX2" fmla="*/ 4172456 w 4472025"/>
              <a:gd name="connsiteY2" fmla="*/ 3354019 h 4472025"/>
              <a:gd name="connsiteX3" fmla="*/ 2236013 w 4472025"/>
              <a:gd name="connsiteY3" fmla="*/ 2236013 h 4472025"/>
              <a:gd name="connsiteX4" fmla="*/ 2236012 w 4472025"/>
              <a:gd name="connsiteY4" fmla="*/ 0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236012" y="0"/>
                </a:moveTo>
                <a:cubicBezTo>
                  <a:pt x="3034863" y="0"/>
                  <a:pt x="3773031" y="426182"/>
                  <a:pt x="4172456" y="1118006"/>
                </a:cubicBezTo>
                <a:cubicBezTo>
                  <a:pt x="4571881" y="1809831"/>
                  <a:pt x="4571881" y="2662194"/>
                  <a:pt x="4172456" y="3354019"/>
                </a:cubicBezTo>
                <a:lnTo>
                  <a:pt x="2236013" y="2236013"/>
                </a:lnTo>
                <a:cubicBezTo>
                  <a:pt x="2236013" y="1490675"/>
                  <a:pt x="2236012" y="745338"/>
                  <a:pt x="2236012" y="0"/>
                </a:cubicBez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414" tIns="1030194" rIns="600559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9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08142 -0.061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305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1562 0.0467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09271 -0.028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9" grpId="1" animBg="1"/>
      <p:bldP spid="9" grpId="2" animBg="1"/>
      <p:bldP spid="7" grpId="1" animBg="1"/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A37DDA45-D928-478A-819A-51600EFC6BAB}"/>
              </a:ext>
            </a:extLst>
          </p:cNvPr>
          <p:cNvSpPr/>
          <p:nvPr/>
        </p:nvSpPr>
        <p:spPr>
          <a:xfrm>
            <a:off x="212034" y="1537251"/>
            <a:ext cx="8719931" cy="5128591"/>
          </a:xfrm>
          <a:prstGeom prst="su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/>
              </a:rPr>
              <a:t>বিভাজ্যতা</a:t>
            </a:r>
            <a:r>
              <a:rPr lang="en-US" sz="5400" dirty="0">
                <a:latin typeface="NikoshBAN"/>
              </a:rPr>
              <a:t>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74CD8A-0443-4EE6-8366-6D2C3C9189C2}"/>
              </a:ext>
            </a:extLst>
          </p:cNvPr>
          <p:cNvSpPr/>
          <p:nvPr/>
        </p:nvSpPr>
        <p:spPr>
          <a:xfrm>
            <a:off x="1842052" y="593899"/>
            <a:ext cx="5327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770" y="1637721"/>
            <a:ext cx="8380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মৌলিক , যৌগিক  সংখ্যা ব্যাখ্যা করতে পারবে 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770" y="5665214"/>
            <a:ext cx="8380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বিভাজ্যতা  ব্যাখ্যা করতে পারবে  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69" y="4185358"/>
            <a:ext cx="8275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২,৩,৪,৫,৬,ও ৯ দ্বারা বিভাজ্যতা যাচাই করতে পারবে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69" y="2936334"/>
            <a:ext cx="8275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সহমৌলিক সংখ্যা ব্যাখ্যা করতে পারবে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1046922" y="211579"/>
            <a:ext cx="7143396" cy="1214869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1973"/>
              </p:ext>
            </p:extLst>
          </p:nvPr>
        </p:nvGraphicFramePr>
        <p:xfrm>
          <a:off x="360473" y="214497"/>
          <a:ext cx="1816727" cy="14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51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36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26204"/>
              </p:ext>
            </p:extLst>
          </p:nvPr>
        </p:nvGraphicFramePr>
        <p:xfrm>
          <a:off x="352870" y="2572487"/>
          <a:ext cx="182729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73504"/>
              </p:ext>
            </p:extLst>
          </p:nvPr>
        </p:nvGraphicFramePr>
        <p:xfrm>
          <a:off x="318489" y="2567960"/>
          <a:ext cx="1863505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34227"/>
              </p:ext>
            </p:extLst>
          </p:nvPr>
        </p:nvGraphicFramePr>
        <p:xfrm>
          <a:off x="2555713" y="225512"/>
          <a:ext cx="2106439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 চাঁদ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87525"/>
              </p:ext>
            </p:extLst>
          </p:nvPr>
        </p:nvGraphicFramePr>
        <p:xfrm>
          <a:off x="2522138" y="2596091"/>
          <a:ext cx="2088333" cy="181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bn-BD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28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308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63999"/>
              </p:ext>
            </p:extLst>
          </p:nvPr>
        </p:nvGraphicFramePr>
        <p:xfrm>
          <a:off x="2531192" y="2607838"/>
          <a:ext cx="207022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10298"/>
              </p:ext>
            </p:extLst>
          </p:nvPr>
        </p:nvGraphicFramePr>
        <p:xfrm>
          <a:off x="5060726" y="235275"/>
          <a:ext cx="364854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6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 কলম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88814"/>
              </p:ext>
            </p:extLst>
          </p:nvPr>
        </p:nvGraphicFramePr>
        <p:xfrm>
          <a:off x="4927881" y="2577984"/>
          <a:ext cx="3657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88292"/>
              </p:ext>
            </p:extLst>
          </p:nvPr>
        </p:nvGraphicFramePr>
        <p:xfrm>
          <a:off x="4933916" y="2577015"/>
          <a:ext cx="364552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</a:t>
                      </a:r>
                      <a:r>
                        <a:rPr lang="bn-BD" sz="3200" b="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>
            <a:off x="1113577" y="1703154"/>
            <a:ext cx="530166" cy="83571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395050" y="1627998"/>
            <a:ext cx="523808" cy="84476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18083" y="1664973"/>
            <a:ext cx="533832" cy="862873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782007"/>
              </p:ext>
            </p:extLst>
          </p:nvPr>
        </p:nvGraphicFramePr>
        <p:xfrm>
          <a:off x="430149" y="4128432"/>
          <a:ext cx="3870248" cy="2072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35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28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2800" baseline="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</a:t>
                      </a:r>
                      <a:endParaRPr lang="en-US" sz="28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3F0A39-E0C3-4E1D-935C-038B6016D776}"/>
              </a:ext>
            </a:extLst>
          </p:cNvPr>
          <p:cNvSpPr/>
          <p:nvPr/>
        </p:nvSpPr>
        <p:spPr>
          <a:xfrm>
            <a:off x="4631803" y="4549423"/>
            <a:ext cx="39725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</a:t>
            </a:r>
            <a:endParaRPr lang="en-US" sz="4800" dirty="0">
              <a:ln w="12700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100000">
              <a:srgbClr val="AEDE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745" y="4398564"/>
            <a:ext cx="8652510" cy="163121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১১,১৩,১৭,২৩,২৯,৩১,৩৭,৪১,৪৩,৪৭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45" y="2126925"/>
            <a:ext cx="8652510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 থেকে ৫০ এর মধ্যে মৌলিক সংখ্যাগুলো লেখ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EC5CB3-6051-443F-B935-CE3AF1BF0DF2}"/>
              </a:ext>
            </a:extLst>
          </p:cNvPr>
          <p:cNvSpPr txBox="1"/>
          <p:nvPr/>
        </p:nvSpPr>
        <p:spPr>
          <a:xfrm>
            <a:off x="2464905" y="503583"/>
            <a:ext cx="471777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এসো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নিজে</a:t>
            </a:r>
            <a:r>
              <a:rPr lang="en-US" sz="4000" dirty="0">
                <a:latin typeface="NikoshBAN" panose="02000000000000000000"/>
              </a:rPr>
              <a:t> </a:t>
            </a:r>
            <a:r>
              <a:rPr lang="en-US" sz="4000" dirty="0" err="1">
                <a:latin typeface="NikoshBAN" panose="02000000000000000000"/>
              </a:rPr>
              <a:t>করি</a:t>
            </a:r>
            <a:endParaRPr lang="en-US" sz="40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26479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2045</TotalTime>
  <Words>1075</Words>
  <Application>Microsoft Office PowerPoint</Application>
  <PresentationFormat>On-screen Show (4:3)</PresentationFormat>
  <Paragraphs>408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NikoshBAN</vt:lpstr>
      <vt:lpstr>NikoshLightBAN</vt:lpstr>
      <vt:lpstr>Times New Roman</vt:lpstr>
      <vt:lpstr>Webdings</vt:lpstr>
      <vt:lpstr>Wingdings</vt:lpstr>
      <vt:lpstr>Office Theme</vt:lpstr>
      <vt:lpstr>PowerPoint Presentation</vt:lpstr>
      <vt:lpstr>আজকের ক্লাসে সবাইকে শুভেচ্ছা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 </cp:lastModifiedBy>
  <cp:revision>359</cp:revision>
  <dcterms:created xsi:type="dcterms:W3CDTF">2014-07-15T10:22:59Z</dcterms:created>
  <dcterms:modified xsi:type="dcterms:W3CDTF">2020-08-18T05:59:58Z</dcterms:modified>
</cp:coreProperties>
</file>