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6A61-051A-4919-803B-511732E87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E46AE-8922-4F7A-9840-7142E2B3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830B5-1355-4651-B455-20F1F435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4DC9B-00A0-4206-9636-A608DE61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2C17F-7C9B-44E5-9F6C-1BDA9551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9C53-B9D7-438B-88A9-BA3C5C05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102D2-AA34-4C35-93CB-F8E7B6E8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C7509-C221-4FC8-9171-4DE986D5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DA249-F4FF-42D6-A8CE-528EE426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2395E-F234-42C6-A370-94472986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01972-E6B7-4657-BCD4-EE338F114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61537-22FA-4AF8-8540-EEFFB242C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509E2-6382-4EA4-9339-60C741D8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DBCCC-AFBD-4885-8472-7C4B03A5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6346A-913A-4078-B392-4A7DF375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3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EBC9-632B-4F65-85B3-8B4927D8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61E8C-C8E4-4C00-81F3-6B7825E88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B7FD1-D143-4E82-96C8-176A09E4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F3E09-BD00-4D07-8601-939955BF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486D8-1B89-40B3-97D2-846593E5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B000-595D-48DB-AB17-392E22E9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52BFD-7698-4B12-90DE-EE9CA487E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B2BD6-9AE4-4D93-BDF0-1C8B6EC5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0045D-BAD0-413B-BDEA-46DA2BDAC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35089-E949-48CD-B618-B14337BF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EA68-1F1F-43DA-A1A7-B8F39D68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252E-3FC5-4153-9286-CDCCC5F35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861DB-A224-427A-AA47-C4532FCFB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BDA3E-9584-4D9A-869A-FDAAD9F3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30F27-5270-48F0-80E5-95AEE2AB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793B4-44AF-45A3-AD81-CF3B78E0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CD6B-78B0-4535-8149-E048CCBF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FE3AA-2FDD-410C-ADAB-E145A1313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4C751-9843-4B8B-A2A3-F91FAD8CB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9E9A7-7173-4CF0-8E54-65DF1CFB4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BAEBB-58CA-4BE7-B5EE-6334E3836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1781B3-052F-45CE-AF32-99877FDA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C4D7E8-56C3-4F48-BB44-82CAF27A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1DFD3-2DC6-4AE0-BDA1-8EB78811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D856-94FA-409E-BA5B-443E39E8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CFB38-4D17-41D9-A596-A373B393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5CBD6-A72D-464D-9D1E-822F3D07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3DE9D-1A7C-447D-9E09-7A03BACA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BFEAD-A8EC-43B3-A137-F9A7F075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70ED77-A098-443C-B8A6-0AB37C2E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7808E-FB8F-4CB4-B613-9040D271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7E46-F06D-4009-A78C-E27D9603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90134-2E64-47CE-B4E6-A2FE8FBF6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F32A7-E248-41E0-B9AB-713B86966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185E6-7199-4D19-A497-AF431DBD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02507-FAAE-483E-A797-DAE98824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969DF-51E3-4B3A-B9F9-FC50A1D9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2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E762-A533-49C0-8D39-282EEA16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8982F9-A869-461B-B199-9021F26A2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DF697-D209-4D55-88EC-E4CFEBC20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C58AF-CE48-4B1A-AFE1-E0AEA71E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CD17A-81E5-4B7A-96D1-77247E82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61BE9-43B8-4620-99A5-F48055AF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9708D-B732-4099-818C-08B42DDE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0C492-60FD-431B-BB28-6B8C7714A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39692-15F8-40B2-B0A3-A8CC15EDF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998B2-206A-4C18-A5D2-92827F79F257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09F46-8DBC-49F0-A0B1-D3FFC854E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DCE08-E7AA-49ED-9A1F-1B79223BC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8995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B123BB3-734D-4F85-BFF3-369C89134E35}"/>
              </a:ext>
            </a:extLst>
          </p:cNvPr>
          <p:cNvSpPr/>
          <p:nvPr/>
        </p:nvSpPr>
        <p:spPr>
          <a:xfrm>
            <a:off x="1484244" y="1543406"/>
            <a:ext cx="6281530" cy="345479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9E322-D3A4-46C0-8FA8-ABD4D34F0A55}"/>
              </a:ext>
            </a:extLst>
          </p:cNvPr>
          <p:cNvSpPr txBox="1"/>
          <p:nvPr/>
        </p:nvSpPr>
        <p:spPr>
          <a:xfrm>
            <a:off x="1484244" y="516834"/>
            <a:ext cx="7706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অনলাইন</a:t>
            </a:r>
            <a:r>
              <a:rPr lang="en-US" sz="3200" dirty="0"/>
              <a:t> </a:t>
            </a:r>
            <a:r>
              <a:rPr lang="en-US" sz="3200" dirty="0" err="1"/>
              <a:t>ক্লাসে</a:t>
            </a:r>
            <a:r>
              <a:rPr lang="en-US" sz="3200" dirty="0"/>
              <a:t> </a:t>
            </a:r>
            <a:r>
              <a:rPr lang="en-US" sz="3200" dirty="0" err="1"/>
              <a:t>তোমাদেরকে</a:t>
            </a:r>
            <a:r>
              <a:rPr lang="en-US" sz="3200" dirty="0"/>
              <a:t> </a:t>
            </a:r>
            <a:r>
              <a:rPr lang="en-US" sz="3200" dirty="0" err="1"/>
              <a:t>স্বাগতম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87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1BE8D3-0B26-4AE0-9B63-9948DD2C379C}"/>
              </a:ext>
            </a:extLst>
          </p:cNvPr>
          <p:cNvSpPr/>
          <p:nvPr/>
        </p:nvSpPr>
        <p:spPr>
          <a:xfrm>
            <a:off x="449943" y="217714"/>
            <a:ext cx="1785257" cy="5370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33A64C-EE11-4314-BEBA-5B83762D8824}"/>
              </a:ext>
            </a:extLst>
          </p:cNvPr>
          <p:cNvSpPr/>
          <p:nvPr/>
        </p:nvSpPr>
        <p:spPr>
          <a:xfrm>
            <a:off x="449943" y="1059543"/>
            <a:ext cx="7736114" cy="10595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মোজাম্মেল</a:t>
            </a:r>
            <a:r>
              <a:rPr lang="en-US" dirty="0"/>
              <a:t> </a:t>
            </a:r>
            <a:r>
              <a:rPr lang="en-US" dirty="0" err="1"/>
              <a:t>সাহেবের</a:t>
            </a:r>
            <a:r>
              <a:rPr lang="en-US" dirty="0"/>
              <a:t> </a:t>
            </a:r>
            <a:r>
              <a:rPr lang="en-US" dirty="0" err="1"/>
              <a:t>প্রতি</a:t>
            </a:r>
            <a:r>
              <a:rPr lang="en-US" dirty="0"/>
              <a:t> </a:t>
            </a:r>
            <a:r>
              <a:rPr lang="en-US" dirty="0" err="1"/>
              <a:t>মাসে</a:t>
            </a:r>
            <a:r>
              <a:rPr lang="en-US" dirty="0"/>
              <a:t> ১০২৫০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বেতন</a:t>
            </a:r>
            <a:r>
              <a:rPr lang="en-US" dirty="0"/>
              <a:t> </a:t>
            </a:r>
            <a:r>
              <a:rPr lang="en-US" dirty="0" err="1"/>
              <a:t>পান</a:t>
            </a:r>
            <a:r>
              <a:rPr lang="en-US" dirty="0"/>
              <a:t>। </a:t>
            </a:r>
            <a:r>
              <a:rPr lang="en-US" dirty="0" err="1"/>
              <a:t>তিনি</a:t>
            </a:r>
            <a:r>
              <a:rPr lang="en-US" dirty="0"/>
              <a:t> </a:t>
            </a:r>
            <a:r>
              <a:rPr lang="en-US" dirty="0" err="1"/>
              <a:t>প্রতি</a:t>
            </a:r>
            <a:r>
              <a:rPr lang="en-US" dirty="0"/>
              <a:t> </a:t>
            </a:r>
            <a:r>
              <a:rPr lang="en-US" dirty="0" err="1"/>
              <a:t>মাসে</a:t>
            </a:r>
            <a:r>
              <a:rPr lang="en-US" dirty="0"/>
              <a:t> </a:t>
            </a:r>
            <a:r>
              <a:rPr lang="en-US" dirty="0" err="1"/>
              <a:t>বাসা</a:t>
            </a:r>
            <a:r>
              <a:rPr lang="en-US" dirty="0"/>
              <a:t> </a:t>
            </a:r>
            <a:r>
              <a:rPr lang="en-US" dirty="0" err="1"/>
              <a:t>ভাড়া</a:t>
            </a:r>
            <a:r>
              <a:rPr lang="en-US" dirty="0"/>
              <a:t> </a:t>
            </a:r>
            <a:r>
              <a:rPr lang="en-US" dirty="0" err="1"/>
              <a:t>বাবদ</a:t>
            </a:r>
            <a:r>
              <a:rPr lang="en-US" dirty="0"/>
              <a:t>  ৪০০০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৬০০০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পরিবারের</a:t>
            </a:r>
            <a:r>
              <a:rPr lang="en-US" dirty="0"/>
              <a:t> </a:t>
            </a:r>
            <a:r>
              <a:rPr lang="en-US" dirty="0" err="1"/>
              <a:t>প্রয়োজন</a:t>
            </a:r>
            <a:r>
              <a:rPr lang="en-US" dirty="0"/>
              <a:t> </a:t>
            </a:r>
            <a:r>
              <a:rPr lang="en-US" dirty="0" err="1"/>
              <a:t>বাবদ</a:t>
            </a:r>
            <a:r>
              <a:rPr lang="en-US" dirty="0"/>
              <a:t> </a:t>
            </a:r>
            <a:r>
              <a:rPr lang="en-US" dirty="0" err="1"/>
              <a:t>খরচ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। </a:t>
            </a:r>
            <a:r>
              <a:rPr lang="en-US" dirty="0" err="1"/>
              <a:t>অবশিষ্ট</a:t>
            </a:r>
            <a:r>
              <a:rPr lang="en-US" dirty="0"/>
              <a:t>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তিনি</a:t>
            </a:r>
            <a:r>
              <a:rPr lang="en-US" dirty="0"/>
              <a:t> </a:t>
            </a:r>
            <a:r>
              <a:rPr lang="en-US" dirty="0" err="1"/>
              <a:t>ব্যাংকে</a:t>
            </a:r>
            <a:r>
              <a:rPr lang="en-US" dirty="0"/>
              <a:t> </a:t>
            </a:r>
            <a:r>
              <a:rPr lang="en-US" dirty="0" err="1"/>
              <a:t>রাখেন</a:t>
            </a:r>
            <a:r>
              <a:rPr lang="en-US" dirty="0"/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43CAE-CBCB-468F-B0C9-C23954A3AE67}"/>
              </a:ext>
            </a:extLst>
          </p:cNvPr>
          <p:cNvSpPr/>
          <p:nvPr/>
        </p:nvSpPr>
        <p:spPr>
          <a:xfrm>
            <a:off x="449943" y="2510971"/>
            <a:ext cx="508000" cy="40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ক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FAB9B0-DBA5-4383-B951-1A39100C8E6F}"/>
              </a:ext>
            </a:extLst>
          </p:cNvPr>
          <p:cNvSpPr/>
          <p:nvPr/>
        </p:nvSpPr>
        <p:spPr>
          <a:xfrm>
            <a:off x="449943" y="3418116"/>
            <a:ext cx="508000" cy="40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খ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35C91D-B6D8-4965-B2F2-317CA3E6CDD6}"/>
              </a:ext>
            </a:extLst>
          </p:cNvPr>
          <p:cNvSpPr/>
          <p:nvPr/>
        </p:nvSpPr>
        <p:spPr>
          <a:xfrm>
            <a:off x="442686" y="4397830"/>
            <a:ext cx="508000" cy="40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গ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07AB2-E5B6-4B58-965A-D220D086E011}"/>
              </a:ext>
            </a:extLst>
          </p:cNvPr>
          <p:cNvSpPr/>
          <p:nvPr/>
        </p:nvSpPr>
        <p:spPr>
          <a:xfrm>
            <a:off x="449943" y="5602516"/>
            <a:ext cx="508000" cy="40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ঘ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A5C8FC-DD56-47A2-A1C0-F2A80ECA0A04}"/>
              </a:ext>
            </a:extLst>
          </p:cNvPr>
          <p:cNvSpPr/>
          <p:nvPr/>
        </p:nvSpPr>
        <p:spPr>
          <a:xfrm>
            <a:off x="1342571" y="2481942"/>
            <a:ext cx="7162800" cy="5370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মোজাম্মেল</a:t>
            </a:r>
            <a:r>
              <a:rPr lang="en-US" dirty="0"/>
              <a:t> </a:t>
            </a:r>
            <a:r>
              <a:rPr lang="en-US" dirty="0" err="1"/>
              <a:t>সাহেব</a:t>
            </a:r>
            <a:r>
              <a:rPr lang="en-US" dirty="0"/>
              <a:t> </a:t>
            </a:r>
            <a:r>
              <a:rPr lang="en-US" dirty="0" err="1"/>
              <a:t>প্রতি</a:t>
            </a:r>
            <a:r>
              <a:rPr lang="en-US" dirty="0"/>
              <a:t> </a:t>
            </a:r>
            <a:r>
              <a:rPr lang="en-US" dirty="0" err="1"/>
              <a:t>মাসে</a:t>
            </a:r>
            <a:r>
              <a:rPr lang="en-US" dirty="0"/>
              <a:t> </a:t>
            </a:r>
            <a:r>
              <a:rPr lang="en-US" dirty="0" err="1"/>
              <a:t>মোট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খরচ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E7E31-4FE4-46DC-9E1B-5411B91D7DCF}"/>
              </a:ext>
            </a:extLst>
          </p:cNvPr>
          <p:cNvSpPr/>
          <p:nvPr/>
        </p:nvSpPr>
        <p:spPr>
          <a:xfrm>
            <a:off x="1342571" y="3352801"/>
            <a:ext cx="7162800" cy="5370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মোজাম্মেল</a:t>
            </a:r>
            <a:r>
              <a:rPr lang="en-US" dirty="0"/>
              <a:t> </a:t>
            </a:r>
            <a:r>
              <a:rPr lang="en-US" dirty="0" err="1"/>
              <a:t>সাহেব</a:t>
            </a:r>
            <a:r>
              <a:rPr lang="en-US" dirty="0"/>
              <a:t> </a:t>
            </a:r>
            <a:r>
              <a:rPr lang="en-US" dirty="0" err="1"/>
              <a:t>প্রতি</a:t>
            </a:r>
            <a:r>
              <a:rPr lang="en-US" dirty="0"/>
              <a:t> </a:t>
            </a:r>
            <a:r>
              <a:rPr lang="en-US" dirty="0" err="1"/>
              <a:t>মাসে</a:t>
            </a:r>
            <a:r>
              <a:rPr lang="en-US" dirty="0"/>
              <a:t> </a:t>
            </a:r>
            <a:r>
              <a:rPr lang="en-US" dirty="0" err="1"/>
              <a:t>ব্যাংকে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জমা</a:t>
            </a:r>
            <a:r>
              <a:rPr lang="en-US" dirty="0"/>
              <a:t> </a:t>
            </a:r>
            <a:r>
              <a:rPr lang="en-US" dirty="0" err="1"/>
              <a:t>রাখেন</a:t>
            </a:r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9BA349-45C1-4418-AA15-9902ACC2D472}"/>
              </a:ext>
            </a:extLst>
          </p:cNvPr>
          <p:cNvSpPr/>
          <p:nvPr/>
        </p:nvSpPr>
        <p:spPr>
          <a:xfrm>
            <a:off x="1342571" y="4332515"/>
            <a:ext cx="7162800" cy="5370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তিনি</a:t>
            </a:r>
            <a:r>
              <a:rPr lang="en-US" dirty="0"/>
              <a:t>  ১২ </a:t>
            </a:r>
            <a:r>
              <a:rPr lang="en-US" dirty="0" err="1"/>
              <a:t>মাসে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১ </a:t>
            </a:r>
            <a:r>
              <a:rPr lang="en-US" dirty="0" err="1"/>
              <a:t>বছরে</a:t>
            </a:r>
            <a:r>
              <a:rPr lang="en-US" dirty="0"/>
              <a:t> </a:t>
            </a:r>
            <a:r>
              <a:rPr lang="en-US" dirty="0" err="1"/>
              <a:t>ব্যাংকে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জমা</a:t>
            </a:r>
            <a:r>
              <a:rPr lang="en-US" dirty="0"/>
              <a:t> </a:t>
            </a:r>
            <a:r>
              <a:rPr lang="en-US" dirty="0" err="1"/>
              <a:t>রাখেন</a:t>
            </a:r>
            <a:r>
              <a:rPr lang="en-US" dirty="0"/>
              <a:t>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410B3B-F9A9-43DC-B881-3B98B890F4B7}"/>
              </a:ext>
            </a:extLst>
          </p:cNvPr>
          <p:cNvSpPr/>
          <p:nvPr/>
        </p:nvSpPr>
        <p:spPr>
          <a:xfrm>
            <a:off x="1342571" y="5471887"/>
            <a:ext cx="7162800" cy="5370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৯০০০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জমা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মোজাম্মেল</a:t>
            </a:r>
            <a:r>
              <a:rPr lang="en-US" dirty="0"/>
              <a:t> </a:t>
            </a:r>
            <a:r>
              <a:rPr lang="en-US" dirty="0" err="1"/>
              <a:t>সাহেবের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বছর</a:t>
            </a:r>
            <a:r>
              <a:rPr lang="en-US" dirty="0"/>
              <a:t> </a:t>
            </a:r>
            <a:r>
              <a:rPr lang="en-US" dirty="0" err="1"/>
              <a:t>লাগবে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0085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C088E46-C2FD-427F-8C65-E3EEE0CE45BA}"/>
              </a:ext>
            </a:extLst>
          </p:cNvPr>
          <p:cNvSpPr/>
          <p:nvPr/>
        </p:nvSpPr>
        <p:spPr>
          <a:xfrm>
            <a:off x="2714170" y="653142"/>
            <a:ext cx="5646057" cy="409302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1E18A7-68A6-448F-9781-4D72064A14DC}"/>
              </a:ext>
            </a:extLst>
          </p:cNvPr>
          <p:cNvSpPr/>
          <p:nvPr/>
        </p:nvSpPr>
        <p:spPr>
          <a:xfrm>
            <a:off x="2075543" y="4746171"/>
            <a:ext cx="6923314" cy="1117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593D0-FA22-4385-BEEF-A440194D78D3}"/>
              </a:ext>
            </a:extLst>
          </p:cNvPr>
          <p:cNvSpPr/>
          <p:nvPr/>
        </p:nvSpPr>
        <p:spPr>
          <a:xfrm>
            <a:off x="10987791" y="6625882"/>
            <a:ext cx="1068221" cy="12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jahed</a:t>
            </a:r>
          </a:p>
        </p:txBody>
      </p:sp>
    </p:spTree>
    <p:extLst>
      <p:ext uri="{BB962C8B-B14F-4D97-AF65-F5344CB8AC3E}">
        <p14:creationId xmlns:p14="http://schemas.microsoft.com/office/powerpoint/2010/main" val="37825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A115D-BFD6-484D-8087-1CBAB2ECE309}"/>
              </a:ext>
            </a:extLst>
          </p:cNvPr>
          <p:cNvSpPr txBox="1"/>
          <p:nvPr/>
        </p:nvSpPr>
        <p:spPr>
          <a:xfrm>
            <a:off x="1363953" y="282592"/>
            <a:ext cx="368758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শিক্ষক পরিচিতি</a:t>
            </a:r>
            <a:endParaRPr lang="en-US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2C35E4-424E-4C78-BD66-CA321B0AF32D}"/>
              </a:ext>
            </a:extLst>
          </p:cNvPr>
          <p:cNvGrpSpPr/>
          <p:nvPr/>
        </p:nvGrpSpPr>
        <p:grpSpPr>
          <a:xfrm>
            <a:off x="2465524" y="2434587"/>
            <a:ext cx="2956956" cy="2505694"/>
            <a:chOff x="320635" y="2208810"/>
            <a:chExt cx="2956956" cy="2505694"/>
          </a:xfrm>
        </p:grpSpPr>
        <p:sp>
          <p:nvSpPr>
            <p:cNvPr id="6" name="Flowchart: Decision 5">
              <a:extLst>
                <a:ext uri="{FF2B5EF4-FFF2-40B4-BE49-F238E27FC236}">
                  <a16:creationId xmlns:a16="http://schemas.microsoft.com/office/drawing/2014/main" id="{51A3D5D2-EBC4-4A64-A613-F0B1D1EE8AAA}"/>
                </a:ext>
              </a:extLst>
            </p:cNvPr>
            <p:cNvSpPr/>
            <p:nvPr/>
          </p:nvSpPr>
          <p:spPr>
            <a:xfrm>
              <a:off x="320635" y="2208810"/>
              <a:ext cx="2956956" cy="2505694"/>
            </a:xfrm>
            <a:prstGeom prst="flowChartDecisi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FE425B-9E85-4D0B-9F18-22DDCD16BF5B}"/>
                </a:ext>
              </a:extLst>
            </p:cNvPr>
            <p:cNvSpPr/>
            <p:nvPr/>
          </p:nvSpPr>
          <p:spPr>
            <a:xfrm>
              <a:off x="593766" y="2654159"/>
              <a:ext cx="2363190" cy="149033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35BF3D3-F4C2-4E73-87CD-647F1A5EF358}"/>
              </a:ext>
            </a:extLst>
          </p:cNvPr>
          <p:cNvSpPr/>
          <p:nvPr/>
        </p:nvSpPr>
        <p:spPr>
          <a:xfrm>
            <a:off x="5850467" y="2208810"/>
            <a:ext cx="4152900" cy="2505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নামঃ মো আবু জাহেদ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 দক্ষিণ হালিশহর আহম্মদিয়া সরকারি প্রাথমিক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E46502-A769-4CCC-954F-6BCFB2EE88A5}"/>
              </a:ext>
            </a:extLst>
          </p:cNvPr>
          <p:cNvSpPr txBox="1"/>
          <p:nvPr/>
        </p:nvSpPr>
        <p:spPr>
          <a:xfrm>
            <a:off x="1074057" y="406400"/>
            <a:ext cx="425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2AA92-0DA9-481A-B80B-02656FBAA876}"/>
              </a:ext>
            </a:extLst>
          </p:cNvPr>
          <p:cNvSpPr/>
          <p:nvPr/>
        </p:nvSpPr>
        <p:spPr>
          <a:xfrm>
            <a:off x="1597378" y="1767273"/>
            <a:ext cx="3081866" cy="332345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B90F0E-AE4A-43A4-9F52-AE704C877978}"/>
              </a:ext>
            </a:extLst>
          </p:cNvPr>
          <p:cNvSpPr/>
          <p:nvPr/>
        </p:nvSpPr>
        <p:spPr>
          <a:xfrm>
            <a:off x="5268978" y="1767273"/>
            <a:ext cx="5150666" cy="32489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2E4BA-C19B-4C89-8121-23B85601BB95}"/>
              </a:ext>
            </a:extLst>
          </p:cNvPr>
          <p:cNvSpPr txBox="1"/>
          <p:nvPr/>
        </p:nvSpPr>
        <p:spPr>
          <a:xfrm>
            <a:off x="887895" y="689113"/>
            <a:ext cx="2186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39844B-4737-48E5-8DDC-19A73EA33668}"/>
              </a:ext>
            </a:extLst>
          </p:cNvPr>
          <p:cNvSpPr/>
          <p:nvPr/>
        </p:nvSpPr>
        <p:spPr>
          <a:xfrm>
            <a:off x="1981199" y="1722783"/>
            <a:ext cx="8872330" cy="5963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১৪.৪.১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স্তরবিশিষ্ট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1C41B2-87F4-45B4-802F-743112533664}"/>
              </a:ext>
            </a:extLst>
          </p:cNvPr>
          <p:cNvSpPr/>
          <p:nvPr/>
        </p:nvSpPr>
        <p:spPr>
          <a:xfrm>
            <a:off x="1981198" y="2601316"/>
            <a:ext cx="8872331" cy="5963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১৪.৪.২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অনূর্দ্ধ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স্তরবিশিষ্ট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62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5C0DDF-A690-44C1-972B-5EC30B1D5804}"/>
              </a:ext>
            </a:extLst>
          </p:cNvPr>
          <p:cNvSpPr txBox="1"/>
          <p:nvPr/>
        </p:nvSpPr>
        <p:spPr>
          <a:xfrm>
            <a:off x="-13252" y="0"/>
            <a:ext cx="174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পাঠ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ঘোষণা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4C5AC245-E0B9-44A2-A6E3-65BD27A355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223910"/>
              </p:ext>
            </p:extLst>
          </p:nvPr>
        </p:nvGraphicFramePr>
        <p:xfrm>
          <a:off x="5461000" y="3208338"/>
          <a:ext cx="12700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1270440" imgH="437760" progId="Package">
                  <p:embed/>
                </p:oleObj>
              </mc:Choice>
              <mc:Fallback>
                <p:oleObj name="Packager Shell Object" showAsIcon="1" r:id="rId3" imgW="12704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1000" y="3208338"/>
                        <a:ext cx="12700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17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3BD5F-DC54-460A-9F6B-25AEB6BD8313}"/>
              </a:ext>
            </a:extLst>
          </p:cNvPr>
          <p:cNvSpPr/>
          <p:nvPr/>
        </p:nvSpPr>
        <p:spPr>
          <a:xfrm>
            <a:off x="861391" y="53009"/>
            <a:ext cx="7381461" cy="10071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আলতাফ</a:t>
            </a:r>
            <a:r>
              <a:rPr lang="en-US" sz="2000" dirty="0"/>
              <a:t> </a:t>
            </a:r>
            <a:r>
              <a:rPr lang="en-US" sz="2000" dirty="0" err="1"/>
              <a:t>সাহেবের</a:t>
            </a:r>
            <a:r>
              <a:rPr lang="en-US" sz="2000" dirty="0"/>
              <a:t> </a:t>
            </a:r>
            <a:r>
              <a:rPr lang="en-US" sz="2000" dirty="0" err="1"/>
              <a:t>মাসিক</a:t>
            </a:r>
            <a:r>
              <a:rPr lang="en-US" sz="2000" dirty="0"/>
              <a:t> </a:t>
            </a:r>
            <a:r>
              <a:rPr lang="en-US" sz="2000" dirty="0" err="1"/>
              <a:t>বেতন</a:t>
            </a:r>
            <a:r>
              <a:rPr lang="en-US" sz="2000" dirty="0"/>
              <a:t> ৯৮৭০ </a:t>
            </a:r>
            <a:r>
              <a:rPr lang="en-US" sz="2000" dirty="0" err="1"/>
              <a:t>টাকা</a:t>
            </a:r>
            <a:r>
              <a:rPr lang="en-US" sz="2000" dirty="0"/>
              <a:t>। </a:t>
            </a:r>
            <a:r>
              <a:rPr lang="en-US" sz="2000" dirty="0" err="1"/>
              <a:t>প্রতি</a:t>
            </a:r>
            <a:r>
              <a:rPr lang="en-US" sz="2000" dirty="0"/>
              <a:t> </a:t>
            </a:r>
            <a:r>
              <a:rPr lang="en-US" sz="2000" dirty="0" err="1"/>
              <a:t>মাসে</a:t>
            </a:r>
            <a:r>
              <a:rPr lang="en-US" sz="2000" dirty="0"/>
              <a:t> </a:t>
            </a:r>
            <a:r>
              <a:rPr lang="en-US" sz="2000" dirty="0" err="1"/>
              <a:t>তিনি</a:t>
            </a:r>
            <a:r>
              <a:rPr lang="en-US" sz="2000" dirty="0"/>
              <a:t> ৩৮০০ </a:t>
            </a:r>
            <a:r>
              <a:rPr lang="en-US" sz="2000" dirty="0" err="1"/>
              <a:t>টাকা</a:t>
            </a:r>
            <a:r>
              <a:rPr lang="en-US" sz="2000" dirty="0"/>
              <a:t> </a:t>
            </a:r>
            <a:r>
              <a:rPr lang="en-US" sz="2000" dirty="0" err="1"/>
              <a:t>বাসা</a:t>
            </a:r>
            <a:r>
              <a:rPr lang="en-US" sz="2000" dirty="0"/>
              <a:t> </a:t>
            </a:r>
            <a:r>
              <a:rPr lang="en-US" sz="2000" dirty="0" err="1"/>
              <a:t>ভাড়া</a:t>
            </a:r>
            <a:r>
              <a:rPr lang="en-US" sz="2000" dirty="0"/>
              <a:t> </a:t>
            </a:r>
            <a:r>
              <a:rPr lang="en-US" sz="2000" dirty="0" err="1"/>
              <a:t>বাবদ</a:t>
            </a:r>
            <a:r>
              <a:rPr lang="en-US" sz="2000" dirty="0"/>
              <a:t> </a:t>
            </a:r>
            <a:r>
              <a:rPr lang="en-US" sz="2000" dirty="0" err="1"/>
              <a:t>এবং</a:t>
            </a:r>
            <a:r>
              <a:rPr lang="en-US" sz="2000" dirty="0"/>
              <a:t> ৫৬৫০ </a:t>
            </a:r>
            <a:r>
              <a:rPr lang="en-US" sz="2000" dirty="0" err="1"/>
              <a:t>টাকা</a:t>
            </a:r>
            <a:r>
              <a:rPr lang="en-US" sz="2000" dirty="0"/>
              <a:t> </a:t>
            </a:r>
            <a:r>
              <a:rPr lang="en-US" sz="2000" dirty="0" err="1"/>
              <a:t>পরিবারের</a:t>
            </a:r>
            <a:r>
              <a:rPr lang="en-US" sz="2000" dirty="0"/>
              <a:t> </a:t>
            </a:r>
            <a:r>
              <a:rPr lang="en-US" sz="2000" dirty="0" err="1"/>
              <a:t>প্রয়োজন</a:t>
            </a:r>
            <a:r>
              <a:rPr lang="en-US" sz="2000" dirty="0"/>
              <a:t> </a:t>
            </a:r>
            <a:r>
              <a:rPr lang="en-US" sz="2000" dirty="0" err="1"/>
              <a:t>বাবদ</a:t>
            </a:r>
            <a:r>
              <a:rPr lang="en-US" sz="2000" dirty="0"/>
              <a:t> </a:t>
            </a:r>
            <a:r>
              <a:rPr lang="en-US" sz="2000" dirty="0" err="1"/>
              <a:t>খরচ</a:t>
            </a:r>
            <a:r>
              <a:rPr lang="en-US" sz="2000" dirty="0"/>
              <a:t> </a:t>
            </a:r>
            <a:r>
              <a:rPr lang="en-US" sz="2000" dirty="0" err="1"/>
              <a:t>করেন</a:t>
            </a:r>
            <a:r>
              <a:rPr lang="en-US" sz="2000" dirty="0"/>
              <a:t>। </a:t>
            </a:r>
            <a:r>
              <a:rPr lang="en-US" sz="2000" dirty="0" err="1"/>
              <a:t>অবশিষ্ট</a:t>
            </a:r>
            <a:r>
              <a:rPr lang="en-US" sz="2000" dirty="0"/>
              <a:t> </a:t>
            </a:r>
            <a:r>
              <a:rPr lang="en-US" sz="2000" dirty="0" err="1"/>
              <a:t>টাকা</a:t>
            </a:r>
            <a:r>
              <a:rPr lang="en-US" sz="2000" dirty="0"/>
              <a:t> </a:t>
            </a:r>
            <a:r>
              <a:rPr lang="en-US" sz="2000" dirty="0" err="1"/>
              <a:t>তিনি</a:t>
            </a:r>
            <a:r>
              <a:rPr lang="en-US" sz="2000" dirty="0"/>
              <a:t> </a:t>
            </a:r>
            <a:r>
              <a:rPr lang="en-US" sz="2000" dirty="0" err="1"/>
              <a:t>ব্যাংকে</a:t>
            </a:r>
            <a:r>
              <a:rPr lang="en-US" sz="2000" dirty="0"/>
              <a:t> </a:t>
            </a:r>
            <a:r>
              <a:rPr lang="en-US" sz="2000" dirty="0" err="1"/>
              <a:t>জমা</a:t>
            </a:r>
            <a:r>
              <a:rPr lang="en-US" sz="2000" dirty="0"/>
              <a:t>  </a:t>
            </a:r>
            <a:r>
              <a:rPr lang="en-US" sz="2000" dirty="0" err="1"/>
              <a:t>রাখেন</a:t>
            </a:r>
            <a:r>
              <a:rPr lang="en-US" sz="2000" dirty="0"/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D4DEAE-EFCC-4B7D-8AC0-52507023FE2E}"/>
              </a:ext>
            </a:extLst>
          </p:cNvPr>
          <p:cNvSpPr/>
          <p:nvPr/>
        </p:nvSpPr>
        <p:spPr>
          <a:xfrm>
            <a:off x="675861" y="1404730"/>
            <a:ext cx="583096" cy="490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ক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4926A-A516-4D35-97C8-C60A4D9B6B62}"/>
              </a:ext>
            </a:extLst>
          </p:cNvPr>
          <p:cNvSpPr/>
          <p:nvPr/>
        </p:nvSpPr>
        <p:spPr>
          <a:xfrm>
            <a:off x="682487" y="2292626"/>
            <a:ext cx="583096" cy="490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খ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EA99A-92E8-4E7C-99E8-1B26C75F9F3C}"/>
              </a:ext>
            </a:extLst>
          </p:cNvPr>
          <p:cNvSpPr/>
          <p:nvPr/>
        </p:nvSpPr>
        <p:spPr>
          <a:xfrm>
            <a:off x="689114" y="3183834"/>
            <a:ext cx="583096" cy="490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গ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BFECB-888A-4BA4-AF37-CDC655167180}"/>
              </a:ext>
            </a:extLst>
          </p:cNvPr>
          <p:cNvSpPr/>
          <p:nvPr/>
        </p:nvSpPr>
        <p:spPr>
          <a:xfrm>
            <a:off x="1722783" y="1404730"/>
            <a:ext cx="5857460" cy="4903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আলতাফ</a:t>
            </a:r>
            <a:r>
              <a:rPr lang="en-US" dirty="0"/>
              <a:t> </a:t>
            </a:r>
            <a:r>
              <a:rPr lang="en-US" dirty="0" err="1"/>
              <a:t>সাহেবের</a:t>
            </a:r>
            <a:r>
              <a:rPr lang="en-US" dirty="0"/>
              <a:t> </a:t>
            </a:r>
            <a:r>
              <a:rPr lang="en-US" dirty="0" err="1"/>
              <a:t>মাসিক</a:t>
            </a:r>
            <a:r>
              <a:rPr lang="en-US" dirty="0"/>
              <a:t>  </a:t>
            </a:r>
            <a:r>
              <a:rPr lang="en-US" dirty="0" err="1"/>
              <a:t>মোট</a:t>
            </a:r>
            <a:r>
              <a:rPr lang="en-US" dirty="0"/>
              <a:t> </a:t>
            </a:r>
            <a:r>
              <a:rPr lang="en-US" dirty="0" err="1"/>
              <a:t>খরচ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টাকা</a:t>
            </a:r>
            <a:r>
              <a:rPr lang="en-US" dirty="0"/>
              <a:t> 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4DA3C-4F55-410A-AD15-FCC38100F407}"/>
              </a:ext>
            </a:extLst>
          </p:cNvPr>
          <p:cNvSpPr/>
          <p:nvPr/>
        </p:nvSpPr>
        <p:spPr>
          <a:xfrm>
            <a:off x="1722783" y="2226365"/>
            <a:ext cx="5857460" cy="4903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আলতাফ</a:t>
            </a:r>
            <a:r>
              <a:rPr lang="en-US" dirty="0"/>
              <a:t> </a:t>
            </a:r>
            <a:r>
              <a:rPr lang="en-US" dirty="0" err="1"/>
              <a:t>সাহেবের</a:t>
            </a:r>
            <a:r>
              <a:rPr lang="en-US" dirty="0"/>
              <a:t>  </a:t>
            </a:r>
            <a:r>
              <a:rPr lang="en-US" dirty="0" err="1"/>
              <a:t>প্রতি</a:t>
            </a:r>
            <a:r>
              <a:rPr lang="en-US" dirty="0"/>
              <a:t> </a:t>
            </a:r>
            <a:r>
              <a:rPr lang="en-US" dirty="0" err="1"/>
              <a:t>মাসে</a:t>
            </a:r>
            <a:r>
              <a:rPr lang="en-US" dirty="0"/>
              <a:t> </a:t>
            </a:r>
            <a:r>
              <a:rPr lang="en-US" dirty="0" err="1"/>
              <a:t>ব্যাংকে</a:t>
            </a:r>
            <a:r>
              <a:rPr lang="en-US" dirty="0"/>
              <a:t> </a:t>
            </a:r>
            <a:r>
              <a:rPr lang="en-US" dirty="0" err="1"/>
              <a:t>জমা</a:t>
            </a:r>
            <a:r>
              <a:rPr lang="en-US" dirty="0"/>
              <a:t> </a:t>
            </a:r>
            <a:r>
              <a:rPr lang="en-US" dirty="0" err="1"/>
              <a:t>রাখেন</a:t>
            </a:r>
            <a:r>
              <a:rPr lang="en-US" dirty="0"/>
              <a:t>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61FBD6-AE6C-4DCE-A71E-D7E5538A4E45}"/>
              </a:ext>
            </a:extLst>
          </p:cNvPr>
          <p:cNvSpPr/>
          <p:nvPr/>
        </p:nvSpPr>
        <p:spPr>
          <a:xfrm>
            <a:off x="1722783" y="3167268"/>
            <a:ext cx="5857460" cy="4903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তিনি</a:t>
            </a:r>
            <a:r>
              <a:rPr lang="en-US" dirty="0"/>
              <a:t>  ১ </a:t>
            </a:r>
            <a:r>
              <a:rPr lang="en-US" dirty="0" err="1"/>
              <a:t>বছরে</a:t>
            </a:r>
            <a:r>
              <a:rPr lang="en-US" dirty="0"/>
              <a:t> </a:t>
            </a:r>
            <a:r>
              <a:rPr lang="en-US" dirty="0" err="1"/>
              <a:t>ব্যাংকে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জমা</a:t>
            </a:r>
            <a:r>
              <a:rPr lang="en-US" dirty="0"/>
              <a:t> </a:t>
            </a:r>
            <a:r>
              <a:rPr lang="en-US" dirty="0" err="1"/>
              <a:t>রাখেন</a:t>
            </a:r>
            <a:r>
              <a:rPr lang="en-US" dirty="0"/>
              <a:t>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D04376-CE85-4DC5-BCDD-447416130054}"/>
              </a:ext>
            </a:extLst>
          </p:cNvPr>
          <p:cNvSpPr/>
          <p:nvPr/>
        </p:nvSpPr>
        <p:spPr>
          <a:xfrm>
            <a:off x="689114" y="4068418"/>
            <a:ext cx="583096" cy="490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ঘ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0A0FD9-7602-49F4-83D1-BA6A7CBC6E93}"/>
              </a:ext>
            </a:extLst>
          </p:cNvPr>
          <p:cNvSpPr/>
          <p:nvPr/>
        </p:nvSpPr>
        <p:spPr>
          <a:xfrm>
            <a:off x="1722783" y="4068417"/>
            <a:ext cx="5857460" cy="4903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১৫১২০ 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ব্যাংকে</a:t>
            </a:r>
            <a:r>
              <a:rPr lang="en-US" dirty="0"/>
              <a:t>  </a:t>
            </a:r>
            <a:r>
              <a:rPr lang="en-US" dirty="0" err="1"/>
              <a:t>জমা</a:t>
            </a:r>
            <a:r>
              <a:rPr lang="en-US" dirty="0"/>
              <a:t> </a:t>
            </a:r>
            <a:r>
              <a:rPr lang="en-US" dirty="0" err="1"/>
              <a:t>রাখতে</a:t>
            </a:r>
            <a:r>
              <a:rPr lang="en-US" dirty="0"/>
              <a:t> </a:t>
            </a:r>
            <a:r>
              <a:rPr lang="en-US" dirty="0" err="1"/>
              <a:t>তার</a:t>
            </a:r>
            <a:r>
              <a:rPr lang="en-US" dirty="0"/>
              <a:t> </a:t>
            </a:r>
            <a:r>
              <a:rPr lang="en-US" dirty="0" err="1"/>
              <a:t>কয়</a:t>
            </a:r>
            <a:r>
              <a:rPr lang="en-US" dirty="0"/>
              <a:t> </a:t>
            </a:r>
            <a:r>
              <a:rPr lang="en-US" dirty="0" err="1"/>
              <a:t>বছর</a:t>
            </a:r>
            <a:r>
              <a:rPr lang="en-US" dirty="0"/>
              <a:t> </a:t>
            </a:r>
            <a:r>
              <a:rPr lang="en-US" dirty="0" err="1"/>
              <a:t>লাগবে</a:t>
            </a:r>
            <a:r>
              <a:rPr lang="en-US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2973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60D384-BC15-40E5-9835-1F132F4051E1}"/>
              </a:ext>
            </a:extLst>
          </p:cNvPr>
          <p:cNvSpPr/>
          <p:nvPr/>
        </p:nvSpPr>
        <p:spPr>
          <a:xfrm>
            <a:off x="397565" y="0"/>
            <a:ext cx="1968264" cy="333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সমাধান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D58A12-5DDB-4286-A6D0-8CEF72A64B49}"/>
              </a:ext>
            </a:extLst>
          </p:cNvPr>
          <p:cNvSpPr/>
          <p:nvPr/>
        </p:nvSpPr>
        <p:spPr>
          <a:xfrm>
            <a:off x="1" y="553278"/>
            <a:ext cx="541814" cy="3338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ক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E5E07-6DB5-4871-84E3-A96839E7A9EC}"/>
              </a:ext>
            </a:extLst>
          </p:cNvPr>
          <p:cNvSpPr/>
          <p:nvPr/>
        </p:nvSpPr>
        <p:spPr>
          <a:xfrm>
            <a:off x="112729" y="1874269"/>
            <a:ext cx="541814" cy="3532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A022-1BFD-448A-B4DF-DE4A8531115C}"/>
              </a:ext>
            </a:extLst>
          </p:cNvPr>
          <p:cNvSpPr/>
          <p:nvPr/>
        </p:nvSpPr>
        <p:spPr>
          <a:xfrm>
            <a:off x="119343" y="3264155"/>
            <a:ext cx="498396" cy="3532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C11AC9-D064-4B2F-8D4D-A43646CBB841}"/>
              </a:ext>
            </a:extLst>
          </p:cNvPr>
          <p:cNvSpPr/>
          <p:nvPr/>
        </p:nvSpPr>
        <p:spPr>
          <a:xfrm>
            <a:off x="617737" y="493638"/>
            <a:ext cx="6188467" cy="5198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আলতাফ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5EB351-A8BE-4590-BFB1-01DC2F827391}"/>
              </a:ext>
            </a:extLst>
          </p:cNvPr>
          <p:cNvSpPr/>
          <p:nvPr/>
        </p:nvSpPr>
        <p:spPr>
          <a:xfrm>
            <a:off x="6997962" y="487785"/>
            <a:ext cx="689643" cy="47542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4896AC-5E9B-4CDB-BB3F-B7CAA86C7D01}"/>
              </a:ext>
            </a:extLst>
          </p:cNvPr>
          <p:cNvSpPr/>
          <p:nvPr/>
        </p:nvSpPr>
        <p:spPr>
          <a:xfrm>
            <a:off x="6990519" y="1873392"/>
            <a:ext cx="792425" cy="4638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68BDA5-E209-46E2-AA2A-B8C430610F98}"/>
              </a:ext>
            </a:extLst>
          </p:cNvPr>
          <p:cNvSpPr/>
          <p:nvPr/>
        </p:nvSpPr>
        <p:spPr>
          <a:xfrm>
            <a:off x="6990519" y="2571741"/>
            <a:ext cx="792425" cy="4638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DF6488-8D62-47E5-848E-095405703C9D}"/>
              </a:ext>
            </a:extLst>
          </p:cNvPr>
          <p:cNvSpPr/>
          <p:nvPr/>
        </p:nvSpPr>
        <p:spPr>
          <a:xfrm>
            <a:off x="8417729" y="496924"/>
            <a:ext cx="2490587" cy="40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(৩৮০০+৫৬৫০)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406096-427C-42BF-8E53-F7A0D735BCC8}"/>
              </a:ext>
            </a:extLst>
          </p:cNvPr>
          <p:cNvSpPr/>
          <p:nvPr/>
        </p:nvSpPr>
        <p:spPr>
          <a:xfrm>
            <a:off x="11100073" y="472163"/>
            <a:ext cx="823847" cy="454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48B854-253E-4BC8-AABB-5C72973A201E}"/>
              </a:ext>
            </a:extLst>
          </p:cNvPr>
          <p:cNvSpPr/>
          <p:nvPr/>
        </p:nvSpPr>
        <p:spPr>
          <a:xfrm>
            <a:off x="708292" y="1861469"/>
            <a:ext cx="6049393" cy="5756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আলতাফ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7797D8-6C08-424C-B28A-23E9EACDEFCC}"/>
              </a:ext>
            </a:extLst>
          </p:cNvPr>
          <p:cNvSpPr/>
          <p:nvPr/>
        </p:nvSpPr>
        <p:spPr>
          <a:xfrm>
            <a:off x="708293" y="3264156"/>
            <a:ext cx="1657535" cy="4186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85FF44-6D4C-457B-ACEE-AAF5F4E66194}"/>
              </a:ext>
            </a:extLst>
          </p:cNvPr>
          <p:cNvSpPr/>
          <p:nvPr/>
        </p:nvSpPr>
        <p:spPr>
          <a:xfrm>
            <a:off x="2730725" y="3301614"/>
            <a:ext cx="873866" cy="35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F7B33E-B2C4-4ABB-A230-EB1EF08DEE5E}"/>
              </a:ext>
            </a:extLst>
          </p:cNvPr>
          <p:cNvSpPr/>
          <p:nvPr/>
        </p:nvSpPr>
        <p:spPr>
          <a:xfrm>
            <a:off x="8417729" y="1174958"/>
            <a:ext cx="1728745" cy="49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৯৪৫০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61E592-9B46-4C27-AC3D-183E989A6D7B}"/>
              </a:ext>
            </a:extLst>
          </p:cNvPr>
          <p:cNvSpPr/>
          <p:nvPr/>
        </p:nvSpPr>
        <p:spPr>
          <a:xfrm>
            <a:off x="7039854" y="1198176"/>
            <a:ext cx="689642" cy="3949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864E04-F31F-4884-94D6-E9D9C410BA12}"/>
              </a:ext>
            </a:extLst>
          </p:cNvPr>
          <p:cNvSpPr/>
          <p:nvPr/>
        </p:nvSpPr>
        <p:spPr>
          <a:xfrm>
            <a:off x="11084608" y="1303509"/>
            <a:ext cx="823847" cy="454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28F377-1C22-4411-A3B1-C91F95AA9979}"/>
              </a:ext>
            </a:extLst>
          </p:cNvPr>
          <p:cNvSpPr/>
          <p:nvPr/>
        </p:nvSpPr>
        <p:spPr>
          <a:xfrm>
            <a:off x="10956708" y="2571741"/>
            <a:ext cx="967212" cy="399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1303DB-83B1-44A7-A12C-F9EAC917456D}"/>
              </a:ext>
            </a:extLst>
          </p:cNvPr>
          <p:cNvSpPr/>
          <p:nvPr/>
        </p:nvSpPr>
        <p:spPr>
          <a:xfrm>
            <a:off x="8412762" y="1873392"/>
            <a:ext cx="2403416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৯৮৭০ - ৯৪৫০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1CB39A-E1D8-4B7A-82A7-A5EC497179AF}"/>
              </a:ext>
            </a:extLst>
          </p:cNvPr>
          <p:cNvSpPr/>
          <p:nvPr/>
        </p:nvSpPr>
        <p:spPr>
          <a:xfrm>
            <a:off x="8525758" y="2555348"/>
            <a:ext cx="2193239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৪২০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804392-45C5-4080-874A-20203C3E16E6}"/>
              </a:ext>
            </a:extLst>
          </p:cNvPr>
          <p:cNvSpPr/>
          <p:nvPr/>
        </p:nvSpPr>
        <p:spPr>
          <a:xfrm>
            <a:off x="8851539" y="3903918"/>
            <a:ext cx="1744878" cy="389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৪২০× ১২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A95C9A-2724-48E2-9AEA-B1EF20D75B5C}"/>
              </a:ext>
            </a:extLst>
          </p:cNvPr>
          <p:cNvSpPr/>
          <p:nvPr/>
        </p:nvSpPr>
        <p:spPr>
          <a:xfrm>
            <a:off x="358537" y="3732278"/>
            <a:ext cx="6689773" cy="5198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 </a:t>
            </a:r>
            <a:r>
              <a:rPr lang="en-US" sz="2000" dirty="0" err="1"/>
              <a:t>আলতাফ</a:t>
            </a:r>
            <a:r>
              <a:rPr lang="en-US" sz="2000" dirty="0"/>
              <a:t> </a:t>
            </a:r>
            <a:r>
              <a:rPr lang="en-US" sz="2000" dirty="0" err="1"/>
              <a:t>সাহেব</a:t>
            </a:r>
            <a:r>
              <a:rPr lang="en-US" sz="2000" dirty="0"/>
              <a:t> ১ </a:t>
            </a:r>
            <a:r>
              <a:rPr lang="en-US" sz="2000" dirty="0" err="1"/>
              <a:t>বছরে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১২ </a:t>
            </a:r>
            <a:r>
              <a:rPr lang="en-US" sz="2000" dirty="0" err="1"/>
              <a:t>মাসে</a:t>
            </a:r>
            <a:r>
              <a:rPr lang="en-US" sz="2000" dirty="0"/>
              <a:t>  </a:t>
            </a:r>
            <a:r>
              <a:rPr lang="en-US" sz="2000" dirty="0" err="1"/>
              <a:t>ব্যাংকে</a:t>
            </a:r>
            <a:r>
              <a:rPr lang="en-US" sz="2000" dirty="0"/>
              <a:t> </a:t>
            </a:r>
            <a:r>
              <a:rPr lang="en-US" sz="2000" dirty="0" err="1"/>
              <a:t>জমা</a:t>
            </a:r>
            <a:r>
              <a:rPr lang="en-US" sz="2000" dirty="0"/>
              <a:t> </a:t>
            </a:r>
            <a:r>
              <a:rPr lang="en-US" sz="2000" dirty="0" err="1"/>
              <a:t>রাখেন</a:t>
            </a:r>
            <a:r>
              <a:rPr lang="en-US" sz="2000" dirty="0"/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AE86B8-EBC1-41FC-B44A-240743F408D6}"/>
              </a:ext>
            </a:extLst>
          </p:cNvPr>
          <p:cNvSpPr/>
          <p:nvPr/>
        </p:nvSpPr>
        <p:spPr>
          <a:xfrm>
            <a:off x="7101224" y="3760792"/>
            <a:ext cx="541959" cy="393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EC686F-588F-4CE6-B703-F1070A83CC63}"/>
              </a:ext>
            </a:extLst>
          </p:cNvPr>
          <p:cNvSpPr/>
          <p:nvPr/>
        </p:nvSpPr>
        <p:spPr>
          <a:xfrm>
            <a:off x="6757686" y="4254142"/>
            <a:ext cx="585098" cy="3890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4E580F-E835-42CA-A8C1-2723CF907F41}"/>
              </a:ext>
            </a:extLst>
          </p:cNvPr>
          <p:cNvSpPr/>
          <p:nvPr/>
        </p:nvSpPr>
        <p:spPr>
          <a:xfrm>
            <a:off x="3978422" y="3257125"/>
            <a:ext cx="1363685" cy="39773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১২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85D0D4-CE9C-4D02-B92B-6AD03AF80E4C}"/>
              </a:ext>
            </a:extLst>
          </p:cNvPr>
          <p:cNvSpPr/>
          <p:nvPr/>
        </p:nvSpPr>
        <p:spPr>
          <a:xfrm>
            <a:off x="8851539" y="4427901"/>
            <a:ext cx="1294935" cy="389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৫০৪০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4DE969-4193-41EE-9EE2-A47FE26B5BA8}"/>
              </a:ext>
            </a:extLst>
          </p:cNvPr>
          <p:cNvSpPr/>
          <p:nvPr/>
        </p:nvSpPr>
        <p:spPr>
          <a:xfrm>
            <a:off x="10939956" y="3769554"/>
            <a:ext cx="983964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3403FA-739C-4B44-99FB-37AB7E53F236}"/>
              </a:ext>
            </a:extLst>
          </p:cNvPr>
          <p:cNvSpPr/>
          <p:nvPr/>
        </p:nvSpPr>
        <p:spPr>
          <a:xfrm>
            <a:off x="10939956" y="4464157"/>
            <a:ext cx="967212" cy="316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5604B5-C5B2-4C85-8CD4-8E038ABA3B5D}"/>
              </a:ext>
            </a:extLst>
          </p:cNvPr>
          <p:cNvSpPr/>
          <p:nvPr/>
        </p:nvSpPr>
        <p:spPr>
          <a:xfrm>
            <a:off x="11016417" y="1905513"/>
            <a:ext cx="967212" cy="399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D058DC-4094-41DE-B842-D2F9C7F0C411}"/>
              </a:ext>
            </a:extLst>
          </p:cNvPr>
          <p:cNvSpPr/>
          <p:nvPr/>
        </p:nvSpPr>
        <p:spPr>
          <a:xfrm>
            <a:off x="0" y="5057987"/>
            <a:ext cx="520867" cy="27322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ঘ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9EE2D01-B30C-4FD5-B2C4-91A68310F479}"/>
              </a:ext>
            </a:extLst>
          </p:cNvPr>
          <p:cNvSpPr/>
          <p:nvPr/>
        </p:nvSpPr>
        <p:spPr>
          <a:xfrm>
            <a:off x="594424" y="4972415"/>
            <a:ext cx="5806376" cy="3890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৫০৪০ </a:t>
            </a:r>
            <a:r>
              <a:rPr lang="en-US" sz="2000" dirty="0" err="1"/>
              <a:t>টাকা</a:t>
            </a:r>
            <a:r>
              <a:rPr lang="en-US" sz="2000" dirty="0"/>
              <a:t> </a:t>
            </a:r>
            <a:r>
              <a:rPr lang="en-US" sz="2000" dirty="0" err="1"/>
              <a:t>জমা</a:t>
            </a:r>
            <a:r>
              <a:rPr lang="en-US" sz="2000" dirty="0"/>
              <a:t> </a:t>
            </a:r>
            <a:r>
              <a:rPr lang="en-US" sz="2000" dirty="0" err="1"/>
              <a:t>রাখতে</a:t>
            </a:r>
            <a:r>
              <a:rPr lang="en-US" sz="2000" dirty="0"/>
              <a:t> </a:t>
            </a:r>
            <a:r>
              <a:rPr lang="en-US" sz="2000" dirty="0" err="1"/>
              <a:t>লাগে</a:t>
            </a:r>
            <a:r>
              <a:rPr lang="en-US" sz="2000" dirty="0"/>
              <a:t>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19B9E41-3B2C-4BA6-B7AB-0944F4592919}"/>
              </a:ext>
            </a:extLst>
          </p:cNvPr>
          <p:cNvSpPr/>
          <p:nvPr/>
        </p:nvSpPr>
        <p:spPr>
          <a:xfrm>
            <a:off x="6757686" y="4930575"/>
            <a:ext cx="585098" cy="3890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A394DE1-E32D-4E26-9BC7-08CA2DF9C64D}"/>
              </a:ext>
            </a:extLst>
          </p:cNvPr>
          <p:cNvSpPr/>
          <p:nvPr/>
        </p:nvSpPr>
        <p:spPr>
          <a:xfrm>
            <a:off x="6757686" y="5607008"/>
            <a:ext cx="585098" cy="3890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E4F2B6-7C71-4C95-8779-DEA62CE8AA37}"/>
              </a:ext>
            </a:extLst>
          </p:cNvPr>
          <p:cNvSpPr/>
          <p:nvPr/>
        </p:nvSpPr>
        <p:spPr>
          <a:xfrm>
            <a:off x="8851538" y="5089280"/>
            <a:ext cx="1294935" cy="389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BCEA1AD-701C-45C8-B3EE-E29373097D96}"/>
              </a:ext>
            </a:extLst>
          </p:cNvPr>
          <p:cNvSpPr/>
          <p:nvPr/>
        </p:nvSpPr>
        <p:spPr>
          <a:xfrm>
            <a:off x="617737" y="5601995"/>
            <a:ext cx="5968593" cy="3890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১৫১২০ </a:t>
            </a:r>
            <a:r>
              <a:rPr lang="en-US" sz="2000" dirty="0" err="1"/>
              <a:t>টাকা</a:t>
            </a:r>
            <a:r>
              <a:rPr lang="en-US" sz="2000" dirty="0"/>
              <a:t> </a:t>
            </a:r>
            <a:r>
              <a:rPr lang="en-US" sz="2000" dirty="0" err="1"/>
              <a:t>জমা</a:t>
            </a:r>
            <a:r>
              <a:rPr lang="en-US" sz="2000" dirty="0"/>
              <a:t> </a:t>
            </a:r>
            <a:r>
              <a:rPr lang="en-US" sz="2000" dirty="0" err="1"/>
              <a:t>রাখতে</a:t>
            </a:r>
            <a:r>
              <a:rPr lang="en-US" sz="2000" dirty="0"/>
              <a:t> </a:t>
            </a:r>
            <a:r>
              <a:rPr lang="en-US" sz="2000" dirty="0" err="1"/>
              <a:t>লাগে</a:t>
            </a:r>
            <a:r>
              <a:rPr lang="en-US" sz="2000" dirty="0"/>
              <a:t> 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5B95519-6280-4D06-A6EB-19064FFA30E6}"/>
              </a:ext>
            </a:extLst>
          </p:cNvPr>
          <p:cNvSpPr/>
          <p:nvPr/>
        </p:nvSpPr>
        <p:spPr>
          <a:xfrm>
            <a:off x="8851539" y="5732779"/>
            <a:ext cx="1744878" cy="495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১৫১২০÷৫০৪০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18D879B-09B1-413D-B866-E45798B1E84B}"/>
              </a:ext>
            </a:extLst>
          </p:cNvPr>
          <p:cNvSpPr/>
          <p:nvPr/>
        </p:nvSpPr>
        <p:spPr>
          <a:xfrm>
            <a:off x="6757686" y="6203549"/>
            <a:ext cx="585098" cy="3890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EDDB342-9B11-45E5-83C5-8FEFC941EE53}"/>
              </a:ext>
            </a:extLst>
          </p:cNvPr>
          <p:cNvSpPr/>
          <p:nvPr/>
        </p:nvSpPr>
        <p:spPr>
          <a:xfrm>
            <a:off x="8892183" y="6285790"/>
            <a:ext cx="1541678" cy="495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 3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1356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6B9743-82C8-4657-8094-184C55E6F867}"/>
              </a:ext>
            </a:extLst>
          </p:cNvPr>
          <p:cNvSpPr txBox="1"/>
          <p:nvPr/>
        </p:nvSpPr>
        <p:spPr>
          <a:xfrm>
            <a:off x="4102100" y="0"/>
            <a:ext cx="30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88750-C37F-4315-851B-8796A78BB087}"/>
              </a:ext>
            </a:extLst>
          </p:cNvPr>
          <p:cNvSpPr txBox="1"/>
          <p:nvPr/>
        </p:nvSpPr>
        <p:spPr>
          <a:xfrm>
            <a:off x="1225550" y="667324"/>
            <a:ext cx="994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dirty="0" err="1"/>
              <a:t>জালাল</a:t>
            </a:r>
            <a:r>
              <a:rPr lang="en-US" dirty="0"/>
              <a:t> </a:t>
            </a:r>
            <a:r>
              <a:rPr lang="en-US" dirty="0" err="1"/>
              <a:t>সাহেবের</a:t>
            </a:r>
            <a:r>
              <a:rPr lang="en-US" dirty="0"/>
              <a:t> </a:t>
            </a:r>
            <a:r>
              <a:rPr lang="en-US" dirty="0" err="1"/>
              <a:t>মাসিক</a:t>
            </a:r>
            <a:r>
              <a:rPr lang="en-US" dirty="0"/>
              <a:t> </a:t>
            </a:r>
            <a:r>
              <a:rPr lang="en-US" dirty="0" err="1"/>
              <a:t>বেতন</a:t>
            </a:r>
            <a:r>
              <a:rPr lang="en-US" dirty="0"/>
              <a:t>  ৮৭৬৫ </a:t>
            </a:r>
            <a:r>
              <a:rPr lang="en-US" dirty="0" err="1"/>
              <a:t>টাকা</a:t>
            </a:r>
            <a:r>
              <a:rPr lang="en-US" dirty="0"/>
              <a:t>। </a:t>
            </a:r>
            <a:r>
              <a:rPr lang="en-US" dirty="0" err="1"/>
              <a:t>প্রতি</a:t>
            </a:r>
            <a:r>
              <a:rPr lang="en-US" dirty="0"/>
              <a:t> </a:t>
            </a:r>
            <a:r>
              <a:rPr lang="en-US" dirty="0" err="1"/>
              <a:t>মাসে</a:t>
            </a:r>
            <a:r>
              <a:rPr lang="en-US" dirty="0"/>
              <a:t> </a:t>
            </a:r>
            <a:r>
              <a:rPr lang="en-US" dirty="0" err="1"/>
              <a:t>তিনি</a:t>
            </a:r>
            <a:r>
              <a:rPr lang="en-US" dirty="0"/>
              <a:t> ৩২২৫ </a:t>
            </a:r>
            <a:r>
              <a:rPr lang="en-US" dirty="0" err="1"/>
              <a:t>বাড়িভাড়া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৪৮৫০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অন্যান্য</a:t>
            </a:r>
            <a:r>
              <a:rPr lang="en-US" dirty="0"/>
              <a:t> </a:t>
            </a:r>
            <a:r>
              <a:rPr lang="en-US" dirty="0" err="1"/>
              <a:t>জিনিস</a:t>
            </a:r>
            <a:r>
              <a:rPr lang="en-US" dirty="0"/>
              <a:t> </a:t>
            </a:r>
            <a:r>
              <a:rPr lang="en-US" dirty="0" err="1"/>
              <a:t>ক্রয়ে</a:t>
            </a:r>
            <a:r>
              <a:rPr lang="en-US" dirty="0"/>
              <a:t> </a:t>
            </a:r>
            <a:r>
              <a:rPr lang="en-US" dirty="0" err="1"/>
              <a:t>খরচ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। </a:t>
            </a:r>
            <a:r>
              <a:rPr lang="en-US" dirty="0" err="1"/>
              <a:t>অবশিষ্ট</a:t>
            </a:r>
            <a:r>
              <a:rPr lang="en-US" dirty="0"/>
              <a:t>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তিনি</a:t>
            </a:r>
            <a:r>
              <a:rPr lang="en-US" dirty="0"/>
              <a:t> </a:t>
            </a:r>
            <a:r>
              <a:rPr lang="en-US" dirty="0" err="1"/>
              <a:t>ব্যাংকে</a:t>
            </a:r>
            <a:r>
              <a:rPr lang="en-US" dirty="0"/>
              <a:t> </a:t>
            </a:r>
            <a:r>
              <a:rPr lang="en-US" dirty="0" err="1"/>
              <a:t>জমা</a:t>
            </a:r>
            <a:r>
              <a:rPr lang="en-US" dirty="0"/>
              <a:t> </a:t>
            </a:r>
            <a:r>
              <a:rPr lang="en-US" dirty="0" err="1"/>
              <a:t>রাখেন</a:t>
            </a:r>
            <a:r>
              <a:rPr lang="en-US" dirty="0"/>
              <a:t>। 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F7EB4EC-B92E-4B5D-BD8E-002FA9B6CC4B}"/>
              </a:ext>
            </a:extLst>
          </p:cNvPr>
          <p:cNvSpPr/>
          <p:nvPr/>
        </p:nvSpPr>
        <p:spPr>
          <a:xfrm>
            <a:off x="7874000" y="0"/>
            <a:ext cx="1828800" cy="431800"/>
          </a:xfrm>
          <a:prstGeom prst="wedgeEllipseCallout">
            <a:avLst>
              <a:gd name="adj1" fmla="val -227864"/>
              <a:gd name="adj2" fmla="val 13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উদ্দিপক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8F92D-8DD8-46DC-A506-7E4DE0E3E289}"/>
              </a:ext>
            </a:extLst>
          </p:cNvPr>
          <p:cNvSpPr txBox="1"/>
          <p:nvPr/>
        </p:nvSpPr>
        <p:spPr>
          <a:xfrm>
            <a:off x="1225550" y="1396204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ক) </a:t>
            </a:r>
            <a:r>
              <a:rPr lang="en-US" dirty="0" err="1"/>
              <a:t>তিনি</a:t>
            </a:r>
            <a:r>
              <a:rPr lang="en-US" dirty="0"/>
              <a:t> </a:t>
            </a:r>
            <a:r>
              <a:rPr lang="en-US" dirty="0" err="1"/>
              <a:t>মোট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খরচ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? </a:t>
            </a:r>
          </a:p>
          <a:p>
            <a:r>
              <a:rPr lang="en-US" dirty="0"/>
              <a:t>খ) </a:t>
            </a:r>
            <a:r>
              <a:rPr lang="en-US" dirty="0" err="1"/>
              <a:t>তিনি</a:t>
            </a:r>
            <a:r>
              <a:rPr lang="en-US" dirty="0"/>
              <a:t> </a:t>
            </a:r>
            <a:r>
              <a:rPr lang="en-US" dirty="0" err="1"/>
              <a:t>প্রতি</a:t>
            </a:r>
            <a:r>
              <a:rPr lang="en-US" dirty="0"/>
              <a:t> </a:t>
            </a:r>
            <a:r>
              <a:rPr lang="en-US" dirty="0" err="1"/>
              <a:t>মাসে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ব্যাংকে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জমা</a:t>
            </a:r>
            <a:r>
              <a:rPr lang="en-US" dirty="0"/>
              <a:t> </a:t>
            </a:r>
            <a:r>
              <a:rPr lang="en-US" dirty="0" err="1"/>
              <a:t>রাখেন</a:t>
            </a:r>
            <a:r>
              <a:rPr lang="en-US" dirty="0"/>
              <a:t>?</a:t>
            </a:r>
          </a:p>
          <a:p>
            <a:r>
              <a:rPr lang="en-US" dirty="0"/>
              <a:t>গ) </a:t>
            </a:r>
            <a:r>
              <a:rPr lang="en-US" dirty="0" err="1"/>
              <a:t>তিনি</a:t>
            </a:r>
            <a:r>
              <a:rPr lang="en-US" dirty="0"/>
              <a:t> </a:t>
            </a:r>
            <a:r>
              <a:rPr lang="en-US" dirty="0" err="1"/>
              <a:t>বছরে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টাকা</a:t>
            </a:r>
            <a:r>
              <a:rPr lang="en-US" dirty="0"/>
              <a:t> </a:t>
            </a:r>
            <a:r>
              <a:rPr lang="en-US" dirty="0" err="1"/>
              <a:t>ব্যাংকে</a:t>
            </a:r>
            <a:r>
              <a:rPr lang="en-US" dirty="0"/>
              <a:t> </a:t>
            </a:r>
            <a:r>
              <a:rPr lang="en-US" dirty="0" err="1"/>
              <a:t>জমা</a:t>
            </a:r>
            <a:r>
              <a:rPr lang="en-US" dirty="0"/>
              <a:t> </a:t>
            </a:r>
            <a:r>
              <a:rPr lang="en-US" dirty="0" err="1"/>
              <a:t>রাখেন</a:t>
            </a:r>
            <a:r>
              <a:rPr lang="en-US" dirty="0"/>
              <a:t>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4D937-73A3-4101-99D4-E272EA9474DD}"/>
              </a:ext>
            </a:extLst>
          </p:cNvPr>
          <p:cNvSpPr/>
          <p:nvPr/>
        </p:nvSpPr>
        <p:spPr>
          <a:xfrm>
            <a:off x="1225550" y="2641600"/>
            <a:ext cx="1498600" cy="558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পদ্মা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FEC72E-FA0C-4FC2-AD64-A005E2F2DA23}"/>
              </a:ext>
            </a:extLst>
          </p:cNvPr>
          <p:cNvSpPr/>
          <p:nvPr/>
        </p:nvSpPr>
        <p:spPr>
          <a:xfrm>
            <a:off x="4699000" y="2641600"/>
            <a:ext cx="1498600" cy="55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মেঘনা</a:t>
            </a:r>
            <a:r>
              <a:rPr lang="en-US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82A508-C5D1-4F0B-9C3D-4FF6FE746B99}"/>
              </a:ext>
            </a:extLst>
          </p:cNvPr>
          <p:cNvSpPr/>
          <p:nvPr/>
        </p:nvSpPr>
        <p:spPr>
          <a:xfrm>
            <a:off x="8172450" y="2616200"/>
            <a:ext cx="14986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যমুনা</a:t>
            </a:r>
            <a:r>
              <a:rPr lang="en-US" dirty="0"/>
              <a:t>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0EEC917-8795-45D8-BCDA-7826BD37677A}"/>
              </a:ext>
            </a:extLst>
          </p:cNvPr>
          <p:cNvSpPr/>
          <p:nvPr/>
        </p:nvSpPr>
        <p:spPr>
          <a:xfrm>
            <a:off x="1733550" y="3200400"/>
            <a:ext cx="482600" cy="101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C4D86A7-518C-4D01-A029-712C16C0947B}"/>
              </a:ext>
            </a:extLst>
          </p:cNvPr>
          <p:cNvSpPr/>
          <p:nvPr/>
        </p:nvSpPr>
        <p:spPr>
          <a:xfrm>
            <a:off x="8680450" y="3200400"/>
            <a:ext cx="482600" cy="101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49F218F-26A1-4062-A9CC-8A2B53B33AA0}"/>
              </a:ext>
            </a:extLst>
          </p:cNvPr>
          <p:cNvSpPr/>
          <p:nvPr/>
        </p:nvSpPr>
        <p:spPr>
          <a:xfrm>
            <a:off x="5149850" y="3200400"/>
            <a:ext cx="482600" cy="101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D50EC2-5761-41E3-92BD-ECEBD629EBE8}"/>
              </a:ext>
            </a:extLst>
          </p:cNvPr>
          <p:cNvSpPr txBox="1"/>
          <p:nvPr/>
        </p:nvSpPr>
        <p:spPr>
          <a:xfrm>
            <a:off x="7504112" y="4170065"/>
            <a:ext cx="331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ক </a:t>
            </a:r>
            <a:r>
              <a:rPr lang="en-US" dirty="0" err="1"/>
              <a:t>নং</a:t>
            </a:r>
            <a:r>
              <a:rPr lang="en-US" dirty="0"/>
              <a:t> </a:t>
            </a:r>
            <a:r>
              <a:rPr lang="en-US" dirty="0" err="1"/>
              <a:t>সমস্যাটি</a:t>
            </a:r>
            <a:r>
              <a:rPr lang="en-US" dirty="0"/>
              <a:t> </a:t>
            </a:r>
            <a:r>
              <a:rPr lang="en-US" dirty="0" err="1"/>
              <a:t>সমাধান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411F3-04F2-4E9B-869A-755E39DCB9AB}"/>
              </a:ext>
            </a:extLst>
          </p:cNvPr>
          <p:cNvSpPr txBox="1"/>
          <p:nvPr/>
        </p:nvSpPr>
        <p:spPr>
          <a:xfrm>
            <a:off x="4708525" y="4354731"/>
            <a:ext cx="18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CEBB3D-F0F2-42E9-856F-44C0DCE5FE96}"/>
              </a:ext>
            </a:extLst>
          </p:cNvPr>
          <p:cNvSpPr txBox="1"/>
          <p:nvPr/>
        </p:nvSpPr>
        <p:spPr>
          <a:xfrm>
            <a:off x="4024312" y="4195296"/>
            <a:ext cx="331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খ </a:t>
            </a:r>
            <a:r>
              <a:rPr lang="en-US" dirty="0" err="1"/>
              <a:t>নং</a:t>
            </a:r>
            <a:r>
              <a:rPr lang="en-US" dirty="0"/>
              <a:t> </a:t>
            </a:r>
            <a:r>
              <a:rPr lang="en-US" dirty="0" err="1"/>
              <a:t>সমস্যাটি</a:t>
            </a:r>
            <a:r>
              <a:rPr lang="en-US" dirty="0"/>
              <a:t> </a:t>
            </a:r>
            <a:r>
              <a:rPr lang="en-US" dirty="0" err="1"/>
              <a:t>সমাধান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0CF43A-6259-4011-86E0-7E971DA3326F}"/>
              </a:ext>
            </a:extLst>
          </p:cNvPr>
          <p:cNvSpPr txBox="1"/>
          <p:nvPr/>
        </p:nvSpPr>
        <p:spPr>
          <a:xfrm>
            <a:off x="454819" y="4216400"/>
            <a:ext cx="331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গ </a:t>
            </a:r>
            <a:r>
              <a:rPr lang="en-US" dirty="0" err="1"/>
              <a:t>নং</a:t>
            </a:r>
            <a:r>
              <a:rPr lang="en-US" dirty="0"/>
              <a:t> </a:t>
            </a:r>
            <a:r>
              <a:rPr lang="en-US" dirty="0" err="1"/>
              <a:t>সমস্যাটি</a:t>
            </a:r>
            <a:r>
              <a:rPr lang="en-US" dirty="0"/>
              <a:t> </a:t>
            </a:r>
            <a:r>
              <a:rPr lang="en-US" dirty="0" err="1"/>
              <a:t>সমাধান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8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ECD5E3C-4C89-4068-978C-E349C230FD2C}"/>
              </a:ext>
            </a:extLst>
          </p:cNvPr>
          <p:cNvGrpSpPr/>
          <p:nvPr/>
        </p:nvGrpSpPr>
        <p:grpSpPr>
          <a:xfrm>
            <a:off x="3143713" y="1346636"/>
            <a:ext cx="2740127" cy="1585303"/>
            <a:chOff x="3306227" y="1222794"/>
            <a:chExt cx="2740127" cy="1585303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30E96FFD-A7E3-4050-AA74-A49D67D60023}"/>
                </a:ext>
              </a:extLst>
            </p:cNvPr>
            <p:cNvSpPr/>
            <p:nvPr/>
          </p:nvSpPr>
          <p:spPr>
            <a:xfrm rot="5241284">
              <a:off x="2670323" y="1879739"/>
              <a:ext cx="1564262" cy="292454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358B1E0-3ADF-430D-9C82-E1D1ADB05F4B}"/>
                </a:ext>
              </a:extLst>
            </p:cNvPr>
            <p:cNvSpPr/>
            <p:nvPr/>
          </p:nvSpPr>
          <p:spPr>
            <a:xfrm>
              <a:off x="3422424" y="1222794"/>
              <a:ext cx="2623930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20FCEB9-FADC-462B-BD85-452840EEF741}"/>
              </a:ext>
            </a:extLst>
          </p:cNvPr>
          <p:cNvSpPr/>
          <p:nvPr/>
        </p:nvSpPr>
        <p:spPr>
          <a:xfrm>
            <a:off x="3342911" y="2907259"/>
            <a:ext cx="3048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7D6193-40DA-4170-A694-6E3D8285EAC3}"/>
              </a:ext>
            </a:extLst>
          </p:cNvPr>
          <p:cNvSpPr/>
          <p:nvPr/>
        </p:nvSpPr>
        <p:spPr>
          <a:xfrm>
            <a:off x="709929" y="258732"/>
            <a:ext cx="2152540" cy="4952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১৫১২০÷৫০৪০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BC08C-08DE-4CF6-A1FE-439557D30BFF}"/>
              </a:ext>
            </a:extLst>
          </p:cNvPr>
          <p:cNvSpPr/>
          <p:nvPr/>
        </p:nvSpPr>
        <p:spPr>
          <a:xfrm>
            <a:off x="1520639" y="1618610"/>
            <a:ext cx="1756011" cy="4638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৫০৪০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77B13D-0E1F-4E2A-BFA7-117DD1BA4A8E}"/>
              </a:ext>
            </a:extLst>
          </p:cNvPr>
          <p:cNvSpPr/>
          <p:nvPr/>
        </p:nvSpPr>
        <p:spPr>
          <a:xfrm>
            <a:off x="3801694" y="1618072"/>
            <a:ext cx="1756011" cy="46382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১৫১২০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66D04-3745-46EE-93B7-C224174CE6F0}"/>
              </a:ext>
            </a:extLst>
          </p:cNvPr>
          <p:cNvSpPr/>
          <p:nvPr/>
        </p:nvSpPr>
        <p:spPr>
          <a:xfrm>
            <a:off x="3801693" y="2240576"/>
            <a:ext cx="1756011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১৫১২০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5FB39-188A-4012-86F2-66416BEA2574}"/>
              </a:ext>
            </a:extLst>
          </p:cNvPr>
          <p:cNvSpPr/>
          <p:nvPr/>
        </p:nvSpPr>
        <p:spPr>
          <a:xfrm>
            <a:off x="4240696" y="3079537"/>
            <a:ext cx="887895" cy="404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84BD20-8DA8-4F3B-8A3E-DA21D06CA24C}"/>
              </a:ext>
            </a:extLst>
          </p:cNvPr>
          <p:cNvSpPr/>
          <p:nvPr/>
        </p:nvSpPr>
        <p:spPr>
          <a:xfrm>
            <a:off x="4610077" y="874199"/>
            <a:ext cx="518514" cy="5026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A7355F4D-D372-4E70-8B22-37D45A5E19A1}"/>
              </a:ext>
            </a:extLst>
          </p:cNvPr>
          <p:cNvSpPr/>
          <p:nvPr/>
        </p:nvSpPr>
        <p:spPr>
          <a:xfrm>
            <a:off x="3458819" y="2704402"/>
            <a:ext cx="364338" cy="7629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67D9113-5401-4B85-AB87-B37D1AC81B3A}"/>
              </a:ext>
            </a:extLst>
          </p:cNvPr>
          <p:cNvSpPr/>
          <p:nvPr/>
        </p:nvSpPr>
        <p:spPr>
          <a:xfrm>
            <a:off x="5557704" y="1849985"/>
            <a:ext cx="1187653" cy="142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D9F85F-A87B-48F2-9F91-E8883D9D2DEB}"/>
              </a:ext>
            </a:extLst>
          </p:cNvPr>
          <p:cNvSpPr/>
          <p:nvPr/>
        </p:nvSpPr>
        <p:spPr>
          <a:xfrm>
            <a:off x="5984677" y="812573"/>
            <a:ext cx="1756011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AC00F1-3009-4670-87BC-CE4877866121}"/>
              </a:ext>
            </a:extLst>
          </p:cNvPr>
          <p:cNvSpPr/>
          <p:nvPr/>
        </p:nvSpPr>
        <p:spPr>
          <a:xfrm>
            <a:off x="1520638" y="2947092"/>
            <a:ext cx="1756011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CDFDA0-CA01-4145-B851-5C5524F8FC55}"/>
              </a:ext>
            </a:extLst>
          </p:cNvPr>
          <p:cNvSpPr/>
          <p:nvPr/>
        </p:nvSpPr>
        <p:spPr>
          <a:xfrm>
            <a:off x="6745357" y="1689079"/>
            <a:ext cx="1756011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97B5383-CFBA-4068-BE92-D14FFE103988}"/>
              </a:ext>
            </a:extLst>
          </p:cNvPr>
          <p:cNvSpPr/>
          <p:nvPr/>
        </p:nvSpPr>
        <p:spPr>
          <a:xfrm rot="5400000">
            <a:off x="1994243" y="2451374"/>
            <a:ext cx="724786" cy="8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A60CCED-866E-4DC7-BAA7-7D67F4678755}"/>
              </a:ext>
            </a:extLst>
          </p:cNvPr>
          <p:cNvSpPr/>
          <p:nvPr/>
        </p:nvSpPr>
        <p:spPr>
          <a:xfrm>
            <a:off x="5128591" y="1081705"/>
            <a:ext cx="724786" cy="8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654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425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Md. Jahed</cp:lastModifiedBy>
  <cp:revision>59</cp:revision>
  <dcterms:created xsi:type="dcterms:W3CDTF">2020-01-04T07:34:09Z</dcterms:created>
  <dcterms:modified xsi:type="dcterms:W3CDTF">2020-08-19T16:00:01Z</dcterms:modified>
</cp:coreProperties>
</file>