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0" r:id="rId3"/>
    <p:sldId id="259" r:id="rId4"/>
    <p:sldId id="261" r:id="rId5"/>
    <p:sldId id="262" r:id="rId6"/>
    <p:sldId id="287" r:id="rId7"/>
    <p:sldId id="263" r:id="rId8"/>
    <p:sldId id="258" r:id="rId9"/>
    <p:sldId id="280" r:id="rId10"/>
    <p:sldId id="281" r:id="rId11"/>
    <p:sldId id="282" r:id="rId12"/>
    <p:sldId id="283" r:id="rId13"/>
    <p:sldId id="284" r:id="rId14"/>
    <p:sldId id="264" r:id="rId15"/>
    <p:sldId id="267" r:id="rId16"/>
    <p:sldId id="288" r:id="rId17"/>
    <p:sldId id="271" r:id="rId18"/>
    <p:sldId id="286" r:id="rId19"/>
    <p:sldId id="273" r:id="rId20"/>
    <p:sldId id="275"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AA1CF08-24B8-4DED-A75E-38E8982CE784}">
          <p14:sldIdLst>
            <p14:sldId id="256"/>
            <p14:sldId id="260"/>
            <p14:sldId id="259"/>
            <p14:sldId id="261"/>
            <p14:sldId id="262"/>
            <p14:sldId id="287"/>
            <p14:sldId id="263"/>
            <p14:sldId id="258"/>
            <p14:sldId id="280"/>
            <p14:sldId id="281"/>
            <p14:sldId id="282"/>
            <p14:sldId id="283"/>
            <p14:sldId id="284"/>
            <p14:sldId id="264"/>
            <p14:sldId id="267"/>
            <p14:sldId id="288"/>
            <p14:sldId id="271"/>
            <p14:sldId id="286"/>
            <p14:sldId id="273"/>
            <p14:sldId id="275"/>
            <p14:sldId id="2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418CA"/>
    <a:srgbClr val="9900CC"/>
    <a:srgbClr val="CC0000"/>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3" d="100"/>
          <a:sy n="93" d="100"/>
        </p:scale>
        <p:origin x="-726" y="54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18E834-A743-4F09-9834-08C136429762}" type="datetimeFigureOut">
              <a:rPr lang="en-US" smtClean="0"/>
              <a:t>8/19/2020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754CEB-565B-49A4-9648-6686E3A3DAFE}" type="slidenum">
              <a:rPr lang="en-US" smtClean="0"/>
              <a:t>‹#›</a:t>
            </a:fld>
            <a:endParaRPr lang="en-US"/>
          </a:p>
        </p:txBody>
      </p:sp>
    </p:spTree>
    <p:extLst>
      <p:ext uri="{BB962C8B-B14F-4D97-AF65-F5344CB8AC3E}">
        <p14:creationId xmlns:p14="http://schemas.microsoft.com/office/powerpoint/2010/main" val="98969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754CEB-565B-49A4-9648-6686E3A3DAFE}" type="slidenum">
              <a:rPr lang="en-US" smtClean="0"/>
              <a:t>13</a:t>
            </a:fld>
            <a:endParaRPr lang="en-US"/>
          </a:p>
        </p:txBody>
      </p:sp>
    </p:spTree>
    <p:extLst>
      <p:ext uri="{BB962C8B-B14F-4D97-AF65-F5344CB8AC3E}">
        <p14:creationId xmlns:p14="http://schemas.microsoft.com/office/powerpoint/2010/main" val="948642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9.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75z1z4ysSMc"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0" y="29146"/>
            <a:ext cx="9109753" cy="1200329"/>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IN" sz="7200" b="1" i="1" dirty="0" smtClean="0">
                <a:solidFill>
                  <a:srgbClr val="CC0000"/>
                </a:solidFill>
                <a:latin typeface="NikoshBAN" pitchFamily="2" charset="0"/>
                <a:cs typeface="NikoshBAN" pitchFamily="2" charset="0"/>
              </a:rPr>
              <a:t>স্বাগতম সবাইকে </a:t>
            </a:r>
            <a:endParaRPr lang="en-US" sz="7200" b="1" i="1" dirty="0">
              <a:solidFill>
                <a:srgbClr val="CC0000"/>
              </a:solidFill>
              <a:latin typeface="NikoshBAN" pitchFamily="2" charset="0"/>
              <a:cs typeface="NikoshBAN"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95400"/>
            <a:ext cx="9109753" cy="54864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style>
          <a:lnRef idx="2">
            <a:schemeClr val="accent1"/>
          </a:lnRef>
          <a:fillRef idx="1">
            <a:schemeClr val="lt1"/>
          </a:fillRef>
          <a:effectRef idx="0">
            <a:schemeClr val="accent1"/>
          </a:effectRef>
          <a:fontRef idx="minor">
            <a:schemeClr val="dk1"/>
          </a:fontRef>
        </p:style>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447800"/>
            <a:ext cx="8991600" cy="452431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000" dirty="0" smtClean="0">
                <a:latin typeface="NikoshBAN" pitchFamily="2" charset="0"/>
                <a:cs typeface="NikoshBAN" pitchFamily="2" charset="0"/>
              </a:rPr>
              <a:t>    “</a:t>
            </a:r>
            <a:r>
              <a:rPr lang="bn-BD" sz="4800" dirty="0" smtClean="0">
                <a:latin typeface="NikoshBAN" pitchFamily="2" charset="0"/>
                <a:cs typeface="NikoshBAN" pitchFamily="2" charset="0"/>
              </a:rPr>
              <a:t>আজ আমরা কোন কোন খাবার পরিহার করা উচিত তা নিয়ে আলোচনা করব।সুস্বাস্থ্যের জন্য আমাদের কোন কোন খাবার খাওয়া উচিত?কোন কোন খাবার পরিহার করা উচিত?এইগুলোই  আমাদের আজকের প্রশ্ন। বিভিন্ন কাজের মাধ্যমে আমরা এই প্রশ্নগুলোর উত্তর জানব”। </a:t>
            </a:r>
            <a:endParaRPr lang="en-US" sz="4800" dirty="0">
              <a:latin typeface="NikoshBAN" pitchFamily="2" charset="0"/>
              <a:cs typeface="NikoshBAN" pitchFamily="2"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6200"/>
            <a:ext cx="8077200" cy="1295400"/>
          </a:xfrm>
          <a:prstGeom prst="rect">
            <a:avLst/>
          </a:prstGeom>
          <a:ln/>
          <a:extLst/>
        </p:spPr>
        <p:style>
          <a:lnRef idx="2">
            <a:schemeClr val="accent2"/>
          </a:lnRef>
          <a:fillRef idx="1">
            <a:schemeClr val="lt1"/>
          </a:fillRef>
          <a:effectRef idx="0">
            <a:schemeClr val="accent2"/>
          </a:effectRef>
          <a:fontRef idx="minor">
            <a:schemeClr val="dk1"/>
          </a:fontRef>
        </p:style>
      </p:pic>
      <p:sp>
        <p:nvSpPr>
          <p:cNvPr id="3" name="5-Point Star 2"/>
          <p:cNvSpPr/>
          <p:nvPr/>
        </p:nvSpPr>
        <p:spPr>
          <a:xfrm>
            <a:off x="152400" y="1447800"/>
            <a:ext cx="633080" cy="533400"/>
          </a:xfrm>
          <a:prstGeom prst="star5">
            <a:avLst>
              <a:gd name="adj" fmla="val 24507"/>
              <a:gd name="hf" fmla="val 105146"/>
              <a:gd name="vf" fmla="val 110557"/>
            </a:avLst>
          </a:prstGeom>
          <a:solidFill>
            <a:srgbClr val="F418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66"/>
              </a:solidFill>
            </a:endParaRPr>
          </a:p>
        </p:txBody>
      </p:sp>
    </p:spTree>
    <p:extLst>
      <p:ext uri="{BB962C8B-B14F-4D97-AF65-F5344CB8AC3E}">
        <p14:creationId xmlns:p14="http://schemas.microsoft.com/office/powerpoint/2010/main" val="428636924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53" y="76200"/>
            <a:ext cx="9067800"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BD" sz="4800" dirty="0" smtClean="0">
                <a:solidFill>
                  <a:srgbClr val="FF0000"/>
                </a:solidFill>
                <a:latin typeface="NikoshBAN" pitchFamily="2" charset="0"/>
                <a:cs typeface="NikoshBAN" pitchFamily="2" charset="0"/>
              </a:rPr>
              <a:t>প্রশ্নঃ</a:t>
            </a:r>
            <a:r>
              <a:rPr lang="bn-BD" sz="4800" dirty="0" smtClean="0">
                <a:latin typeface="NikoshBAN" pitchFamily="2" charset="0"/>
                <a:cs typeface="NikoshBAN" pitchFamily="2" charset="0"/>
              </a:rPr>
              <a:t>কোন কোন খাবার পরিহার করা উচিত</a:t>
            </a:r>
            <a:r>
              <a:rPr lang="en-US" sz="4800" dirty="0" smtClean="0">
                <a:latin typeface="NikoshBAN" pitchFamily="2" charset="0"/>
                <a:cs typeface="NikoshBAN" pitchFamily="2" charset="0"/>
              </a:rPr>
              <a:t>?</a:t>
            </a:r>
            <a:endParaRPr lang="bn-BD" sz="4800" dirty="0" smtClean="0">
              <a:latin typeface="NikoshBAN" pitchFamily="2" charset="0"/>
              <a:cs typeface="NikoshBAN" pitchFamily="2" charset="0"/>
            </a:endParaRPr>
          </a:p>
        </p:txBody>
      </p:sp>
      <p:sp>
        <p:nvSpPr>
          <p:cNvPr id="9" name="TextBox 8"/>
          <p:cNvSpPr txBox="1"/>
          <p:nvPr/>
        </p:nvSpPr>
        <p:spPr>
          <a:xfrm>
            <a:off x="35103" y="946581"/>
            <a:ext cx="9067800" cy="6001643"/>
          </a:xfrm>
          <a:prstGeom prst="rect">
            <a:avLst/>
          </a:prstGeom>
          <a:noFill/>
        </p:spPr>
        <p:txBody>
          <a:bodyPr wrap="square" rtlCol="0">
            <a:spAutoFit/>
          </a:bodyPr>
          <a:lstStyle/>
          <a:p>
            <a:r>
              <a:rPr lang="bn-BD" sz="5400" dirty="0" smtClean="0">
                <a:solidFill>
                  <a:srgbClr val="CC0000"/>
                </a:solidFill>
                <a:latin typeface="NikoshBAN" pitchFamily="2" charset="0"/>
                <a:cs typeface="NikoshBAN" pitchFamily="2" charset="0"/>
              </a:rPr>
              <a:t>উত্তরঃ</a:t>
            </a:r>
            <a:r>
              <a:rPr lang="bn-BD" sz="6000" dirty="0" smtClean="0">
                <a:latin typeface="NikoshBAN" pitchFamily="2" charset="0"/>
                <a:cs typeface="NikoshBAN" pitchFamily="2" charset="0"/>
              </a:rPr>
              <a:t> </a:t>
            </a:r>
            <a:r>
              <a:rPr lang="bn-BD" sz="5400" dirty="0" smtClean="0">
                <a:solidFill>
                  <a:srgbClr val="F418CA"/>
                </a:solidFill>
                <a:latin typeface="NikoshBAN" pitchFamily="2" charset="0"/>
                <a:cs typeface="NikoshBAN" pitchFamily="2" charset="0"/>
              </a:rPr>
              <a:t>যেসব খাবার স্বাস্থ্যসম্মত নয় অর্থাৎ জাঙ্ক ফুড জাতীয় খাবার, যেমন- বার্গার,  পিজা,পটেটো চিপস, ফ্রাইড চিকেন,কোমল পানীয় ইত্যাদি পরিহার করা উচিত ।  এছাড়া কৃত্রিম রং  মেশানো মিস্টি,জেলি, চকলেট,আইসক্রিম,কেক, কার্বাইড দিয়ে পাকানো ফল ইত্যাদি পরিহার করা উচিত । </a:t>
            </a:r>
            <a:endParaRPr lang="bn-BD" sz="5400" dirty="0">
              <a:solidFill>
                <a:srgbClr val="F418CA"/>
              </a:solidFill>
              <a:latin typeface="NikoshBAN" pitchFamily="2" charset="0"/>
              <a:cs typeface="NikoshBAN" pitchFamily="2" charset="0"/>
            </a:endParaRPr>
          </a:p>
        </p:txBody>
      </p:sp>
    </p:spTree>
    <p:extLst>
      <p:ext uri="{BB962C8B-B14F-4D97-AF65-F5344CB8AC3E}">
        <p14:creationId xmlns:p14="http://schemas.microsoft.com/office/powerpoint/2010/main" val="40809922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anim calcmode="lin" valueType="num">
                                      <p:cBhvr>
                                        <p:cTn id="1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095" y="775013"/>
            <a:ext cx="883920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BD" sz="5400" dirty="0" smtClean="0">
                <a:latin typeface="NikoshBAN" pitchFamily="2" charset="0"/>
                <a:cs typeface="NikoshBAN" pitchFamily="2" charset="0"/>
              </a:rPr>
              <a:t>নিচের ছকটি খাতায় আঁক   </a:t>
            </a:r>
            <a:endParaRPr lang="en-US" sz="5400" dirty="0">
              <a:latin typeface="NikoshBAN" pitchFamily="2" charset="0"/>
              <a:cs typeface="NikoshBAN" pitchFamily="2" charset="0"/>
            </a:endParaRPr>
          </a:p>
        </p:txBody>
      </p:sp>
      <p:sp>
        <p:nvSpPr>
          <p:cNvPr id="3" name="TextBox 2"/>
          <p:cNvSpPr txBox="1"/>
          <p:nvPr/>
        </p:nvSpPr>
        <p:spPr>
          <a:xfrm>
            <a:off x="15411" y="1818524"/>
            <a:ext cx="9067800"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571500" indent="-571500" algn="ctr">
              <a:buFont typeface="Wingdings" pitchFamily="2" charset="2"/>
              <a:buChar char="q"/>
            </a:pPr>
            <a:r>
              <a:rPr lang="bn-BD" sz="4000" dirty="0" smtClean="0">
                <a:latin typeface="NikoshBAN" pitchFamily="2" charset="0"/>
                <a:cs typeface="NikoshBAN" pitchFamily="2" charset="0"/>
              </a:rPr>
              <a:t>নিচের ছকে খাবারগুলোকে “স্বাস্থ্যসম্মত” ও “স্বাস্থ্যসম্মত নয়” এই দুই শ্রেণিতে ভাগ কর এবং ছকে তার একটি তালিকা তৈরি কর ।</a:t>
            </a:r>
            <a:endParaRPr lang="en-US" sz="4000" dirty="0">
              <a:latin typeface="NikoshBAN" pitchFamily="2" charset="0"/>
              <a:cs typeface="NikoshBAN" pitchFamily="2" charset="0"/>
            </a:endParaRPr>
          </a:p>
        </p:txBody>
      </p:sp>
      <p:sp>
        <p:nvSpPr>
          <p:cNvPr id="5" name="TextBox 4"/>
          <p:cNvSpPr txBox="1"/>
          <p:nvPr/>
        </p:nvSpPr>
        <p:spPr>
          <a:xfrm>
            <a:off x="2780413" y="-1628"/>
            <a:ext cx="3634563"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BD" sz="4000" dirty="0" smtClean="0">
                <a:latin typeface="NikoshBAN" pitchFamily="2" charset="0"/>
                <a:cs typeface="NikoshBAN" pitchFamily="2" charset="0"/>
              </a:rPr>
              <a:t>শিক্ষার্থী কাজ </a:t>
            </a:r>
            <a:endParaRPr lang="en-US" sz="4000" dirty="0">
              <a:latin typeface="NikoshBAN" pitchFamily="2" charset="0"/>
              <a:cs typeface="NikoshBAN" pitchFamily="2"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502527818"/>
              </p:ext>
            </p:extLst>
          </p:nvPr>
        </p:nvGraphicFramePr>
        <p:xfrm>
          <a:off x="361296" y="4114800"/>
          <a:ext cx="8661992" cy="2103120"/>
        </p:xfrm>
        <a:graphic>
          <a:graphicData uri="http://schemas.openxmlformats.org/drawingml/2006/table">
            <a:tbl>
              <a:tblPr firstRow="1" bandRow="1">
                <a:tableStyleId>{5940675A-B579-460E-94D1-54222C63F5DA}</a:tableStyleId>
              </a:tblPr>
              <a:tblGrid>
                <a:gridCol w="4149181"/>
                <a:gridCol w="4512811"/>
              </a:tblGrid>
              <a:tr h="631653">
                <a:tc>
                  <a:txBody>
                    <a:bodyPr/>
                    <a:lstStyle/>
                    <a:p>
                      <a:pPr algn="ctr"/>
                      <a:r>
                        <a:rPr lang="bn-BD" sz="3600" b="1" baseline="0" dirty="0" smtClean="0">
                          <a:solidFill>
                            <a:schemeClr val="tx1"/>
                          </a:solidFill>
                          <a:latin typeface="NikoshBAN" pitchFamily="2" charset="0"/>
                          <a:cs typeface="NikoshBAN" pitchFamily="2" charset="0"/>
                        </a:rPr>
                        <a:t>স্বাস্থ্যসম্মত   </a:t>
                      </a:r>
                      <a:endParaRPr lang="en-US" sz="3600" b="1" dirty="0">
                        <a:solidFill>
                          <a:schemeClr val="tx1"/>
                        </a:solidFill>
                        <a:latin typeface="NikoshBAN" pitchFamily="2" charset="0"/>
                        <a:cs typeface="NikoshBAN" pitchFamily="2" charset="0"/>
                      </a:endParaRPr>
                    </a:p>
                  </a:txBody>
                  <a:tcPr/>
                </a:tc>
                <a:tc>
                  <a:txBody>
                    <a:bodyPr/>
                    <a:lstStyle/>
                    <a:p>
                      <a:pPr algn="ctr"/>
                      <a:r>
                        <a:rPr lang="bn-BD" sz="4000" b="1" dirty="0" smtClean="0">
                          <a:solidFill>
                            <a:srgbClr val="FF0000"/>
                          </a:solidFill>
                          <a:latin typeface="NikoshBAN" pitchFamily="2" charset="0"/>
                          <a:cs typeface="NikoshBAN" pitchFamily="2" charset="0"/>
                        </a:rPr>
                        <a:t> </a:t>
                      </a:r>
                      <a:r>
                        <a:rPr lang="bn-BD" sz="3600" b="1" dirty="0" smtClean="0">
                          <a:solidFill>
                            <a:schemeClr val="tx1"/>
                          </a:solidFill>
                          <a:latin typeface="NikoshBAN" pitchFamily="2" charset="0"/>
                          <a:cs typeface="NikoshBAN" pitchFamily="2" charset="0"/>
                        </a:rPr>
                        <a:t>স্বাস্থ্যসম্মত</a:t>
                      </a:r>
                      <a:r>
                        <a:rPr lang="bn-BD" sz="3600" b="1" baseline="0" dirty="0" smtClean="0">
                          <a:solidFill>
                            <a:schemeClr val="tx1"/>
                          </a:solidFill>
                          <a:latin typeface="NikoshBAN" pitchFamily="2" charset="0"/>
                          <a:cs typeface="NikoshBAN" pitchFamily="2" charset="0"/>
                        </a:rPr>
                        <a:t> নয়  </a:t>
                      </a:r>
                      <a:endParaRPr lang="en-US" sz="4000" b="1" dirty="0">
                        <a:solidFill>
                          <a:schemeClr val="tx1"/>
                        </a:solidFill>
                        <a:latin typeface="NikoshBAN" pitchFamily="2" charset="0"/>
                        <a:cs typeface="NikoshBAN" pitchFamily="2" charset="0"/>
                      </a:endParaRPr>
                    </a:p>
                  </a:txBody>
                  <a:tcPr/>
                </a:tc>
              </a:tr>
              <a:tr h="594360">
                <a:tc>
                  <a:txBody>
                    <a:bodyPr/>
                    <a:lstStyle/>
                    <a:p>
                      <a:pPr algn="l"/>
                      <a:endParaRPr lang="en-US" sz="3200" b="0" dirty="0">
                        <a:solidFill>
                          <a:schemeClr val="tx1"/>
                        </a:solidFill>
                        <a:latin typeface="NikoshBAN" pitchFamily="2" charset="0"/>
                        <a:cs typeface="NikoshBAN" pitchFamily="2" charset="0"/>
                      </a:endParaRPr>
                    </a:p>
                  </a:txBody>
                  <a:tcPr/>
                </a:tc>
                <a:tc>
                  <a:txBody>
                    <a:bodyPr/>
                    <a:lstStyle/>
                    <a:p>
                      <a:pPr algn="ctr"/>
                      <a:endParaRPr lang="en-US" sz="4000" b="1" dirty="0">
                        <a:solidFill>
                          <a:srgbClr val="FF0000"/>
                        </a:solidFill>
                        <a:latin typeface="NikoshBAN" pitchFamily="2" charset="0"/>
                        <a:cs typeface="NikoshBAN" pitchFamily="2" charset="0"/>
                      </a:endParaRPr>
                    </a:p>
                  </a:txBody>
                  <a:tcPr/>
                </a:tc>
              </a:tr>
              <a:tr h="472441">
                <a:tc>
                  <a:txBody>
                    <a:bodyPr/>
                    <a:lstStyle/>
                    <a:p>
                      <a:pPr algn="l"/>
                      <a:endParaRPr lang="en-US" sz="3200" dirty="0">
                        <a:latin typeface="NikoshBAN" pitchFamily="2" charset="0"/>
                        <a:cs typeface="NikoshBAN" pitchFamily="2" charset="0"/>
                      </a:endParaRPr>
                    </a:p>
                  </a:txBody>
                  <a:tcPr/>
                </a:tc>
                <a:tc>
                  <a:txBody>
                    <a:bodyPr/>
                    <a:lstStyle/>
                    <a:p>
                      <a:pPr marL="285750" indent="-285750">
                        <a:buFont typeface="Wingdings" pitchFamily="2" charset="2"/>
                        <a:buChar char="Ø"/>
                      </a:pPr>
                      <a:endParaRPr lang="en-US" sz="4000" dirty="0">
                        <a:latin typeface="NikoshBAN" pitchFamily="2" charset="0"/>
                        <a:cs typeface="NikoshBAN" pitchFamily="2" charset="0"/>
                      </a:endParaRPr>
                    </a:p>
                  </a:txBody>
                  <a:tcPr/>
                </a:tc>
              </a:tr>
            </a:tbl>
          </a:graphicData>
        </a:graphic>
      </p:graphicFrame>
    </p:spTree>
    <p:extLst>
      <p:ext uri="{BB962C8B-B14F-4D97-AF65-F5344CB8AC3E}">
        <p14:creationId xmlns:p14="http://schemas.microsoft.com/office/powerpoint/2010/main" val="195620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44390126"/>
              </p:ext>
            </p:extLst>
          </p:nvPr>
        </p:nvGraphicFramePr>
        <p:xfrm>
          <a:off x="152399" y="1524000"/>
          <a:ext cx="8839201" cy="2926080"/>
        </p:xfrm>
        <a:graphic>
          <a:graphicData uri="http://schemas.openxmlformats.org/drawingml/2006/table">
            <a:tbl>
              <a:tblPr firstRow="1" bandRow="1">
                <a:tableStyleId>{5940675A-B579-460E-94D1-54222C63F5DA}</a:tableStyleId>
              </a:tblPr>
              <a:tblGrid>
                <a:gridCol w="4267200"/>
                <a:gridCol w="4572001"/>
              </a:tblGrid>
              <a:tr h="685799">
                <a:tc>
                  <a:txBody>
                    <a:bodyPr/>
                    <a:lstStyle/>
                    <a:p>
                      <a:pPr algn="ctr"/>
                      <a:r>
                        <a:rPr lang="bn-BD" sz="4800" dirty="0" smtClean="0">
                          <a:solidFill>
                            <a:srgbClr val="FF0066"/>
                          </a:solidFill>
                          <a:latin typeface="NikoshBAN" pitchFamily="2" charset="0"/>
                          <a:cs typeface="NikoshBAN" pitchFamily="2" charset="0"/>
                        </a:rPr>
                        <a:t>স্বাস্থ্যসম্মত</a:t>
                      </a:r>
                      <a:r>
                        <a:rPr lang="bn-BD" sz="4800" baseline="0" dirty="0" smtClean="0">
                          <a:solidFill>
                            <a:srgbClr val="FF0066"/>
                          </a:solidFill>
                          <a:latin typeface="NikoshBAN" pitchFamily="2" charset="0"/>
                          <a:cs typeface="NikoshBAN" pitchFamily="2" charset="0"/>
                        </a:rPr>
                        <a:t> </a:t>
                      </a:r>
                      <a:endParaRPr lang="en-US" sz="4800" dirty="0">
                        <a:solidFill>
                          <a:srgbClr val="FF0066"/>
                        </a:solidFill>
                        <a:latin typeface="NikoshBAN" pitchFamily="2" charset="0"/>
                        <a:cs typeface="NikoshBAN" pitchFamily="2" charset="0"/>
                      </a:endParaRPr>
                    </a:p>
                  </a:txBody>
                  <a:tcPr/>
                </a:tc>
                <a:tc>
                  <a:txBody>
                    <a:bodyPr/>
                    <a:lstStyle/>
                    <a:p>
                      <a:pPr algn="ctr"/>
                      <a:r>
                        <a:rPr lang="bn-BD" sz="3600" dirty="0" smtClean="0">
                          <a:solidFill>
                            <a:srgbClr val="FF0066"/>
                          </a:solidFill>
                        </a:rPr>
                        <a:t> </a:t>
                      </a:r>
                      <a:r>
                        <a:rPr lang="bn-BD" sz="4800" dirty="0" smtClean="0">
                          <a:solidFill>
                            <a:srgbClr val="FF0066"/>
                          </a:solidFill>
                          <a:latin typeface="NikoshBAN" pitchFamily="2" charset="0"/>
                          <a:cs typeface="NikoshBAN" pitchFamily="2" charset="0"/>
                        </a:rPr>
                        <a:t>স্বাস্থ্যসম্মত</a:t>
                      </a:r>
                      <a:r>
                        <a:rPr lang="bn-BD" sz="4800" baseline="0" dirty="0" smtClean="0">
                          <a:solidFill>
                            <a:srgbClr val="FF0066"/>
                          </a:solidFill>
                          <a:latin typeface="NikoshBAN" pitchFamily="2" charset="0"/>
                          <a:cs typeface="NikoshBAN" pitchFamily="2" charset="0"/>
                        </a:rPr>
                        <a:t> নয়  </a:t>
                      </a:r>
                      <a:endParaRPr lang="en-US" sz="3600" dirty="0">
                        <a:solidFill>
                          <a:srgbClr val="FF0066"/>
                        </a:solidFill>
                        <a:latin typeface="NikoshBAN" pitchFamily="2" charset="0"/>
                        <a:cs typeface="NikoshBAN" pitchFamily="2" charset="0"/>
                      </a:endParaRPr>
                    </a:p>
                  </a:txBody>
                  <a:tcPr/>
                </a:tc>
              </a:tr>
              <a:tr h="548138">
                <a:tc>
                  <a:txBody>
                    <a:bodyPr/>
                    <a:lstStyle/>
                    <a:p>
                      <a:pPr algn="ctr"/>
                      <a:r>
                        <a:rPr lang="bn-BD" sz="4400" baseline="0" dirty="0" smtClean="0">
                          <a:latin typeface="NikoshBAN" pitchFamily="2" charset="0"/>
                          <a:cs typeface="NikoshBAN" pitchFamily="2" charset="0"/>
                        </a:rPr>
                        <a:t>দুধ ,কলা, আপেল, ভাত, শাক, ডাল, আলু ভাজি, মাংস। </a:t>
                      </a:r>
                      <a:endParaRPr lang="en-US" sz="4000" dirty="0">
                        <a:latin typeface="NikoshBAN" pitchFamily="2" charset="0"/>
                        <a:cs typeface="NikoshBAN" pitchFamily="2" charset="0"/>
                      </a:endParaRPr>
                    </a:p>
                  </a:txBody>
                  <a:tcPr/>
                </a:tc>
                <a:tc>
                  <a:txBody>
                    <a:bodyPr/>
                    <a:lstStyle/>
                    <a:p>
                      <a:pPr algn="ctr"/>
                      <a:r>
                        <a:rPr lang="bn-BD" sz="4400" dirty="0" smtClean="0">
                          <a:latin typeface="NikoshBAN" pitchFamily="2" charset="0"/>
                          <a:cs typeface="NikoshBAN" pitchFamily="2" charset="0"/>
                        </a:rPr>
                        <a:t>পিজা,বার্গার,</a:t>
                      </a:r>
                      <a:r>
                        <a:rPr lang="bn-BD" sz="4400" baseline="0" dirty="0" smtClean="0">
                          <a:latin typeface="NikoshBAN" pitchFamily="2" charset="0"/>
                          <a:cs typeface="NikoshBAN" pitchFamily="2" charset="0"/>
                        </a:rPr>
                        <a:t> ফ্রাইড চিকেন, পপকর্ন, কোক । </a:t>
                      </a:r>
                      <a:endParaRPr lang="en-US" sz="4400" dirty="0">
                        <a:latin typeface="NikoshBAN" pitchFamily="2" charset="0"/>
                        <a:cs typeface="NikoshBAN" pitchFamily="2" charset="0"/>
                      </a:endParaRPr>
                    </a:p>
                  </a:txBody>
                  <a:tcPr/>
                </a:tc>
              </a:tr>
            </a:tbl>
          </a:graphicData>
        </a:graphic>
      </p:graphicFrame>
      <p:sp>
        <p:nvSpPr>
          <p:cNvPr id="2" name="TextBox 1"/>
          <p:cNvSpPr txBox="1"/>
          <p:nvPr/>
        </p:nvSpPr>
        <p:spPr>
          <a:xfrm>
            <a:off x="76200" y="76200"/>
            <a:ext cx="8991600" cy="1200329"/>
          </a:xfrm>
          <a:prstGeom prst="rect">
            <a:avLst/>
          </a:prstGeom>
          <a:ln w="57150">
            <a:solidFill>
              <a:srgbClr val="CC0000"/>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marL="457200" indent="-457200" algn="ctr">
              <a:buFont typeface="Wingdings" pitchFamily="2" charset="2"/>
              <a:buChar char="v"/>
            </a:pPr>
            <a:r>
              <a:rPr lang="bn-BD" sz="3600" dirty="0" smtClean="0">
                <a:latin typeface="NikoshBAN" pitchFamily="2" charset="0"/>
                <a:cs typeface="NikoshBAN" pitchFamily="2" charset="0"/>
              </a:rPr>
              <a:t>চল দেখি কোন কোন খাবার স্বাস্থ্যসম্মত আর কোন কোন খাবার স্বাস্থ্যসম্মত নয় । </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388996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47190"/>
            <a:ext cx="8991600" cy="1446550"/>
          </a:xfrm>
          <a:prstGeom prst="rect">
            <a:avLst/>
          </a:prstGeom>
          <a:noFill/>
          <a:ln w="57150">
            <a:solidFill>
              <a:schemeClr val="tx1"/>
            </a:solidFill>
          </a:ln>
        </p:spPr>
        <p:txBody>
          <a:bodyPr wrap="square" rtlCol="0">
            <a:spAutoFit/>
          </a:bodyPr>
          <a:lstStyle/>
          <a:p>
            <a:pPr algn="ctr"/>
            <a:r>
              <a:rPr lang="bn-BD" sz="4400" i="1" dirty="0" smtClean="0">
                <a:solidFill>
                  <a:srgbClr val="CC0000"/>
                </a:solidFill>
                <a:latin typeface="NikoshBAN" pitchFamily="2" charset="0"/>
                <a:cs typeface="NikoshBAN" pitchFamily="2" charset="0"/>
              </a:rPr>
              <a:t>চল আমরা এই ছবিটা দেখি কোন কোন খাবার আমাদের খাওয়া উচিত আর কোনগুলো উচিত নয়। </a:t>
            </a:r>
            <a:endParaRPr lang="en-US" sz="4400" i="1" dirty="0">
              <a:solidFill>
                <a:srgbClr val="CC0000"/>
              </a:solidFill>
              <a:latin typeface="NikoshBAN" pitchFamily="2" charset="0"/>
              <a:cs typeface="NikoshBAN" pitchFamily="2"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00200"/>
            <a:ext cx="8991600" cy="4000500"/>
          </a:xfrm>
          <a:prstGeom prst="rect">
            <a:avLst/>
          </a:prstGeom>
          <a:ln/>
        </p:spPr>
        <p:style>
          <a:lnRef idx="2">
            <a:schemeClr val="accent4"/>
          </a:lnRef>
          <a:fillRef idx="1">
            <a:schemeClr val="lt1"/>
          </a:fillRef>
          <a:effectRef idx="0">
            <a:schemeClr val="accent4"/>
          </a:effectRef>
          <a:fontRef idx="minor">
            <a:schemeClr val="dk1"/>
          </a:fontRef>
        </p:style>
      </p:pic>
      <p:sp>
        <p:nvSpPr>
          <p:cNvPr id="2" name="TextBox 1"/>
          <p:cNvSpPr txBox="1"/>
          <p:nvPr/>
        </p:nvSpPr>
        <p:spPr>
          <a:xfrm>
            <a:off x="76200" y="5715000"/>
            <a:ext cx="8991600" cy="1077218"/>
          </a:xfrm>
          <a:prstGeom prst="rect">
            <a:avLst/>
          </a:prstGeom>
          <a:noFill/>
        </p:spPr>
        <p:txBody>
          <a:bodyPr wrap="square" rtlCol="0">
            <a:spAutoFit/>
          </a:bodyPr>
          <a:lstStyle/>
          <a:p>
            <a:pPr marL="457200" indent="-457200">
              <a:buFont typeface="Wingdings" pitchFamily="2" charset="2"/>
              <a:buChar char="Ø"/>
            </a:pPr>
            <a:r>
              <a:rPr lang="bn-BD" sz="3200" dirty="0" smtClean="0">
                <a:solidFill>
                  <a:srgbClr val="FF0066"/>
                </a:solidFill>
                <a:latin typeface="NikoshBAN" pitchFamily="2" charset="0"/>
                <a:cs typeface="NikoshBAN" pitchFamily="2" charset="0"/>
              </a:rPr>
              <a:t>পিজা ,বার্গার, কোক ,পপকর্ন, কেক এইগুলো খাওয়া উচিত নয় । কলা, দুধ, আপেল, ভাত, সবজি এইগুলো খাওয়া উচিত ।</a:t>
            </a:r>
            <a:endParaRPr lang="en-US" sz="3200" dirty="0">
              <a:solidFill>
                <a:srgbClr val="FF0066"/>
              </a:solidFill>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wheel(1)">
                                      <p:cBhvr>
                                        <p:cTn id="13" dur="20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barn(inVertical)">
                                      <p:cBhvr>
                                        <p:cTn id="18"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7732"/>
            <a:ext cx="3657600" cy="933450"/>
          </a:xfrm>
          <a:prstGeom prst="rect">
            <a:avLst/>
          </a:prstGeom>
          <a:ln/>
          <a:extLst/>
        </p:spPr>
        <p:style>
          <a:lnRef idx="2">
            <a:schemeClr val="accent2"/>
          </a:lnRef>
          <a:fillRef idx="1">
            <a:schemeClr val="lt1"/>
          </a:fillRef>
          <a:effectRef idx="0">
            <a:schemeClr val="accent2"/>
          </a:effectRef>
          <a:fontRef idx="minor">
            <a:schemeClr val="dk1"/>
          </a:fontRef>
        </p:style>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066800"/>
            <a:ext cx="8991600" cy="2838450"/>
          </a:xfrm>
          <a:prstGeom prst="rect">
            <a:avLst/>
          </a:prstGeom>
          <a:ln/>
        </p:spPr>
        <p:style>
          <a:lnRef idx="2">
            <a:schemeClr val="accent1"/>
          </a:lnRef>
          <a:fillRef idx="1">
            <a:schemeClr val="lt1"/>
          </a:fillRef>
          <a:effectRef idx="0">
            <a:schemeClr val="accent1"/>
          </a:effectRef>
          <a:fontRef idx="minor">
            <a:schemeClr val="dk1"/>
          </a:fontRef>
        </p:style>
      </p:pic>
      <p:pic>
        <p:nvPicPr>
          <p:cNvPr id="3075" name="Picture 3" descr="C:\Users\Dell\Downloads\jank foo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998574"/>
            <a:ext cx="3060843" cy="2249826"/>
          </a:xfrm>
          <a:prstGeom prst="rect">
            <a:avLst/>
          </a:prstGeom>
        </p:spPr>
        <p:style>
          <a:lnRef idx="2">
            <a:schemeClr val="accent5"/>
          </a:lnRef>
          <a:fillRef idx="1">
            <a:schemeClr val="lt1"/>
          </a:fillRef>
          <a:effectRef idx="0">
            <a:schemeClr val="accent5"/>
          </a:effectRef>
          <a:fontRef idx="minor">
            <a:schemeClr val="dk1"/>
          </a:fontRef>
        </p:style>
      </p:pic>
      <p:pic>
        <p:nvPicPr>
          <p:cNvPr id="3076" name="Picture 4" descr="C:\Users\Dell\Downloads\jank food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2474" y="3998574"/>
            <a:ext cx="2895600" cy="2057400"/>
          </a:xfrm>
          <a:prstGeom prst="rect">
            <a:avLst/>
          </a:prstGeom>
        </p:spPr>
        <p:style>
          <a:lnRef idx="2">
            <a:schemeClr val="accent1"/>
          </a:lnRef>
          <a:fillRef idx="1">
            <a:schemeClr val="lt1"/>
          </a:fillRef>
          <a:effectRef idx="0">
            <a:schemeClr val="accent1"/>
          </a:effectRef>
          <a:fontRef idx="minor">
            <a:schemeClr val="dk1"/>
          </a:fontRef>
        </p:style>
      </p:pic>
      <p:pic>
        <p:nvPicPr>
          <p:cNvPr id="3077" name="Picture 5" descr="C:\Users\Dell\Downloads\jank food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4953000"/>
            <a:ext cx="2895600" cy="1828800"/>
          </a:xfrm>
          <a:prstGeom prst="rect">
            <a:avLst/>
          </a:prstGeom>
        </p:spPr>
        <p:style>
          <a:lnRef idx="2">
            <a:schemeClr val="accent3"/>
          </a:lnRef>
          <a:fillRef idx="1">
            <a:schemeClr val="lt1"/>
          </a:fillRef>
          <a:effectRef idx="0">
            <a:schemeClr val="accent3"/>
          </a:effectRef>
          <a:fontRef idx="minor">
            <a:schemeClr val="dk1"/>
          </a:fontRef>
        </p:style>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1000"/>
                                        <p:tgtEl>
                                          <p:spTgt spid="4099"/>
                                        </p:tgtEl>
                                      </p:cBhvr>
                                    </p:animEffect>
                                    <p:anim calcmode="lin" valueType="num">
                                      <p:cBhvr>
                                        <p:cTn id="8" dur="1000" fill="hold"/>
                                        <p:tgtEl>
                                          <p:spTgt spid="4099"/>
                                        </p:tgtEl>
                                        <p:attrNameLst>
                                          <p:attrName>ppt_x</p:attrName>
                                        </p:attrNameLst>
                                      </p:cBhvr>
                                      <p:tavLst>
                                        <p:tav tm="0">
                                          <p:val>
                                            <p:strVal val="#ppt_x"/>
                                          </p:val>
                                        </p:tav>
                                        <p:tav tm="100000">
                                          <p:val>
                                            <p:strVal val="#ppt_x"/>
                                          </p:val>
                                        </p:tav>
                                      </p:tavLst>
                                    </p:anim>
                                    <p:anim calcmode="lin" valueType="num">
                                      <p:cBhvr>
                                        <p:cTn id="9"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barn(inVertical)">
                                      <p:cBhvr>
                                        <p:cTn id="14" dur="5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animEffect transition="in" filter="fade">
                                      <p:cBhvr>
                                        <p:cTn id="19" dur="1000"/>
                                        <p:tgtEl>
                                          <p:spTgt spid="3075"/>
                                        </p:tgtEl>
                                      </p:cBhvr>
                                    </p:animEffect>
                                    <p:anim calcmode="lin" valueType="num">
                                      <p:cBhvr>
                                        <p:cTn id="20" dur="1000" fill="hold"/>
                                        <p:tgtEl>
                                          <p:spTgt spid="3075"/>
                                        </p:tgtEl>
                                        <p:attrNameLst>
                                          <p:attrName>ppt_x</p:attrName>
                                        </p:attrNameLst>
                                      </p:cBhvr>
                                      <p:tavLst>
                                        <p:tav tm="0">
                                          <p:val>
                                            <p:strVal val="#ppt_x"/>
                                          </p:val>
                                        </p:tav>
                                        <p:tav tm="100000">
                                          <p:val>
                                            <p:strVal val="#ppt_x"/>
                                          </p:val>
                                        </p:tav>
                                      </p:tavLst>
                                    </p:anim>
                                    <p:anim calcmode="lin" valueType="num">
                                      <p:cBhvr>
                                        <p:cTn id="21"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3077"/>
                                        </p:tgtEl>
                                        <p:attrNameLst>
                                          <p:attrName>style.visibility</p:attrName>
                                        </p:attrNameLst>
                                      </p:cBhvr>
                                      <p:to>
                                        <p:strVal val="visible"/>
                                      </p:to>
                                    </p:set>
                                    <p:animEffect transition="in" filter="wheel(1)">
                                      <p:cBhvr>
                                        <p:cTn id="26" dur="2000"/>
                                        <p:tgtEl>
                                          <p:spTgt spid="307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076"/>
                                        </p:tgtEl>
                                        <p:attrNameLst>
                                          <p:attrName>style.visibility</p:attrName>
                                        </p:attrNameLst>
                                      </p:cBhvr>
                                      <p:to>
                                        <p:strVal val="visible"/>
                                      </p:to>
                                    </p:set>
                                    <p:animEffect transition="in" filter="fade">
                                      <p:cBhvr>
                                        <p:cTn id="31" dur="1000"/>
                                        <p:tgtEl>
                                          <p:spTgt spid="3076"/>
                                        </p:tgtEl>
                                      </p:cBhvr>
                                    </p:animEffect>
                                    <p:anim calcmode="lin" valueType="num">
                                      <p:cBhvr>
                                        <p:cTn id="32" dur="1000" fill="hold"/>
                                        <p:tgtEl>
                                          <p:spTgt spid="3076"/>
                                        </p:tgtEl>
                                        <p:attrNameLst>
                                          <p:attrName>ppt_x</p:attrName>
                                        </p:attrNameLst>
                                      </p:cBhvr>
                                      <p:tavLst>
                                        <p:tav tm="0">
                                          <p:val>
                                            <p:strVal val="#ppt_x"/>
                                          </p:val>
                                        </p:tav>
                                        <p:tav tm="100000">
                                          <p:val>
                                            <p:strVal val="#ppt_x"/>
                                          </p:val>
                                        </p:tav>
                                      </p:tavLst>
                                    </p:anim>
                                    <p:anim calcmode="lin" valueType="num">
                                      <p:cBhvr>
                                        <p:cTn id="33"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56388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0103" y="283020"/>
            <a:ext cx="3324225" cy="5172076"/>
          </a:xfrm>
          <a:prstGeom prst="rect">
            <a:avLst/>
          </a:prstGeom>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114605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fade">
                                      <p:cBhvr>
                                        <p:cTn id="12" dur="1000"/>
                                        <p:tgtEl>
                                          <p:spTgt spid="4099"/>
                                        </p:tgtEl>
                                      </p:cBhvr>
                                    </p:animEffect>
                                    <p:anim calcmode="lin" valueType="num">
                                      <p:cBhvr>
                                        <p:cTn id="13" dur="1000" fill="hold"/>
                                        <p:tgtEl>
                                          <p:spTgt spid="4099"/>
                                        </p:tgtEl>
                                        <p:attrNameLst>
                                          <p:attrName>ppt_x</p:attrName>
                                        </p:attrNameLst>
                                      </p:cBhvr>
                                      <p:tavLst>
                                        <p:tav tm="0">
                                          <p:val>
                                            <p:strVal val="#ppt_x"/>
                                          </p:val>
                                        </p:tav>
                                        <p:tav tm="100000">
                                          <p:val>
                                            <p:strVal val="#ppt_x"/>
                                          </p:val>
                                        </p:tav>
                                      </p:tavLst>
                                    </p:anim>
                                    <p:anim calcmode="lin" valueType="num">
                                      <p:cBhvr>
                                        <p:cTn id="14"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1798674" y="28354"/>
            <a:ext cx="5486400" cy="92333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IN" sz="5400" b="1" dirty="0" smtClean="0">
                <a:latin typeface="NikoshBAN" pitchFamily="2" charset="0"/>
                <a:cs typeface="NikoshBAN" pitchFamily="2" charset="0"/>
              </a:rPr>
              <a:t>পাঠ </a:t>
            </a:r>
            <a:r>
              <a:rPr lang="bn-BD" sz="5400" b="1" dirty="0" smtClean="0">
                <a:latin typeface="NikoshBAN" pitchFamily="2" charset="0"/>
                <a:cs typeface="NikoshBAN" pitchFamily="2" charset="0"/>
              </a:rPr>
              <a:t>বই </a:t>
            </a:r>
            <a:r>
              <a:rPr lang="bn-IN" sz="5400" b="1" dirty="0" smtClean="0">
                <a:latin typeface="NikoshBAN" pitchFamily="2" charset="0"/>
                <a:cs typeface="NikoshBAN" pitchFamily="2" charset="0"/>
              </a:rPr>
              <a:t>সং</a:t>
            </a:r>
            <a:r>
              <a:rPr lang="bn-BD" sz="5400" b="1" dirty="0" smtClean="0">
                <a:latin typeface="NikoshBAN" pitchFamily="2" charset="0"/>
                <a:cs typeface="NikoshBAN" pitchFamily="2" charset="0"/>
              </a:rPr>
              <a:t>যোগ </a:t>
            </a:r>
            <a:r>
              <a:rPr lang="bn-IN" sz="5400" b="1" dirty="0" smtClean="0">
                <a:latin typeface="NikoshBAN" pitchFamily="2" charset="0"/>
                <a:cs typeface="NikoshBAN" pitchFamily="2" charset="0"/>
              </a:rPr>
              <a:t> </a:t>
            </a:r>
            <a:endParaRPr lang="en-US" sz="5400" b="1" dirty="0">
              <a:latin typeface="NikoshBAN" pitchFamily="2" charset="0"/>
              <a:cs typeface="NikoshBAN" pitchFamily="2"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13" y="1752600"/>
            <a:ext cx="4114800" cy="4953000"/>
          </a:xfrm>
          <a:prstGeom prst="rect">
            <a:avLst/>
          </a:prstGeom>
          <a:ln/>
        </p:spPr>
        <p:style>
          <a:lnRef idx="2">
            <a:schemeClr val="dk1"/>
          </a:lnRef>
          <a:fillRef idx="1">
            <a:schemeClr val="lt1"/>
          </a:fillRef>
          <a:effectRef idx="0">
            <a:schemeClr val="dk1"/>
          </a:effectRef>
          <a:fontRef idx="minor">
            <a:schemeClr val="dk1"/>
          </a:fontRef>
        </p:style>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3674" y="1752600"/>
            <a:ext cx="4648200" cy="4953000"/>
          </a:xfrm>
          <a:prstGeom prst="rect">
            <a:avLst/>
          </a:prstGeom>
          <a:ln/>
        </p:spPr>
        <p:style>
          <a:lnRef idx="2">
            <a:schemeClr val="accent1"/>
          </a:lnRef>
          <a:fillRef idx="1">
            <a:schemeClr val="lt1"/>
          </a:fillRef>
          <a:effectRef idx="0">
            <a:schemeClr val="accent1"/>
          </a:effectRef>
          <a:fontRef idx="minor">
            <a:schemeClr val="dk1"/>
          </a:fontRef>
        </p:style>
      </p:pic>
      <p:sp>
        <p:nvSpPr>
          <p:cNvPr id="3" name="TextBox 2"/>
          <p:cNvSpPr txBox="1"/>
          <p:nvPr/>
        </p:nvSpPr>
        <p:spPr>
          <a:xfrm>
            <a:off x="1" y="1051658"/>
            <a:ext cx="9144000" cy="58477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marL="457200" indent="-457200" algn="ctr">
              <a:buFont typeface="Wingdings" pitchFamily="2" charset="2"/>
              <a:buChar char="Ø"/>
            </a:pPr>
            <a:r>
              <a:rPr lang="bn-BD" sz="3200" dirty="0" smtClean="0">
                <a:latin typeface="NikoshBAN" pitchFamily="2" charset="0"/>
                <a:cs typeface="NikoshBAN" pitchFamily="2" charset="0"/>
              </a:rPr>
              <a:t>পাঠ্য বই এর ৪৪ ও ৪৫ পৃষ্ঠা খোল এবং নিরবে আজকের পাঠটি পড় । </a:t>
            </a:r>
            <a:endParaRPr lang="en-US" sz="3200" dirty="0">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123"/>
                                        </p:tgtEl>
                                        <p:attrNameLst>
                                          <p:attrName>style.visibility</p:attrName>
                                        </p:attrNameLst>
                                      </p:cBhvr>
                                      <p:to>
                                        <p:strVal val="visible"/>
                                      </p:to>
                                    </p:set>
                                    <p:animEffect transition="in" filter="barn(inVertical)">
                                      <p:cBhvr>
                                        <p:cTn id="24"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218030"/>
            <a:ext cx="3657600"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4800" dirty="0" smtClean="0">
                <a:latin typeface="NikoshBAN" pitchFamily="2" charset="0"/>
                <a:cs typeface="NikoshBAN" pitchFamily="2" charset="0"/>
              </a:rPr>
              <a:t>শূন্যস্থান পূরণ কর </a:t>
            </a:r>
            <a:endParaRPr lang="en-US" sz="4800" dirty="0">
              <a:latin typeface="NikoshBAN" pitchFamily="2" charset="0"/>
              <a:cs typeface="NikoshBAN" pitchFamily="2" charset="0"/>
            </a:endParaRPr>
          </a:p>
        </p:txBody>
      </p:sp>
      <p:sp>
        <p:nvSpPr>
          <p:cNvPr id="3" name="TextBox 2"/>
          <p:cNvSpPr txBox="1"/>
          <p:nvPr/>
        </p:nvSpPr>
        <p:spPr>
          <a:xfrm>
            <a:off x="0" y="1049027"/>
            <a:ext cx="9144000" cy="6063198"/>
          </a:xfrm>
          <a:prstGeom prst="rect">
            <a:avLst/>
          </a:prstGeom>
          <a:noFill/>
        </p:spPr>
        <p:txBody>
          <a:bodyPr wrap="square" rtlCol="0">
            <a:spAutoFit/>
          </a:bodyPr>
          <a:lstStyle/>
          <a:p>
            <a:r>
              <a:rPr lang="bn-BD" sz="4400" dirty="0" smtClean="0">
                <a:latin typeface="NikoshBAN" pitchFamily="2" charset="0"/>
                <a:cs typeface="NikoshBAN" pitchFamily="2" charset="0"/>
              </a:rPr>
              <a:t>ক) সুস্থ ও সবল থাকার জন্য আমাদের সঠিক পরিমাণ   -------------- উপাদান প্রয়োজন ।</a:t>
            </a:r>
          </a:p>
          <a:p>
            <a:r>
              <a:rPr lang="bn-BD" sz="4400" dirty="0" smtClean="0">
                <a:latin typeface="NikoshBAN" pitchFamily="2" charset="0"/>
                <a:cs typeface="NikoshBAN" pitchFamily="2" charset="0"/>
              </a:rPr>
              <a:t>খ)প্রয়োজনীয় পুষ্টি গ্রহণ না করলে শরীরের ---------- হ্রাস পায় । </a:t>
            </a:r>
          </a:p>
          <a:p>
            <a:r>
              <a:rPr lang="bn-BD" sz="4400" dirty="0" smtClean="0">
                <a:latin typeface="NikoshBAN" pitchFamily="2" charset="0"/>
                <a:cs typeface="NikoshBAN" pitchFamily="2" charset="0"/>
              </a:rPr>
              <a:t>গ) দুধ , ডিম ------------------ খাবার।</a:t>
            </a:r>
          </a:p>
          <a:p>
            <a:r>
              <a:rPr lang="bn-BD" sz="4400" dirty="0" smtClean="0">
                <a:latin typeface="NikoshBAN" pitchFamily="2" charset="0"/>
                <a:cs typeface="NikoshBAN" pitchFamily="2" charset="0"/>
              </a:rPr>
              <a:t>ঘ) খাবারকে আকর্ষণীয় ও লোভনীয় করতে কোন কোন খাবারে ------------- রং মেশানো হয় ।  </a:t>
            </a:r>
          </a:p>
          <a:p>
            <a:r>
              <a:rPr lang="bn-BD" sz="4000" dirty="0" smtClean="0">
                <a:latin typeface="NikoshBAN" pitchFamily="2" charset="0"/>
                <a:cs typeface="NikoshBAN" pitchFamily="2" charset="0"/>
              </a:rPr>
              <a:t>ঙ) খাবার সংরক্ষণের জন্য-------------------- ব্যবহার করা হয়। </a:t>
            </a:r>
            <a:endParaRPr lang="en-US" sz="4000" dirty="0">
              <a:latin typeface="NikoshBAN" pitchFamily="2" charset="0"/>
              <a:cs typeface="NikoshBAN" pitchFamily="2" charset="0"/>
            </a:endParaRPr>
          </a:p>
        </p:txBody>
      </p:sp>
      <p:sp>
        <p:nvSpPr>
          <p:cNvPr id="4" name="TextBox 3"/>
          <p:cNvSpPr txBox="1"/>
          <p:nvPr/>
        </p:nvSpPr>
        <p:spPr>
          <a:xfrm>
            <a:off x="534256" y="1493176"/>
            <a:ext cx="1752600" cy="769441"/>
          </a:xfrm>
          <a:prstGeom prst="rect">
            <a:avLst/>
          </a:prstGeom>
          <a:noFill/>
        </p:spPr>
        <p:txBody>
          <a:bodyPr wrap="square" rtlCol="0">
            <a:spAutoFit/>
          </a:bodyPr>
          <a:lstStyle/>
          <a:p>
            <a:pPr algn="ctr"/>
            <a:r>
              <a:rPr lang="bn-BD" sz="4400" dirty="0" smtClean="0">
                <a:solidFill>
                  <a:srgbClr val="F418CA"/>
                </a:solidFill>
                <a:latin typeface="NikoshBAN" pitchFamily="2" charset="0"/>
                <a:cs typeface="NikoshBAN" pitchFamily="2" charset="0"/>
              </a:rPr>
              <a:t>পুষ্টি </a:t>
            </a:r>
            <a:endParaRPr lang="en-US" sz="3200" dirty="0">
              <a:solidFill>
                <a:srgbClr val="F418CA"/>
              </a:solidFill>
              <a:latin typeface="NikoshBAN" pitchFamily="2" charset="0"/>
              <a:cs typeface="NikoshBAN" pitchFamily="2" charset="0"/>
            </a:endParaRPr>
          </a:p>
        </p:txBody>
      </p:sp>
      <p:sp>
        <p:nvSpPr>
          <p:cNvPr id="5" name="TextBox 4"/>
          <p:cNvSpPr txBox="1"/>
          <p:nvPr/>
        </p:nvSpPr>
        <p:spPr>
          <a:xfrm>
            <a:off x="2717515" y="4876800"/>
            <a:ext cx="1752600" cy="769441"/>
          </a:xfrm>
          <a:prstGeom prst="rect">
            <a:avLst/>
          </a:prstGeom>
          <a:noFill/>
        </p:spPr>
        <p:txBody>
          <a:bodyPr wrap="square" rtlCol="0">
            <a:spAutoFit/>
          </a:bodyPr>
          <a:lstStyle/>
          <a:p>
            <a:pPr algn="ctr"/>
            <a:r>
              <a:rPr lang="bn-BD" sz="4400" dirty="0" smtClean="0">
                <a:solidFill>
                  <a:srgbClr val="F418CA"/>
                </a:solidFill>
                <a:latin typeface="NikoshBAN" pitchFamily="2" charset="0"/>
                <a:cs typeface="NikoshBAN" pitchFamily="2" charset="0"/>
              </a:rPr>
              <a:t>কৃত্রিম</a:t>
            </a:r>
            <a:r>
              <a:rPr lang="bn-BD" sz="4400" dirty="0" smtClean="0">
                <a:solidFill>
                  <a:srgbClr val="FF0000"/>
                </a:solidFill>
                <a:latin typeface="NikoshBAN" pitchFamily="2" charset="0"/>
                <a:cs typeface="NikoshBAN" pitchFamily="2" charset="0"/>
              </a:rPr>
              <a:t> </a:t>
            </a:r>
            <a:r>
              <a:rPr lang="bn-BD"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6" name="TextBox 5"/>
          <p:cNvSpPr txBox="1"/>
          <p:nvPr/>
        </p:nvSpPr>
        <p:spPr>
          <a:xfrm>
            <a:off x="7067336" y="2133600"/>
            <a:ext cx="2095500" cy="769441"/>
          </a:xfrm>
          <a:prstGeom prst="rect">
            <a:avLst/>
          </a:prstGeom>
          <a:noFill/>
        </p:spPr>
        <p:txBody>
          <a:bodyPr wrap="square" rtlCol="0">
            <a:spAutoFit/>
          </a:bodyPr>
          <a:lstStyle/>
          <a:p>
            <a:pPr algn="ctr"/>
            <a:r>
              <a:rPr lang="bn-BD" sz="4400" dirty="0" smtClean="0">
                <a:solidFill>
                  <a:srgbClr val="F418CA"/>
                </a:solidFill>
                <a:latin typeface="NikoshBAN" pitchFamily="2" charset="0"/>
                <a:cs typeface="NikoshBAN" pitchFamily="2" charset="0"/>
              </a:rPr>
              <a:t>কর্মক্ষমতা</a:t>
            </a:r>
            <a:r>
              <a:rPr lang="bn-BD" sz="4400" dirty="0" smtClean="0">
                <a:solidFill>
                  <a:srgbClr val="FF0000"/>
                </a:solidFill>
                <a:latin typeface="NikoshBAN" pitchFamily="2" charset="0"/>
                <a:cs typeface="NikoshBAN" pitchFamily="2" charset="0"/>
              </a:rPr>
              <a:t> </a:t>
            </a:r>
            <a:r>
              <a:rPr lang="bn-BD" sz="4400" dirty="0" smtClean="0">
                <a:latin typeface="NikoshBAN" pitchFamily="2" charset="0"/>
                <a:cs typeface="NikoshBAN" pitchFamily="2" charset="0"/>
              </a:rPr>
              <a:t> </a:t>
            </a:r>
            <a:r>
              <a:rPr lang="bn-BD"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7" name="TextBox 6"/>
          <p:cNvSpPr txBox="1"/>
          <p:nvPr/>
        </p:nvSpPr>
        <p:spPr>
          <a:xfrm>
            <a:off x="2916576" y="3429000"/>
            <a:ext cx="2133600" cy="769441"/>
          </a:xfrm>
          <a:prstGeom prst="rect">
            <a:avLst/>
          </a:prstGeom>
          <a:noFill/>
        </p:spPr>
        <p:txBody>
          <a:bodyPr wrap="square" rtlCol="0">
            <a:spAutoFit/>
          </a:bodyPr>
          <a:lstStyle/>
          <a:p>
            <a:pPr algn="ctr"/>
            <a:r>
              <a:rPr lang="bn-BD" sz="4400" dirty="0" smtClean="0">
                <a:solidFill>
                  <a:srgbClr val="F418CA"/>
                </a:solidFill>
                <a:latin typeface="NikoshBAN" pitchFamily="2" charset="0"/>
                <a:cs typeface="NikoshBAN" pitchFamily="2" charset="0"/>
              </a:rPr>
              <a:t>স্বাস্থ্যসম্মত</a:t>
            </a:r>
            <a:r>
              <a:rPr lang="bn-BD" sz="4400" dirty="0" smtClean="0">
                <a:solidFill>
                  <a:srgbClr val="FF0000"/>
                </a:solidFill>
                <a:latin typeface="NikoshBAN" pitchFamily="2" charset="0"/>
                <a:cs typeface="NikoshBAN" pitchFamily="2" charset="0"/>
              </a:rPr>
              <a:t>  </a:t>
            </a:r>
            <a:r>
              <a:rPr lang="bn-BD"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8" name="TextBox 7"/>
          <p:cNvSpPr txBox="1"/>
          <p:nvPr/>
        </p:nvSpPr>
        <p:spPr>
          <a:xfrm>
            <a:off x="4552308" y="5517222"/>
            <a:ext cx="2286000" cy="769441"/>
          </a:xfrm>
          <a:prstGeom prst="rect">
            <a:avLst/>
          </a:prstGeom>
          <a:noFill/>
        </p:spPr>
        <p:txBody>
          <a:bodyPr wrap="square" rtlCol="0">
            <a:spAutoFit/>
          </a:bodyPr>
          <a:lstStyle/>
          <a:p>
            <a:pPr algn="ctr"/>
            <a:r>
              <a:rPr lang="bn-BD" sz="4400" dirty="0" smtClean="0">
                <a:solidFill>
                  <a:srgbClr val="F418CA"/>
                </a:solidFill>
                <a:latin typeface="NikoshBAN" pitchFamily="2" charset="0"/>
                <a:cs typeface="NikoshBAN" pitchFamily="2" charset="0"/>
              </a:rPr>
              <a:t>ফরমালিন </a:t>
            </a:r>
            <a:r>
              <a:rPr lang="bn-BD" sz="4400" dirty="0" smtClean="0">
                <a:solidFill>
                  <a:srgbClr val="FF0000"/>
                </a:solidFill>
                <a:latin typeface="NikoshBAN" pitchFamily="2" charset="0"/>
                <a:cs typeface="NikoshBAN" pitchFamily="2" charset="0"/>
              </a:rPr>
              <a:t> </a:t>
            </a:r>
            <a:r>
              <a:rPr lang="bn-BD"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29791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fade">
                                      <p:cBhvr>
                                        <p:cTn id="37" dur="1000"/>
                                        <p:tgtEl>
                                          <p:spTgt spid="4">
                                            <p:txEl>
                                              <p:pRg st="0" end="0"/>
                                            </p:txEl>
                                          </p:spTgt>
                                        </p:tgtEl>
                                      </p:cBhvr>
                                    </p:animEffect>
                                    <p:anim calcmode="lin" valueType="num">
                                      <p:cBhvr>
                                        <p:cTn id="3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nodeType="clickEffect">
                                  <p:stCondLst>
                                    <p:cond delay="0"/>
                                  </p:stCondLst>
                                  <p:childTnLst>
                                    <p:set>
                                      <p:cBhvr>
                                        <p:cTn id="43" dur="1" fill="hold">
                                          <p:stCondLst>
                                            <p:cond delay="0"/>
                                          </p:stCondLst>
                                        </p:cTn>
                                        <p:tgtEl>
                                          <p:spTgt spid="6">
                                            <p:txEl>
                                              <p:pRg st="0" end="0"/>
                                            </p:txEl>
                                          </p:spTgt>
                                        </p:tgtEl>
                                        <p:attrNameLst>
                                          <p:attrName>style.visibility</p:attrName>
                                        </p:attrNameLst>
                                      </p:cBhvr>
                                      <p:to>
                                        <p:strVal val="visible"/>
                                      </p:to>
                                    </p:set>
                                    <p:animEffect transition="in" filter="fade">
                                      <p:cBhvr>
                                        <p:cTn id="44" dur="1000"/>
                                        <p:tgtEl>
                                          <p:spTgt spid="6">
                                            <p:txEl>
                                              <p:pRg st="0" end="0"/>
                                            </p:txEl>
                                          </p:spTgt>
                                        </p:tgtEl>
                                      </p:cBhvr>
                                    </p:animEffect>
                                    <p:anim calcmode="lin" valueType="num">
                                      <p:cBhvr>
                                        <p:cTn id="4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nodeType="clickEffect">
                                  <p:stCondLst>
                                    <p:cond delay="0"/>
                                  </p:stCondLst>
                                  <p:childTnLst>
                                    <p:set>
                                      <p:cBhvr>
                                        <p:cTn id="50" dur="1" fill="hold">
                                          <p:stCondLst>
                                            <p:cond delay="0"/>
                                          </p:stCondLst>
                                        </p:cTn>
                                        <p:tgtEl>
                                          <p:spTgt spid="7">
                                            <p:txEl>
                                              <p:pRg st="0" end="0"/>
                                            </p:txEl>
                                          </p:spTgt>
                                        </p:tgtEl>
                                        <p:attrNameLst>
                                          <p:attrName>style.visibility</p:attrName>
                                        </p:attrNameLst>
                                      </p:cBhvr>
                                      <p:to>
                                        <p:strVal val="visible"/>
                                      </p:to>
                                    </p:set>
                                    <p:animEffect transition="in" filter="fade">
                                      <p:cBhvr>
                                        <p:cTn id="51" dur="1000"/>
                                        <p:tgtEl>
                                          <p:spTgt spid="7">
                                            <p:txEl>
                                              <p:pRg st="0" end="0"/>
                                            </p:txEl>
                                          </p:spTgt>
                                        </p:tgtEl>
                                      </p:cBhvr>
                                    </p:animEffect>
                                    <p:anim calcmode="lin" valueType="num">
                                      <p:cBhvr>
                                        <p:cTn id="5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nodeType="clickEffect">
                                  <p:stCondLst>
                                    <p:cond delay="0"/>
                                  </p:stCondLst>
                                  <p:childTnLst>
                                    <p:set>
                                      <p:cBhvr>
                                        <p:cTn id="57" dur="1" fill="hold">
                                          <p:stCondLst>
                                            <p:cond delay="0"/>
                                          </p:stCondLst>
                                        </p:cTn>
                                        <p:tgtEl>
                                          <p:spTgt spid="5">
                                            <p:txEl>
                                              <p:pRg st="0" end="0"/>
                                            </p:txEl>
                                          </p:spTgt>
                                        </p:tgtEl>
                                        <p:attrNameLst>
                                          <p:attrName>style.visibility</p:attrName>
                                        </p:attrNameLst>
                                      </p:cBhvr>
                                      <p:to>
                                        <p:strVal val="visible"/>
                                      </p:to>
                                    </p:set>
                                    <p:animEffect transition="in" filter="fade">
                                      <p:cBhvr>
                                        <p:cTn id="58" dur="1000"/>
                                        <p:tgtEl>
                                          <p:spTgt spid="5">
                                            <p:txEl>
                                              <p:pRg st="0" end="0"/>
                                            </p:txEl>
                                          </p:spTgt>
                                        </p:tgtEl>
                                      </p:cBhvr>
                                    </p:animEffect>
                                    <p:anim calcmode="lin" valueType="num">
                                      <p:cBhvr>
                                        <p:cTn id="5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7" presetClass="entr" presetSubtype="0" fill="hold" nodeType="clickEffect">
                                  <p:stCondLst>
                                    <p:cond delay="0"/>
                                  </p:stCondLst>
                                  <p:childTnLst>
                                    <p:set>
                                      <p:cBhvr>
                                        <p:cTn id="64" dur="1" fill="hold">
                                          <p:stCondLst>
                                            <p:cond delay="0"/>
                                          </p:stCondLst>
                                        </p:cTn>
                                        <p:tgtEl>
                                          <p:spTgt spid="8">
                                            <p:txEl>
                                              <p:pRg st="0" end="0"/>
                                            </p:txEl>
                                          </p:spTgt>
                                        </p:tgtEl>
                                        <p:attrNameLst>
                                          <p:attrName>style.visibility</p:attrName>
                                        </p:attrNameLst>
                                      </p:cBhvr>
                                      <p:to>
                                        <p:strVal val="visible"/>
                                      </p:to>
                                    </p:set>
                                    <p:animEffect transition="in" filter="fade">
                                      <p:cBhvr>
                                        <p:cTn id="65" dur="1000"/>
                                        <p:tgtEl>
                                          <p:spTgt spid="8">
                                            <p:txEl>
                                              <p:pRg st="0" end="0"/>
                                            </p:txEl>
                                          </p:spTgt>
                                        </p:tgtEl>
                                      </p:cBhvr>
                                    </p:animEffect>
                                    <p:anim calcmode="lin" valueType="num">
                                      <p:cBhvr>
                                        <p:cTn id="6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8354"/>
            <a:ext cx="5791200" cy="707886"/>
          </a:xfrm>
          <a:prstGeom prst="rect">
            <a:avLst/>
          </a:prstGeom>
          <a:ln w="57150"/>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IN" sz="4000" i="1" dirty="0" smtClean="0">
                <a:latin typeface="NikoshBAN" pitchFamily="2" charset="0"/>
                <a:cs typeface="NikoshBAN" pitchFamily="2" charset="0"/>
              </a:rPr>
              <a:t>মূল্যায়ন</a:t>
            </a:r>
            <a:r>
              <a:rPr lang="bn-IN"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5" name="TextBox 4"/>
          <p:cNvSpPr txBox="1"/>
          <p:nvPr/>
        </p:nvSpPr>
        <p:spPr>
          <a:xfrm>
            <a:off x="188360" y="749432"/>
            <a:ext cx="876300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000" dirty="0" err="1" smtClean="0">
                <a:latin typeface="NikoshBAN" pitchFamily="2" charset="0"/>
                <a:cs typeface="NikoshBAN" pitchFamily="2" charset="0"/>
              </a:rPr>
              <a:t>নিচের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প্রশ্নগুলোর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উত্তর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দাও</a:t>
            </a:r>
            <a:r>
              <a:rPr lang="en-US" sz="4000" dirty="0" smtClean="0">
                <a:latin typeface="NikoshBAN" pitchFamily="2" charset="0"/>
                <a:cs typeface="NikoshBAN" pitchFamily="2" charset="0"/>
              </a:rPr>
              <a:t> </a:t>
            </a:r>
            <a:endParaRPr lang="en-US" sz="4000" dirty="0">
              <a:latin typeface="NikoshBAN" pitchFamily="2" charset="0"/>
              <a:cs typeface="NikoshBAN" pitchFamily="2" charset="0"/>
            </a:endParaRPr>
          </a:p>
        </p:txBody>
      </p:sp>
      <p:sp>
        <p:nvSpPr>
          <p:cNvPr id="6" name="TextBox 5"/>
          <p:cNvSpPr txBox="1"/>
          <p:nvPr/>
        </p:nvSpPr>
        <p:spPr>
          <a:xfrm>
            <a:off x="35960" y="1525806"/>
            <a:ext cx="9067800" cy="5201424"/>
          </a:xfrm>
          <a:prstGeom prst="rect">
            <a:avLst/>
          </a:prstGeom>
          <a:noFill/>
        </p:spPr>
        <p:txBody>
          <a:bodyPr wrap="square" rtlCol="0">
            <a:spAutoFit/>
          </a:bodyPr>
          <a:lstStyle/>
          <a:p>
            <a:pPr marL="571500" indent="-571500">
              <a:buFont typeface="Wingdings" pitchFamily="2" charset="2"/>
              <a:buChar char="v"/>
            </a:pPr>
            <a:r>
              <a:rPr lang="bn-BD" sz="4000" dirty="0" smtClean="0">
                <a:latin typeface="NikoshBAN" pitchFamily="2" charset="0"/>
                <a:cs typeface="NikoshBAN" pitchFamily="2" charset="0"/>
              </a:rPr>
              <a:t>কৃত্রিম রং মেশানো হয় এমন </a:t>
            </a:r>
            <a:r>
              <a:rPr lang="bn-BD" sz="4000" dirty="0">
                <a:latin typeface="NikoshBAN" pitchFamily="2" charset="0"/>
                <a:cs typeface="NikoshBAN" pitchFamily="2" charset="0"/>
              </a:rPr>
              <a:t>২</a:t>
            </a:r>
            <a:r>
              <a:rPr lang="bn-BD" sz="4000" dirty="0" smtClean="0">
                <a:latin typeface="NikoshBAN" pitchFamily="2" charset="0"/>
                <a:cs typeface="NikoshBAN" pitchFamily="2" charset="0"/>
              </a:rPr>
              <a:t> টি খাবারের নাম লিখ ।  </a:t>
            </a:r>
          </a:p>
          <a:p>
            <a:pPr marL="457200" indent="-457200">
              <a:buFont typeface="Courier New" pitchFamily="49" charset="0"/>
              <a:buChar char="o"/>
            </a:pPr>
            <a:r>
              <a:rPr lang="bn-BD" sz="4400" dirty="0" smtClean="0">
                <a:solidFill>
                  <a:srgbClr val="FF0000"/>
                </a:solidFill>
                <a:latin typeface="NikoshBAN" pitchFamily="2" charset="0"/>
                <a:cs typeface="NikoshBAN" pitchFamily="2" charset="0"/>
              </a:rPr>
              <a:t>উত্তরঃ </a:t>
            </a:r>
            <a:r>
              <a:rPr lang="bn-BD" sz="4400" dirty="0" smtClean="0">
                <a:solidFill>
                  <a:srgbClr val="003300"/>
                </a:solidFill>
                <a:latin typeface="NikoshBAN" pitchFamily="2" charset="0"/>
                <a:cs typeface="NikoshBAN" pitchFamily="2" charset="0"/>
              </a:rPr>
              <a:t>১) মিস্টি  ২)  জেলি </a:t>
            </a:r>
          </a:p>
          <a:p>
            <a:pPr marL="571500" indent="-571500">
              <a:buFont typeface="Wingdings" pitchFamily="2" charset="2"/>
              <a:buChar char="v"/>
            </a:pPr>
            <a:r>
              <a:rPr lang="bn-BD" sz="4400" dirty="0" smtClean="0">
                <a:latin typeface="NikoshBAN" pitchFamily="2" charset="0"/>
                <a:cs typeface="NikoshBAN" pitchFamily="2" charset="0"/>
              </a:rPr>
              <a:t>কার্বাইড ব্যবহার করে পাকানো ফল খেলে কী হতে পারে-এ সম্পর্কে তিনটি বাক্য লিখ। </a:t>
            </a:r>
          </a:p>
          <a:p>
            <a:pPr marL="285750" indent="-285750">
              <a:buFont typeface="Wingdings" pitchFamily="2" charset="2"/>
              <a:buChar char="Ø"/>
            </a:pPr>
            <a:r>
              <a:rPr lang="bn-BD" sz="4000" dirty="0" smtClean="0">
                <a:solidFill>
                  <a:srgbClr val="FF0000"/>
                </a:solidFill>
                <a:latin typeface="NikoshBAN" pitchFamily="2" charset="0"/>
                <a:cs typeface="NikoshBAN" pitchFamily="2" charset="0"/>
              </a:rPr>
              <a:t>উত্তরঃ১। কার্বাইড মিশানো ফল গ্রহণে বৃক্ক ও যকৃত অকার্যকর হতে পারে ।</a:t>
            </a:r>
            <a:endParaRPr lang="bn-BD" sz="4000" dirty="0">
              <a:solidFill>
                <a:srgbClr val="FF0000"/>
              </a:solidFill>
              <a:latin typeface="NikoshBAN" pitchFamily="2" charset="0"/>
              <a:cs typeface="NikoshBAN" pitchFamily="2" charset="0"/>
            </a:endParaRPr>
          </a:p>
          <a:p>
            <a:pPr marL="285750" indent="-285750">
              <a:buFont typeface="Wingdings" pitchFamily="2" charset="2"/>
              <a:buChar char="Ø"/>
            </a:pPr>
            <a:r>
              <a:rPr lang="bn-BD" sz="4000" dirty="0" smtClean="0">
                <a:solidFill>
                  <a:srgbClr val="FF0000"/>
                </a:solidFill>
                <a:latin typeface="NikoshBAN" pitchFamily="2" charset="0"/>
                <a:cs typeface="NikoshBAN" pitchFamily="2" charset="0"/>
              </a:rPr>
              <a:t>২। অমনোযোগীতা ও অস্থিরতা হতে পারে । </a:t>
            </a:r>
          </a:p>
          <a:p>
            <a:pPr marL="285750" indent="-285750">
              <a:buFont typeface="Wingdings" pitchFamily="2" charset="2"/>
              <a:buChar char="Ø"/>
            </a:pPr>
            <a:r>
              <a:rPr lang="bn-BD" sz="4000" dirty="0" smtClean="0">
                <a:solidFill>
                  <a:srgbClr val="FF0000"/>
                </a:solidFill>
                <a:latin typeface="NikoshBAN" pitchFamily="2" charset="0"/>
                <a:cs typeface="NikoshBAN" pitchFamily="2" charset="0"/>
              </a:rPr>
              <a:t>৩।কার্বাইড মিশানো ফল খেলে ক্যান্সার হতে  পারে । </a:t>
            </a:r>
            <a:endParaRPr lang="bn-BD" sz="4000" dirty="0">
              <a:solidFill>
                <a:srgbClr val="FF0000"/>
              </a:solidFill>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barn(inVertical)">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barn(inVertical)">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barn(inVertical)">
                                      <p:cBhvr>
                                        <p:cTn id="28" dur="500"/>
                                        <p:tgtEl>
                                          <p:spTgt spid="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1000"/>
                                        <p:tgtEl>
                                          <p:spTgt spid="6">
                                            <p:txEl>
                                              <p:pRg st="3" end="3"/>
                                            </p:txEl>
                                          </p:spTgt>
                                        </p:tgtEl>
                                      </p:cBhvr>
                                    </p:animEffect>
                                    <p:anim calcmode="lin" valueType="num">
                                      <p:cBhvr>
                                        <p:cTn id="3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fade">
                                      <p:cBhvr>
                                        <p:cTn id="40" dur="1000"/>
                                        <p:tgtEl>
                                          <p:spTgt spid="6">
                                            <p:txEl>
                                              <p:pRg st="4" end="4"/>
                                            </p:txEl>
                                          </p:spTgt>
                                        </p:tgtEl>
                                      </p:cBhvr>
                                    </p:animEffect>
                                    <p:anim calcmode="lin" valueType="num">
                                      <p:cBhvr>
                                        <p:cTn id="41"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Effect transition="in" filter="fade">
                                      <p:cBhvr>
                                        <p:cTn id="47" dur="1000"/>
                                        <p:tgtEl>
                                          <p:spTgt spid="6">
                                            <p:txEl>
                                              <p:pRg st="5" end="5"/>
                                            </p:txEl>
                                          </p:spTgt>
                                        </p:tgtEl>
                                      </p:cBhvr>
                                    </p:animEffect>
                                    <p:anim calcmode="lin" valueType="num">
                                      <p:cBhvr>
                                        <p:cTn id="4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1224337" y="32605"/>
            <a:ext cx="6510670" cy="1200329"/>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IN" sz="7200" i="1" dirty="0" smtClean="0">
                <a:solidFill>
                  <a:srgbClr val="0070C0"/>
                </a:solidFill>
                <a:latin typeface="NikoshBAN" pitchFamily="2" charset="0"/>
                <a:cs typeface="NikoshBAN" pitchFamily="2" charset="0"/>
              </a:rPr>
              <a:t>শিক্ষক পরিচিতি </a:t>
            </a:r>
            <a:endParaRPr lang="en-US" sz="7200" i="1" dirty="0">
              <a:solidFill>
                <a:srgbClr val="0070C0"/>
              </a:solidFill>
              <a:latin typeface="NikoshBAN" pitchFamily="2" charset="0"/>
              <a:cs typeface="NikoshBAN" pitchFamily="2" charset="0"/>
            </a:endParaRPr>
          </a:p>
        </p:txBody>
      </p:sp>
      <p:sp>
        <p:nvSpPr>
          <p:cNvPr id="3" name="TextBox 2"/>
          <p:cNvSpPr txBox="1"/>
          <p:nvPr/>
        </p:nvSpPr>
        <p:spPr>
          <a:xfrm>
            <a:off x="152400" y="1371600"/>
            <a:ext cx="8991600" cy="5355312"/>
          </a:xfrm>
          <a:prstGeom prst="rect">
            <a:avLst/>
          </a:prstGeom>
          <a:ln w="76200"/>
          <a:effectLst>
            <a:glow rad="139700">
              <a:schemeClr val="accent3">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200" i="1" dirty="0" smtClean="0">
                <a:solidFill>
                  <a:schemeClr val="accent6">
                    <a:lumMod val="50000"/>
                  </a:schemeClr>
                </a:solidFill>
                <a:latin typeface="NikoshBAN" pitchFamily="2" charset="0"/>
                <a:cs typeface="NikoshBAN" pitchFamily="2" charset="0"/>
              </a:rPr>
              <a:t>       </a:t>
            </a:r>
          </a:p>
          <a:p>
            <a:pPr algn="ctr"/>
            <a:endParaRPr lang="en-US" sz="3200" b="1" i="1" dirty="0">
              <a:solidFill>
                <a:schemeClr val="accent6">
                  <a:lumMod val="50000"/>
                </a:schemeClr>
              </a:solidFill>
              <a:latin typeface="NikoshBAN" pitchFamily="2" charset="0"/>
              <a:cs typeface="NikoshBAN" pitchFamily="2" charset="0"/>
            </a:endParaRPr>
          </a:p>
          <a:p>
            <a:pPr algn="ctr"/>
            <a:endParaRPr lang="en-US" sz="3200" b="1" i="1" dirty="0" smtClean="0">
              <a:solidFill>
                <a:schemeClr val="accent6">
                  <a:lumMod val="50000"/>
                </a:schemeClr>
              </a:solidFill>
              <a:latin typeface="NikoshBAN" pitchFamily="2" charset="0"/>
              <a:cs typeface="NikoshBAN" pitchFamily="2" charset="0"/>
            </a:endParaRPr>
          </a:p>
          <a:p>
            <a:pPr algn="ctr"/>
            <a:endParaRPr lang="bn-BD" sz="5400" b="1" i="1" dirty="0">
              <a:solidFill>
                <a:srgbClr val="FF0000"/>
              </a:solidFill>
              <a:latin typeface="NikoshBAN" pitchFamily="2" charset="0"/>
              <a:cs typeface="NikoshBAN" pitchFamily="2" charset="0"/>
            </a:endParaRPr>
          </a:p>
          <a:p>
            <a:pPr algn="ctr"/>
            <a:r>
              <a:rPr lang="bn-IN" sz="4800" b="1" i="1" dirty="0" smtClean="0">
                <a:solidFill>
                  <a:srgbClr val="FF0066"/>
                </a:solidFill>
                <a:latin typeface="NikoshBAN" pitchFamily="2" charset="0"/>
                <a:cs typeface="NikoshBAN" pitchFamily="2" charset="0"/>
              </a:rPr>
              <a:t>মাকসুদা আক্তার  </a:t>
            </a:r>
          </a:p>
          <a:p>
            <a:pPr algn="ctr"/>
            <a:r>
              <a:rPr lang="bn-IN" sz="4800" b="1" i="1" dirty="0" smtClean="0">
                <a:solidFill>
                  <a:srgbClr val="003300"/>
                </a:solidFill>
                <a:latin typeface="NikoshBAN" pitchFamily="2" charset="0"/>
                <a:cs typeface="NikoshBAN" pitchFamily="2" charset="0"/>
              </a:rPr>
              <a:t>সহকারী শিক্ষিকা </a:t>
            </a:r>
            <a:endParaRPr lang="bn-BD" sz="4800" b="1" i="1" dirty="0" smtClean="0">
              <a:solidFill>
                <a:srgbClr val="003300"/>
              </a:solidFill>
              <a:latin typeface="NikoshBAN" pitchFamily="2" charset="0"/>
              <a:cs typeface="NikoshBAN" pitchFamily="2" charset="0"/>
            </a:endParaRPr>
          </a:p>
          <a:p>
            <a:pPr algn="ctr"/>
            <a:r>
              <a:rPr lang="en-US" sz="4800" b="1" i="1" dirty="0" err="1" smtClean="0">
                <a:solidFill>
                  <a:srgbClr val="F418CA"/>
                </a:solidFill>
                <a:latin typeface="NikoshBAN" pitchFamily="2" charset="0"/>
                <a:cs typeface="NikoshBAN" pitchFamily="2" charset="0"/>
              </a:rPr>
              <a:t>টি</a:t>
            </a:r>
            <a:r>
              <a:rPr lang="en-US" sz="4800" b="1" i="1" dirty="0" smtClean="0">
                <a:solidFill>
                  <a:srgbClr val="F418CA"/>
                </a:solidFill>
                <a:latin typeface="NikoshBAN" pitchFamily="2" charset="0"/>
                <a:cs typeface="NikoshBAN" pitchFamily="2" charset="0"/>
              </a:rPr>
              <a:t> </a:t>
            </a:r>
            <a:r>
              <a:rPr lang="en-US" sz="4800" b="1" i="1" dirty="0" err="1" smtClean="0">
                <a:solidFill>
                  <a:srgbClr val="F418CA"/>
                </a:solidFill>
                <a:latin typeface="NikoshBAN" pitchFamily="2" charset="0"/>
                <a:cs typeface="NikoshBAN" pitchFamily="2" charset="0"/>
              </a:rPr>
              <a:t>এন্ড</a:t>
            </a:r>
            <a:r>
              <a:rPr lang="en-US" sz="4800" b="1" i="1" dirty="0" smtClean="0">
                <a:solidFill>
                  <a:srgbClr val="F418CA"/>
                </a:solidFill>
                <a:latin typeface="NikoshBAN" pitchFamily="2" charset="0"/>
                <a:cs typeface="NikoshBAN" pitchFamily="2" charset="0"/>
              </a:rPr>
              <a:t> </a:t>
            </a:r>
            <a:r>
              <a:rPr lang="en-US" sz="4800" b="1" i="1" dirty="0" err="1" smtClean="0">
                <a:solidFill>
                  <a:srgbClr val="F418CA"/>
                </a:solidFill>
                <a:latin typeface="NikoshBAN" pitchFamily="2" charset="0"/>
                <a:cs typeface="NikoshBAN" pitchFamily="2" charset="0"/>
              </a:rPr>
              <a:t>টি</a:t>
            </a:r>
            <a:r>
              <a:rPr lang="en-US" sz="4800" b="1" i="1" dirty="0" smtClean="0">
                <a:solidFill>
                  <a:srgbClr val="F418CA"/>
                </a:solidFill>
                <a:latin typeface="NikoshBAN" pitchFamily="2" charset="0"/>
                <a:cs typeface="NikoshBAN" pitchFamily="2" charset="0"/>
              </a:rPr>
              <a:t> </a:t>
            </a:r>
            <a:r>
              <a:rPr lang="en-US" sz="4800" b="1" i="1" dirty="0" err="1" smtClean="0">
                <a:solidFill>
                  <a:srgbClr val="F418CA"/>
                </a:solidFill>
                <a:latin typeface="NikoshBAN" pitchFamily="2" charset="0"/>
                <a:cs typeface="NikoshBAN" pitchFamily="2" charset="0"/>
              </a:rPr>
              <a:t>গেইট</a:t>
            </a:r>
            <a:r>
              <a:rPr lang="en-US" sz="4800" b="1" i="1" dirty="0" smtClean="0">
                <a:solidFill>
                  <a:srgbClr val="F418CA"/>
                </a:solidFill>
                <a:latin typeface="NikoshBAN" pitchFamily="2" charset="0"/>
                <a:cs typeface="NikoshBAN" pitchFamily="2" charset="0"/>
              </a:rPr>
              <a:t> </a:t>
            </a:r>
            <a:r>
              <a:rPr lang="en-US" sz="4800" b="1" i="1" dirty="0" err="1" smtClean="0">
                <a:solidFill>
                  <a:srgbClr val="F418CA"/>
                </a:solidFill>
                <a:latin typeface="NikoshBAN" pitchFamily="2" charset="0"/>
                <a:cs typeface="NikoshBAN" pitchFamily="2" charset="0"/>
              </a:rPr>
              <a:t>সরকারি</a:t>
            </a:r>
            <a:r>
              <a:rPr lang="en-US" sz="4800" b="1" i="1" dirty="0">
                <a:solidFill>
                  <a:srgbClr val="F418CA"/>
                </a:solidFill>
                <a:latin typeface="NikoshBAN" pitchFamily="2" charset="0"/>
                <a:cs typeface="NikoshBAN" pitchFamily="2" charset="0"/>
              </a:rPr>
              <a:t> </a:t>
            </a:r>
            <a:r>
              <a:rPr lang="en-US" sz="4800" b="1" i="1" dirty="0" err="1" smtClean="0">
                <a:solidFill>
                  <a:srgbClr val="F418CA"/>
                </a:solidFill>
                <a:latin typeface="NikoshBAN" pitchFamily="2" charset="0"/>
                <a:cs typeface="NikoshBAN" pitchFamily="2" charset="0"/>
              </a:rPr>
              <a:t>প্রাথমিক</a:t>
            </a:r>
            <a:r>
              <a:rPr lang="en-US" sz="4800" b="1" i="1" dirty="0" smtClean="0">
                <a:solidFill>
                  <a:srgbClr val="F418CA"/>
                </a:solidFill>
                <a:latin typeface="NikoshBAN" pitchFamily="2" charset="0"/>
                <a:cs typeface="NikoshBAN" pitchFamily="2" charset="0"/>
              </a:rPr>
              <a:t> </a:t>
            </a:r>
            <a:r>
              <a:rPr lang="en-US" sz="4800" b="1" i="1" dirty="0" err="1" smtClean="0">
                <a:solidFill>
                  <a:srgbClr val="F418CA"/>
                </a:solidFill>
                <a:latin typeface="NikoshBAN" pitchFamily="2" charset="0"/>
                <a:cs typeface="NikoshBAN" pitchFamily="2" charset="0"/>
              </a:rPr>
              <a:t>বিদ্যালয়</a:t>
            </a:r>
            <a:r>
              <a:rPr lang="en-US" sz="4800" b="1" i="1" dirty="0" smtClean="0">
                <a:solidFill>
                  <a:srgbClr val="F418CA"/>
                </a:solidFill>
                <a:latin typeface="NikoshBAN" pitchFamily="2" charset="0"/>
                <a:cs typeface="NikoshBAN" pitchFamily="2" charset="0"/>
              </a:rPr>
              <a:t> </a:t>
            </a:r>
            <a:endParaRPr lang="en-US" sz="4800" b="1" i="1" dirty="0">
              <a:solidFill>
                <a:srgbClr val="F418CA"/>
              </a:solidFill>
              <a:latin typeface="NikoshBAN" pitchFamily="2" charset="0"/>
              <a:cs typeface="NikoshBAN" pitchFamily="2" charset="0"/>
            </a:endParaRPr>
          </a:p>
          <a:p>
            <a:pPr algn="ctr"/>
            <a:r>
              <a:rPr lang="en-US" sz="4800" b="1" i="1" dirty="0" smtClean="0">
                <a:solidFill>
                  <a:srgbClr val="9900CC"/>
                </a:solidFill>
                <a:latin typeface="NikoshBAN" pitchFamily="2" charset="0"/>
                <a:cs typeface="NikoshBAN" pitchFamily="2" charset="0"/>
              </a:rPr>
              <a:t> </a:t>
            </a:r>
            <a:r>
              <a:rPr lang="bn-IN" sz="4800" b="1" i="1" dirty="0" smtClean="0">
                <a:solidFill>
                  <a:srgbClr val="9900CC"/>
                </a:solidFill>
                <a:latin typeface="NikoshBAN" pitchFamily="2" charset="0"/>
                <a:cs typeface="NikoshBAN" pitchFamily="2" charset="0"/>
              </a:rPr>
              <a:t>খাগড়াছড়ি সদর </a:t>
            </a:r>
            <a:r>
              <a:rPr lang="en-US" sz="4800" b="1" i="1" dirty="0" smtClean="0">
                <a:solidFill>
                  <a:srgbClr val="9900CC"/>
                </a:solidFill>
                <a:latin typeface="NikoshBAN" pitchFamily="2" charset="0"/>
                <a:cs typeface="NikoshBAN" pitchFamily="2" charset="0"/>
              </a:rPr>
              <a:t>। </a:t>
            </a:r>
            <a:r>
              <a:rPr lang="bn-IN" sz="4800" b="1" i="1" dirty="0" smtClean="0">
                <a:solidFill>
                  <a:srgbClr val="9900CC"/>
                </a:solidFill>
                <a:latin typeface="NikoshBAN" pitchFamily="2" charset="0"/>
                <a:cs typeface="NikoshBAN" pitchFamily="2" charset="0"/>
              </a:rPr>
              <a:t> </a:t>
            </a:r>
            <a:endParaRPr lang="en-US" sz="4800" b="1" i="1" dirty="0">
              <a:solidFill>
                <a:srgbClr val="9900CC"/>
              </a:solidFill>
              <a:latin typeface="NikoshBAN" pitchFamily="2" charset="0"/>
              <a:cs typeface="NikoshBAN" pitchFamily="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1524000"/>
            <a:ext cx="2590800"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amond(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38600" y="120762"/>
            <a:ext cx="4572000" cy="144655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bn-BD" sz="8800" dirty="0" smtClean="0">
                <a:solidFill>
                  <a:srgbClr val="FF0000"/>
                </a:solidFill>
                <a:latin typeface="NikoshBAN" pitchFamily="2" charset="0"/>
                <a:cs typeface="NikoshBAN" pitchFamily="2" charset="0"/>
              </a:rPr>
              <a:t>বাড়ীর </a:t>
            </a:r>
            <a:r>
              <a:rPr lang="bn-IN" sz="8800" dirty="0" smtClean="0">
                <a:solidFill>
                  <a:srgbClr val="FF0000"/>
                </a:solidFill>
                <a:latin typeface="NikoshBAN" pitchFamily="2" charset="0"/>
                <a:cs typeface="NikoshBAN" pitchFamily="2" charset="0"/>
              </a:rPr>
              <a:t> কাজ </a:t>
            </a:r>
            <a:endParaRPr lang="en-US" sz="8800" dirty="0">
              <a:solidFill>
                <a:srgbClr val="FF0000"/>
              </a:solidFill>
              <a:latin typeface="NikoshBAN" pitchFamily="2" charset="0"/>
              <a:cs typeface="NikoshBAN" pitchFamily="2" charset="0"/>
            </a:endParaRPr>
          </a:p>
        </p:txBody>
      </p:sp>
      <p:sp>
        <p:nvSpPr>
          <p:cNvPr id="4" name="TextBox 3"/>
          <p:cNvSpPr txBox="1"/>
          <p:nvPr/>
        </p:nvSpPr>
        <p:spPr>
          <a:xfrm>
            <a:off x="152399" y="1633464"/>
            <a:ext cx="8915401" cy="4801314"/>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685800" indent="-685800">
              <a:buFont typeface="Wingdings" pitchFamily="2" charset="2"/>
              <a:buChar char="v"/>
            </a:pPr>
            <a:r>
              <a:rPr lang="bn-BD" sz="4800" dirty="0" smtClean="0">
                <a:solidFill>
                  <a:srgbClr val="FF0066"/>
                </a:solidFill>
                <a:latin typeface="NikoshBAN" pitchFamily="2" charset="0"/>
                <a:cs typeface="NikoshBAN" pitchFamily="2" charset="0"/>
              </a:rPr>
              <a:t>১</a:t>
            </a:r>
            <a:r>
              <a:rPr lang="bn-BD" sz="6600" dirty="0" smtClean="0">
                <a:solidFill>
                  <a:srgbClr val="FF0066"/>
                </a:solidFill>
                <a:latin typeface="NikoshBAN" pitchFamily="2" charset="0"/>
                <a:cs typeface="NikoshBAN" pitchFamily="2" charset="0"/>
              </a:rPr>
              <a:t>। </a:t>
            </a:r>
            <a:r>
              <a:rPr lang="bn-BD" sz="4800" dirty="0" smtClean="0">
                <a:solidFill>
                  <a:srgbClr val="FF0066"/>
                </a:solidFill>
                <a:latin typeface="NikoshBAN" pitchFamily="2" charset="0"/>
                <a:cs typeface="NikoshBAN" pitchFamily="2" charset="0"/>
              </a:rPr>
              <a:t>খাদ্যে ব্যবহার করা হয় এমন একটি রাসায়নিক পদার্থের নাম লিখ। খাদ্যে কৃত্রিম রং ও রাসায়নিক ব্যবহারের তিনটি ক্ষতিকর দিক লিখ । কৃত্রিম রং ও রাসায়নিক দ্রব্যের ক্ষতিকর প্রভাব থেকে রক্ষা পেতে তোমার একটি করনীয় লিখ ।</a:t>
            </a:r>
            <a:r>
              <a:rPr lang="bn-BD" sz="3600" dirty="0" smtClean="0">
                <a:solidFill>
                  <a:srgbClr val="FF0066"/>
                </a:solidFill>
                <a:latin typeface="NikoshBAN" pitchFamily="2" charset="0"/>
                <a:cs typeface="NikoshBAN" pitchFamily="2" charset="0"/>
              </a:rPr>
              <a:t> </a:t>
            </a:r>
            <a:endParaRPr lang="en-US" sz="3600" dirty="0">
              <a:solidFill>
                <a:srgbClr val="FF0066"/>
              </a:solidFill>
              <a:latin typeface="NikoshBAN" pitchFamily="2" charset="0"/>
              <a:cs typeface="NikoshBAN"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20762"/>
            <a:ext cx="2590800" cy="1352957"/>
          </a:xfrm>
          <a:prstGeom prst="rect">
            <a:avLst/>
          </a:prstGeom>
          <a:ln>
            <a:noFill/>
          </a:ln>
        </p:spPr>
        <p:style>
          <a:lnRef idx="2">
            <a:schemeClr val="accent2"/>
          </a:lnRef>
          <a:fillRef idx="1">
            <a:schemeClr val="lt1"/>
          </a:fillRef>
          <a:effectRef idx="0">
            <a:schemeClr val="accent2"/>
          </a:effectRef>
          <a:fontRef idx="minor">
            <a:schemeClr val="dk1"/>
          </a:fontRef>
        </p:style>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32535"/>
            <a:ext cx="6719777" cy="1107996"/>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IN" sz="6600" b="1" i="1" dirty="0" smtClean="0">
                <a:solidFill>
                  <a:srgbClr val="F418CA"/>
                </a:solidFill>
                <a:latin typeface="NikoshBAN" pitchFamily="2" charset="0"/>
                <a:cs typeface="NikoshBAN" pitchFamily="2" charset="0"/>
              </a:rPr>
              <a:t>সবাইকে ধন্যবাদ</a:t>
            </a:r>
            <a:endParaRPr lang="en-US" sz="6600" b="1" i="1" dirty="0">
              <a:solidFill>
                <a:srgbClr val="F418CA"/>
              </a:solidFill>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20" y="1212450"/>
            <a:ext cx="9067800" cy="5634941"/>
          </a:xfrm>
          <a:prstGeom prst="rect">
            <a:avLst/>
          </a:prstGeom>
        </p:spPr>
      </p:pic>
      <p:sp>
        <p:nvSpPr>
          <p:cNvPr id="4" name="TextBox 3"/>
          <p:cNvSpPr txBox="1"/>
          <p:nvPr/>
        </p:nvSpPr>
        <p:spPr>
          <a:xfrm rot="20070945">
            <a:off x="231397" y="2352274"/>
            <a:ext cx="4433960" cy="1015663"/>
          </a:xfrm>
          <a:prstGeom prst="rect">
            <a:avLst/>
          </a:prstGeom>
          <a:noFill/>
        </p:spPr>
        <p:txBody>
          <a:bodyPr wrap="square" rtlCol="0">
            <a:spAutoFit/>
          </a:bodyPr>
          <a:lstStyle/>
          <a:p>
            <a:pPr algn="ctr"/>
            <a:r>
              <a:rPr lang="bn-BD" sz="6000" dirty="0" smtClean="0">
                <a:solidFill>
                  <a:srgbClr val="FF0066"/>
                </a:solidFill>
                <a:latin typeface="NikoshBAN" pitchFamily="2" charset="0"/>
                <a:cs typeface="NikoshBAN" pitchFamily="2" charset="0"/>
              </a:rPr>
              <a:t>আল্লাহ হাফেজ </a:t>
            </a:r>
            <a:endParaRPr lang="en-US" sz="6000" dirty="0">
              <a:solidFill>
                <a:srgbClr val="FF0066"/>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0"/>
                                  </p:stCondLst>
                                  <p:childTnLst>
                                    <p:animScale>
                                      <p:cBhvr>
                                        <p:cTn id="24" dur="2000" fill="hold"/>
                                        <p:tgtEl>
                                          <p:spTgt spid="4">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822" y="921335"/>
            <a:ext cx="9119171" cy="590931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5400" b="1" i="1" dirty="0" smtClean="0">
                <a:solidFill>
                  <a:srgbClr val="9900CC"/>
                </a:solidFill>
                <a:latin typeface="NikoshBAN" pitchFamily="2" charset="0"/>
                <a:cs typeface="NikoshBAN" pitchFamily="2" charset="0"/>
              </a:rPr>
              <a:t>   </a:t>
            </a:r>
            <a:r>
              <a:rPr lang="bn-IN" sz="5400" b="1" i="1" dirty="0" smtClean="0">
                <a:solidFill>
                  <a:srgbClr val="9900CC"/>
                </a:solidFill>
                <a:latin typeface="NikoshBAN" pitchFamily="2" charset="0"/>
                <a:cs typeface="NikoshBAN" pitchFamily="2" charset="0"/>
              </a:rPr>
              <a:t>শ্রেণিঃপঞ্চম</a:t>
            </a:r>
            <a:r>
              <a:rPr lang="en-US" sz="5400" b="1" i="1" dirty="0" smtClean="0">
                <a:solidFill>
                  <a:srgbClr val="9900CC"/>
                </a:solidFill>
                <a:latin typeface="NikoshBAN" pitchFamily="2" charset="0"/>
                <a:cs typeface="NikoshBAN" pitchFamily="2" charset="0"/>
              </a:rPr>
              <a:t> </a:t>
            </a:r>
          </a:p>
          <a:p>
            <a:pPr algn="ctr"/>
            <a:r>
              <a:rPr lang="bn-BD" sz="5400" b="1" i="1" dirty="0" smtClean="0">
                <a:latin typeface="NikoshBAN" pitchFamily="2" charset="0"/>
                <a:cs typeface="NikoshBAN" pitchFamily="2" charset="0"/>
              </a:rPr>
              <a:t>         </a:t>
            </a:r>
            <a:r>
              <a:rPr lang="bn-IN" sz="5400" b="1" i="1" dirty="0" smtClean="0">
                <a:latin typeface="NikoshBAN" pitchFamily="2" charset="0"/>
                <a:cs typeface="NikoshBAN" pitchFamily="2" charset="0"/>
              </a:rPr>
              <a:t>বিষয়ঃ </a:t>
            </a:r>
            <a:r>
              <a:rPr lang="bn-IN" sz="5400" b="1" i="1" dirty="0" smtClean="0">
                <a:solidFill>
                  <a:srgbClr val="F418CA"/>
                </a:solidFill>
                <a:latin typeface="NikoshBAN" pitchFamily="2" charset="0"/>
                <a:cs typeface="NikoshBAN" pitchFamily="2" charset="0"/>
              </a:rPr>
              <a:t>প্রাথমিক বিজ্ঞান </a:t>
            </a:r>
          </a:p>
          <a:p>
            <a:pPr algn="ctr"/>
            <a:r>
              <a:rPr lang="bn-IN" sz="5400" b="1" i="1" dirty="0" smtClean="0">
                <a:latin typeface="NikoshBAN" pitchFamily="2" charset="0"/>
                <a:cs typeface="NikoshBAN" pitchFamily="2" charset="0"/>
              </a:rPr>
              <a:t> </a:t>
            </a:r>
            <a:r>
              <a:rPr lang="bn-BD" sz="5400" b="1" i="1" dirty="0" smtClean="0">
                <a:latin typeface="NikoshBAN" pitchFamily="2" charset="0"/>
                <a:cs typeface="NikoshBAN" pitchFamily="2" charset="0"/>
              </a:rPr>
              <a:t>           </a:t>
            </a:r>
            <a:r>
              <a:rPr lang="bn-IN" sz="5400" b="1" i="1" dirty="0" smtClean="0">
                <a:latin typeface="NikoshBAN" pitchFamily="2" charset="0"/>
                <a:cs typeface="NikoshBAN" pitchFamily="2" charset="0"/>
              </a:rPr>
              <a:t>অধ্যায়-</a:t>
            </a:r>
            <a:r>
              <a:rPr lang="bn-BD" sz="4800" b="1" i="1" dirty="0" smtClean="0">
                <a:latin typeface="NikoshBAN" pitchFamily="2" charset="0"/>
                <a:cs typeface="NikoshBAN" pitchFamily="2" charset="0"/>
              </a:rPr>
              <a:t>06</a:t>
            </a:r>
            <a:r>
              <a:rPr lang="en-US" sz="4800" b="1" i="1" dirty="0" smtClean="0">
                <a:latin typeface="NikoshBAN" pitchFamily="2" charset="0"/>
                <a:cs typeface="NikoshBAN" pitchFamily="2" charset="0"/>
              </a:rPr>
              <a:t> </a:t>
            </a:r>
            <a:r>
              <a:rPr lang="bn-BD" sz="4800" b="1" i="1" dirty="0" smtClean="0">
                <a:solidFill>
                  <a:srgbClr val="00B050"/>
                </a:solidFill>
                <a:latin typeface="NikoshBAN" pitchFamily="2" charset="0"/>
                <a:cs typeface="NikoshBAN" pitchFamily="2" charset="0"/>
              </a:rPr>
              <a:t>(</a:t>
            </a:r>
            <a:r>
              <a:rPr lang="en-US" sz="4800" b="1" i="1" dirty="0" err="1" smtClean="0">
                <a:solidFill>
                  <a:srgbClr val="00B050"/>
                </a:solidFill>
                <a:latin typeface="NikoshBAN" pitchFamily="2" charset="0"/>
                <a:cs typeface="NikoshBAN" pitchFamily="2" charset="0"/>
              </a:rPr>
              <a:t>সুস্থ</a:t>
            </a:r>
            <a:r>
              <a:rPr lang="en-US" sz="4800" b="1" i="1" dirty="0" smtClean="0">
                <a:solidFill>
                  <a:srgbClr val="00B050"/>
                </a:solidFill>
                <a:latin typeface="NikoshBAN" pitchFamily="2" charset="0"/>
                <a:cs typeface="NikoshBAN" pitchFamily="2" charset="0"/>
              </a:rPr>
              <a:t> </a:t>
            </a:r>
            <a:r>
              <a:rPr lang="en-US" sz="4800" b="1" i="1" dirty="0" err="1" smtClean="0">
                <a:solidFill>
                  <a:srgbClr val="00B050"/>
                </a:solidFill>
                <a:latin typeface="NikoshBAN" pitchFamily="2" charset="0"/>
                <a:cs typeface="NikoshBAN" pitchFamily="2" charset="0"/>
              </a:rPr>
              <a:t>জীবনের</a:t>
            </a:r>
            <a:r>
              <a:rPr lang="en-US" sz="4800" b="1" i="1" dirty="0" smtClean="0">
                <a:solidFill>
                  <a:srgbClr val="00B050"/>
                </a:solidFill>
                <a:latin typeface="NikoshBAN" pitchFamily="2" charset="0"/>
                <a:cs typeface="NikoshBAN" pitchFamily="2" charset="0"/>
              </a:rPr>
              <a:t> </a:t>
            </a:r>
            <a:r>
              <a:rPr lang="en-US" sz="4800" b="1" i="1" dirty="0" err="1" smtClean="0">
                <a:solidFill>
                  <a:srgbClr val="00B050"/>
                </a:solidFill>
                <a:latin typeface="NikoshBAN" pitchFamily="2" charset="0"/>
                <a:cs typeface="NikoshBAN" pitchFamily="2" charset="0"/>
              </a:rPr>
              <a:t>জন্য</a:t>
            </a:r>
            <a:r>
              <a:rPr lang="en-US" sz="4800" b="1" i="1" dirty="0" smtClean="0">
                <a:solidFill>
                  <a:srgbClr val="00B050"/>
                </a:solidFill>
                <a:latin typeface="NikoshBAN" pitchFamily="2" charset="0"/>
                <a:cs typeface="NikoshBAN" pitchFamily="2" charset="0"/>
              </a:rPr>
              <a:t> </a:t>
            </a:r>
            <a:r>
              <a:rPr lang="en-US" sz="4800" b="1" i="1" dirty="0" err="1" smtClean="0">
                <a:solidFill>
                  <a:srgbClr val="00B050"/>
                </a:solidFill>
                <a:latin typeface="NikoshBAN" pitchFamily="2" charset="0"/>
                <a:cs typeface="NikoshBAN" pitchFamily="2" charset="0"/>
              </a:rPr>
              <a:t>খাদ্য</a:t>
            </a:r>
            <a:r>
              <a:rPr lang="en-US" sz="4800" b="1" i="1" dirty="0" smtClean="0">
                <a:solidFill>
                  <a:srgbClr val="00B050"/>
                </a:solidFill>
                <a:latin typeface="NikoshBAN" pitchFamily="2" charset="0"/>
                <a:cs typeface="NikoshBAN" pitchFamily="2" charset="0"/>
              </a:rPr>
              <a:t>) </a:t>
            </a:r>
            <a:endParaRPr lang="bn-IN" sz="4400" b="1" i="1" dirty="0" smtClean="0">
              <a:solidFill>
                <a:srgbClr val="00B050"/>
              </a:solidFill>
              <a:latin typeface="NikoshBAN" pitchFamily="2" charset="0"/>
              <a:cs typeface="NikoshBAN" pitchFamily="2" charset="0"/>
            </a:endParaRPr>
          </a:p>
          <a:p>
            <a:pPr algn="ctr"/>
            <a:r>
              <a:rPr lang="bn-BD" sz="5400" b="1" i="1" dirty="0" smtClean="0">
                <a:latin typeface="NikoshBAN" pitchFamily="2" charset="0"/>
                <a:cs typeface="NikoshBAN" pitchFamily="2" charset="0"/>
              </a:rPr>
              <a:t>   </a:t>
            </a:r>
            <a:r>
              <a:rPr lang="bn-IN" sz="5400" b="1" i="1" dirty="0" smtClean="0">
                <a:solidFill>
                  <a:srgbClr val="CC0000"/>
                </a:solidFill>
                <a:latin typeface="NikoshBAN" pitchFamily="2" charset="0"/>
                <a:cs typeface="NikoshBAN" pitchFamily="2" charset="0"/>
              </a:rPr>
              <a:t>পাঠ</a:t>
            </a:r>
            <a:r>
              <a:rPr lang="bn-BD" sz="5400" b="1" i="1" dirty="0" smtClean="0">
                <a:solidFill>
                  <a:srgbClr val="CC0000"/>
                </a:solidFill>
                <a:latin typeface="NikoshBAN" pitchFamily="2" charset="0"/>
                <a:cs typeface="NikoshBAN" pitchFamily="2" charset="0"/>
              </a:rPr>
              <a:t>ঃ</a:t>
            </a:r>
            <a:r>
              <a:rPr lang="en-US" sz="5400" b="1" i="1" dirty="0" smtClean="0">
                <a:solidFill>
                  <a:srgbClr val="CC0000"/>
                </a:solidFill>
                <a:latin typeface="NikoshBAN" pitchFamily="2" charset="0"/>
                <a:cs typeface="NikoshBAN" pitchFamily="2" charset="0"/>
              </a:rPr>
              <a:t> </a:t>
            </a:r>
            <a:r>
              <a:rPr lang="en-US" sz="5400" b="1" i="1" dirty="0" err="1" smtClean="0">
                <a:solidFill>
                  <a:srgbClr val="002060"/>
                </a:solidFill>
                <a:latin typeface="NikoshBAN" pitchFamily="2" charset="0"/>
                <a:cs typeface="NikoshBAN" pitchFamily="2" charset="0"/>
              </a:rPr>
              <a:t>যে</a:t>
            </a:r>
            <a:r>
              <a:rPr lang="en-US" sz="5400" b="1" i="1" dirty="0" smtClean="0">
                <a:solidFill>
                  <a:srgbClr val="002060"/>
                </a:solidFill>
                <a:latin typeface="NikoshBAN" pitchFamily="2" charset="0"/>
                <a:cs typeface="NikoshBAN" pitchFamily="2" charset="0"/>
              </a:rPr>
              <a:t> </a:t>
            </a:r>
            <a:r>
              <a:rPr lang="en-US" sz="5400" b="1" i="1" dirty="0" err="1" smtClean="0">
                <a:solidFill>
                  <a:srgbClr val="002060"/>
                </a:solidFill>
                <a:latin typeface="NikoshBAN" pitchFamily="2" charset="0"/>
                <a:cs typeface="NikoshBAN" pitchFamily="2" charset="0"/>
              </a:rPr>
              <a:t>সকল</a:t>
            </a:r>
            <a:r>
              <a:rPr lang="en-US" sz="5400" b="1" i="1" dirty="0" smtClean="0">
                <a:solidFill>
                  <a:srgbClr val="002060"/>
                </a:solidFill>
                <a:latin typeface="NikoshBAN" pitchFamily="2" charset="0"/>
                <a:cs typeface="NikoshBAN" pitchFamily="2" charset="0"/>
              </a:rPr>
              <a:t> </a:t>
            </a:r>
            <a:r>
              <a:rPr lang="en-US" sz="5400" b="1" i="1" dirty="0" err="1" smtClean="0">
                <a:solidFill>
                  <a:srgbClr val="002060"/>
                </a:solidFill>
                <a:latin typeface="NikoshBAN" pitchFamily="2" charset="0"/>
                <a:cs typeface="NikoshBAN" pitchFamily="2" charset="0"/>
              </a:rPr>
              <a:t>খাদ্য</a:t>
            </a:r>
            <a:r>
              <a:rPr lang="en-US" sz="5400" b="1" i="1" dirty="0" smtClean="0">
                <a:solidFill>
                  <a:srgbClr val="002060"/>
                </a:solidFill>
                <a:latin typeface="NikoshBAN" pitchFamily="2" charset="0"/>
                <a:cs typeface="NikoshBAN" pitchFamily="2" charset="0"/>
              </a:rPr>
              <a:t> </a:t>
            </a:r>
            <a:r>
              <a:rPr lang="en-US" sz="5400" b="1" i="1" dirty="0" err="1" smtClean="0">
                <a:solidFill>
                  <a:srgbClr val="002060"/>
                </a:solidFill>
                <a:latin typeface="NikoshBAN" pitchFamily="2" charset="0"/>
                <a:cs typeface="NikoshBAN" pitchFamily="2" charset="0"/>
              </a:rPr>
              <a:t>কম</a:t>
            </a:r>
            <a:r>
              <a:rPr lang="en-US" sz="5400" b="1" i="1" dirty="0" smtClean="0">
                <a:solidFill>
                  <a:srgbClr val="002060"/>
                </a:solidFill>
                <a:latin typeface="NikoshBAN" pitchFamily="2" charset="0"/>
                <a:cs typeface="NikoshBAN" pitchFamily="2" charset="0"/>
              </a:rPr>
              <a:t> </a:t>
            </a:r>
            <a:r>
              <a:rPr lang="en-US" sz="5400" b="1" i="1" dirty="0" err="1" smtClean="0">
                <a:solidFill>
                  <a:srgbClr val="002060"/>
                </a:solidFill>
                <a:latin typeface="NikoshBAN" pitchFamily="2" charset="0"/>
                <a:cs typeface="NikoshBAN" pitchFamily="2" charset="0"/>
              </a:rPr>
              <a:t>খাওয়া</a:t>
            </a:r>
            <a:r>
              <a:rPr lang="en-US" sz="5400" b="1" i="1" dirty="0" smtClean="0">
                <a:solidFill>
                  <a:srgbClr val="002060"/>
                </a:solidFill>
                <a:latin typeface="NikoshBAN" pitchFamily="2" charset="0"/>
                <a:cs typeface="NikoshBAN" pitchFamily="2" charset="0"/>
              </a:rPr>
              <a:t> </a:t>
            </a:r>
            <a:r>
              <a:rPr lang="en-US" sz="5400" b="1" i="1" dirty="0" err="1" smtClean="0">
                <a:solidFill>
                  <a:srgbClr val="002060"/>
                </a:solidFill>
                <a:latin typeface="NikoshBAN" pitchFamily="2" charset="0"/>
                <a:cs typeface="NikoshBAN" pitchFamily="2" charset="0"/>
              </a:rPr>
              <a:t>উচিত</a:t>
            </a:r>
            <a:r>
              <a:rPr lang="en-US" sz="5400" b="1" i="1" dirty="0" smtClean="0">
                <a:solidFill>
                  <a:srgbClr val="002060"/>
                </a:solidFill>
                <a:latin typeface="NikoshBAN" pitchFamily="2" charset="0"/>
                <a:cs typeface="NikoshBAN" pitchFamily="2" charset="0"/>
              </a:rPr>
              <a:t>।</a:t>
            </a:r>
          </a:p>
          <a:p>
            <a:pPr algn="ctr"/>
            <a:r>
              <a:rPr lang="bn-BD" sz="5400" b="1" i="1" dirty="0" smtClean="0">
                <a:solidFill>
                  <a:srgbClr val="CC0000"/>
                </a:solidFill>
                <a:latin typeface="NikoshBAN" pitchFamily="2" charset="0"/>
                <a:cs typeface="NikoshBAN" pitchFamily="2" charset="0"/>
              </a:rPr>
              <a:t>পাঠ্যাংশঃ </a:t>
            </a:r>
            <a:r>
              <a:rPr lang="en-US" sz="5400" b="1" i="1" dirty="0" err="1" smtClean="0">
                <a:latin typeface="NikoshBAN" pitchFamily="2" charset="0"/>
                <a:cs typeface="NikoshBAN" pitchFamily="2" charset="0"/>
              </a:rPr>
              <a:t>প্রয়োজনীয়</a:t>
            </a:r>
            <a:r>
              <a:rPr lang="en-US" sz="5400" b="1" i="1" dirty="0" smtClean="0">
                <a:latin typeface="NikoshBAN" pitchFamily="2" charset="0"/>
                <a:cs typeface="NikoshBAN" pitchFamily="2" charset="0"/>
              </a:rPr>
              <a:t> </a:t>
            </a:r>
            <a:r>
              <a:rPr lang="en-US" sz="5400" b="1" i="1" dirty="0" err="1" smtClean="0">
                <a:latin typeface="NikoshBAN" pitchFamily="2" charset="0"/>
                <a:cs typeface="NikoshBAN" pitchFamily="2" charset="0"/>
              </a:rPr>
              <a:t>পুষ্টি</a:t>
            </a:r>
            <a:r>
              <a:rPr lang="en-US" sz="5400" b="1" i="1" dirty="0" smtClean="0">
                <a:latin typeface="NikoshBAN" pitchFamily="2" charset="0"/>
                <a:cs typeface="NikoshBAN" pitchFamily="2" charset="0"/>
              </a:rPr>
              <a:t> </a:t>
            </a:r>
            <a:r>
              <a:rPr lang="bn-BD" sz="5400" b="1" i="1" dirty="0" smtClean="0">
                <a:latin typeface="NikoshBAN" pitchFamily="2" charset="0"/>
                <a:cs typeface="NikoshBAN" pitchFamily="2" charset="0"/>
              </a:rPr>
              <a:t>......</a:t>
            </a:r>
            <a:r>
              <a:rPr lang="en-US" sz="5400" b="1" i="1" dirty="0" err="1" smtClean="0">
                <a:latin typeface="NikoshBAN" pitchFamily="2" charset="0"/>
                <a:cs typeface="NikoshBAN" pitchFamily="2" charset="0"/>
              </a:rPr>
              <a:t>আলোচনা</a:t>
            </a:r>
            <a:r>
              <a:rPr lang="en-US" sz="5400" b="1" i="1" dirty="0" smtClean="0">
                <a:latin typeface="NikoshBAN" pitchFamily="2" charset="0"/>
                <a:cs typeface="NikoshBAN" pitchFamily="2" charset="0"/>
              </a:rPr>
              <a:t> </a:t>
            </a:r>
            <a:r>
              <a:rPr lang="en-US" sz="5400" b="1" i="1" dirty="0" err="1" smtClean="0">
                <a:latin typeface="NikoshBAN" pitchFamily="2" charset="0"/>
                <a:cs typeface="NikoshBAN" pitchFamily="2" charset="0"/>
              </a:rPr>
              <a:t>করি</a:t>
            </a:r>
            <a:r>
              <a:rPr lang="en-US" sz="5400" b="1" i="1" dirty="0" smtClean="0">
                <a:latin typeface="NikoshBAN" pitchFamily="2" charset="0"/>
                <a:cs typeface="NikoshBAN" pitchFamily="2" charset="0"/>
              </a:rPr>
              <a:t> । </a:t>
            </a:r>
            <a:endParaRPr lang="en-US" sz="5400" b="1" i="1" dirty="0">
              <a:latin typeface="NikoshBAN" pitchFamily="2" charset="0"/>
              <a:cs typeface="NikoshBAN" pitchFamily="2" charset="0"/>
            </a:endParaRPr>
          </a:p>
          <a:p>
            <a:pPr algn="ctr"/>
            <a:r>
              <a:rPr lang="bn-BD" sz="5400" b="1" i="1" dirty="0" smtClean="0">
                <a:latin typeface="NikoshBAN" pitchFamily="2" charset="0"/>
                <a:cs typeface="NikoshBAN" pitchFamily="2" charset="0"/>
              </a:rPr>
              <a:t>পৃষ্ঠাঃ </a:t>
            </a:r>
            <a:r>
              <a:rPr lang="bn-BD" sz="5400" b="1" i="1" dirty="0" smtClean="0">
                <a:solidFill>
                  <a:srgbClr val="FF0000"/>
                </a:solidFill>
                <a:latin typeface="NikoshBAN" pitchFamily="2" charset="0"/>
                <a:cs typeface="NikoshBAN" pitchFamily="2" charset="0"/>
              </a:rPr>
              <a:t>৪</a:t>
            </a:r>
            <a:r>
              <a:rPr lang="en-US" sz="5400" b="1" i="1" dirty="0" smtClean="0">
                <a:solidFill>
                  <a:srgbClr val="FF0000"/>
                </a:solidFill>
                <a:latin typeface="NikoshBAN" pitchFamily="2" charset="0"/>
                <a:cs typeface="NikoshBAN" pitchFamily="2" charset="0"/>
              </a:rPr>
              <a:t>৪ </a:t>
            </a:r>
            <a:r>
              <a:rPr lang="bn-BD" sz="5400" b="1" i="1" dirty="0" smtClean="0">
                <a:latin typeface="NikoshBAN" pitchFamily="2" charset="0"/>
                <a:cs typeface="NikoshBAN" pitchFamily="2" charset="0"/>
              </a:rPr>
              <a:t>                            </a:t>
            </a:r>
            <a:r>
              <a:rPr lang="bn-IN" sz="5400" b="1" i="1" dirty="0" smtClean="0">
                <a:latin typeface="NikoshBAN" pitchFamily="2" charset="0"/>
                <a:cs typeface="NikoshBAN" pitchFamily="2" charset="0"/>
              </a:rPr>
              <a:t> </a:t>
            </a:r>
            <a:r>
              <a:rPr lang="bn-BD" sz="5400" b="1" i="1" dirty="0" smtClean="0">
                <a:latin typeface="NikoshBAN" pitchFamily="2" charset="0"/>
                <a:cs typeface="NikoshBAN" pitchFamily="2" charset="0"/>
              </a:rPr>
              <a:t>  </a:t>
            </a:r>
            <a:endParaRPr lang="bn-IN" sz="5400" b="1" i="1" dirty="0" smtClean="0">
              <a:latin typeface="NikoshBAN" pitchFamily="2" charset="0"/>
              <a:cs typeface="NikoshBAN" pitchFamily="2"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948690"/>
            <a:ext cx="21336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895582" y="39384"/>
            <a:ext cx="5562599" cy="830997"/>
          </a:xfrm>
          <a:prstGeom prst="rect">
            <a:avLst/>
          </a:prstGeom>
          <a:ln w="38100"/>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800" b="1" i="1" dirty="0" err="1" smtClean="0">
                <a:solidFill>
                  <a:srgbClr val="002060"/>
                </a:solidFill>
                <a:latin typeface="NikoshBAN" pitchFamily="2" charset="0"/>
                <a:cs typeface="NikoshBAN" pitchFamily="2" charset="0"/>
              </a:rPr>
              <a:t>পাঠ</a:t>
            </a:r>
            <a:r>
              <a:rPr lang="en-US" sz="4800" b="1" i="1" dirty="0" smtClean="0">
                <a:solidFill>
                  <a:srgbClr val="002060"/>
                </a:solidFill>
                <a:latin typeface="NikoshBAN" pitchFamily="2" charset="0"/>
                <a:cs typeface="NikoshBAN" pitchFamily="2" charset="0"/>
              </a:rPr>
              <a:t> </a:t>
            </a:r>
            <a:r>
              <a:rPr lang="en-US" sz="4800" b="1" i="1" dirty="0" err="1" smtClean="0">
                <a:solidFill>
                  <a:srgbClr val="002060"/>
                </a:solidFill>
                <a:latin typeface="NikoshBAN" pitchFamily="2" charset="0"/>
                <a:cs typeface="NikoshBAN" pitchFamily="2" charset="0"/>
              </a:rPr>
              <a:t>পরিচিতি</a:t>
            </a:r>
            <a:r>
              <a:rPr lang="en-US" sz="4800" b="1" i="1" dirty="0" smtClean="0">
                <a:solidFill>
                  <a:srgbClr val="002060"/>
                </a:solidFill>
                <a:latin typeface="NikoshBAN" pitchFamily="2" charset="0"/>
                <a:cs typeface="NikoshBAN" pitchFamily="2" charset="0"/>
              </a:rPr>
              <a:t> </a:t>
            </a:r>
            <a:endParaRPr lang="en-US" sz="4800" b="1" i="1" dirty="0">
              <a:solidFill>
                <a:srgbClr val="00206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74"/>
                                        </p:tgtEl>
                                        <p:attrNameLst>
                                          <p:attrName>style.visibility</p:attrName>
                                        </p:attrNameLst>
                                      </p:cBhvr>
                                      <p:to>
                                        <p:strVal val="visible"/>
                                      </p:to>
                                    </p:set>
                                    <p:animEffect transition="in" filter="fade">
                                      <p:cBhvr>
                                        <p:cTn id="16" dur="1000"/>
                                        <p:tgtEl>
                                          <p:spTgt spid="3074"/>
                                        </p:tgtEl>
                                      </p:cBhvr>
                                    </p:animEffect>
                                    <p:anim calcmode="lin" valueType="num">
                                      <p:cBhvr>
                                        <p:cTn id="17" dur="1000" fill="hold"/>
                                        <p:tgtEl>
                                          <p:spTgt spid="3074"/>
                                        </p:tgtEl>
                                        <p:attrNameLst>
                                          <p:attrName>ppt_x</p:attrName>
                                        </p:attrNameLst>
                                      </p:cBhvr>
                                      <p:tavLst>
                                        <p:tav tm="0">
                                          <p:val>
                                            <p:strVal val="#ppt_x"/>
                                          </p:val>
                                        </p:tav>
                                        <p:tav tm="100000">
                                          <p:val>
                                            <p:strVal val="#ppt_x"/>
                                          </p:val>
                                        </p:tav>
                                      </p:tavLst>
                                    </p:anim>
                                    <p:anim calcmode="lin" valueType="num">
                                      <p:cBhvr>
                                        <p:cTn id="18"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9980" y="381000"/>
            <a:ext cx="8355419" cy="1107996"/>
          </a:xfrm>
          <a:prstGeom prst="rect">
            <a:avLst/>
          </a:prstGeom>
          <a:ln/>
          <a:effectLst>
            <a:glow rad="139700">
              <a:schemeClr val="accent4">
                <a:satMod val="175000"/>
                <a:alpha val="40000"/>
              </a:schemeClr>
            </a:glow>
            <a:outerShdw blurRad="40000" dist="20000" dir="5400000" rotWithShape="0">
              <a:srgbClr val="000000">
                <a:alpha val="38000"/>
              </a:srgbClr>
            </a:outerShdw>
          </a:effectLst>
          <a:scene3d>
            <a:camera prst="perspectiveAbove"/>
            <a:lightRig rig="threePt" dir="t"/>
          </a:scene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6600" dirty="0" smtClean="0">
                <a:solidFill>
                  <a:schemeClr val="accent6">
                    <a:lumMod val="75000"/>
                  </a:schemeClr>
                </a:solidFill>
                <a:latin typeface="NikoshBAN" pitchFamily="2" charset="0"/>
                <a:cs typeface="NikoshBAN" pitchFamily="2" charset="0"/>
              </a:rPr>
              <a:t>চল আমরা একটি </a:t>
            </a:r>
            <a:r>
              <a:rPr lang="bn-IN" sz="6600" dirty="0" smtClean="0">
                <a:solidFill>
                  <a:schemeClr val="accent6">
                    <a:lumMod val="75000"/>
                  </a:schemeClr>
                </a:solidFill>
                <a:latin typeface="NikoshBAN" pitchFamily="2" charset="0"/>
                <a:cs typeface="NikoshBAN" pitchFamily="2" charset="0"/>
              </a:rPr>
              <a:t>ভিডিও </a:t>
            </a:r>
            <a:r>
              <a:rPr lang="bn-BD" sz="6600" dirty="0" smtClean="0">
                <a:solidFill>
                  <a:schemeClr val="accent6">
                    <a:lumMod val="75000"/>
                  </a:schemeClr>
                </a:solidFill>
                <a:latin typeface="NikoshBAN" pitchFamily="2" charset="0"/>
                <a:cs typeface="NikoshBAN" pitchFamily="2" charset="0"/>
              </a:rPr>
              <a:t>দেখি </a:t>
            </a:r>
            <a:endParaRPr lang="en-US" sz="6600" dirty="0">
              <a:solidFill>
                <a:schemeClr val="accent6">
                  <a:lumMod val="75000"/>
                </a:schemeClr>
              </a:solidFill>
              <a:latin typeface="NikoshBAN" pitchFamily="2" charset="0"/>
              <a:cs typeface="NikoshBAN" pitchFamily="2" charset="0"/>
            </a:endParaRPr>
          </a:p>
        </p:txBody>
      </p:sp>
      <p:sp>
        <p:nvSpPr>
          <p:cNvPr id="4" name="Rectangle 3"/>
          <p:cNvSpPr/>
          <p:nvPr/>
        </p:nvSpPr>
        <p:spPr>
          <a:xfrm>
            <a:off x="2261189" y="3657600"/>
            <a:ext cx="4953000"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dirty="0">
                <a:hlinkClick r:id="rId2"/>
              </a:rPr>
              <a:t>https://www.youtube.com/watch?v=75z1z4ysSMc</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09165"/>
            <a:ext cx="8915400" cy="707886"/>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000" dirty="0" err="1" smtClean="0">
                <a:latin typeface="NikoshBAN" pitchFamily="2" charset="0"/>
                <a:cs typeface="NikoshBAN" pitchFamily="2" charset="0"/>
              </a:rPr>
              <a:t>শিক্ষার্থীরা</a:t>
            </a:r>
            <a:r>
              <a:rPr lang="bn-BD" sz="4000" dirty="0" smtClean="0">
                <a:latin typeface="NikoshBAN" pitchFamily="2" charset="0"/>
                <a:cs typeface="NikoshBAN" pitchFamily="2" charset="0"/>
              </a:rPr>
              <a:t> তোম</a:t>
            </a:r>
            <a:r>
              <a:rPr lang="en-US" sz="4000" dirty="0" err="1" smtClean="0">
                <a:latin typeface="NikoshBAN" pitchFamily="2" charset="0"/>
                <a:cs typeface="NikoshBAN" pitchFamily="2" charset="0"/>
              </a:rPr>
              <a:t>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ছবিগুলো</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দেখ</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এবং</a:t>
            </a:r>
            <a:r>
              <a:rPr lang="en-US" sz="4000" dirty="0">
                <a:latin typeface="NikoshBAN" pitchFamily="2" charset="0"/>
                <a:cs typeface="NikoshBAN" pitchFamily="2" charset="0"/>
              </a:rPr>
              <a:t> </a:t>
            </a:r>
            <a:r>
              <a:rPr lang="bn-BD" sz="4000" dirty="0" smtClean="0">
                <a:latin typeface="NikoshBAN" pitchFamily="2" charset="0"/>
                <a:cs typeface="NikoshBAN" pitchFamily="2" charset="0"/>
              </a:rPr>
              <a:t>একটু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চিন্তা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a:t>
            </a:r>
            <a:r>
              <a:rPr lang="en-US" sz="4000" dirty="0" smtClean="0">
                <a:latin typeface="NikoshBAN" pitchFamily="2" charset="0"/>
                <a:cs typeface="NikoshBAN" pitchFamily="2" charset="0"/>
              </a:rPr>
              <a:t> ।</a:t>
            </a:r>
            <a:endParaRPr lang="en-US" sz="4000" dirty="0">
              <a:latin typeface="NikoshBAN" pitchFamily="2" charset="0"/>
              <a:cs typeface="NikoshBAN" pitchFamily="2"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90600"/>
            <a:ext cx="4457700" cy="4953000"/>
          </a:xfrm>
          <a:prstGeom prst="rect">
            <a:avLst/>
          </a:prstGeom>
          <a:ln/>
        </p:spPr>
        <p:style>
          <a:lnRef idx="2">
            <a:schemeClr val="accent2"/>
          </a:lnRef>
          <a:fillRef idx="1">
            <a:schemeClr val="lt1"/>
          </a:fillRef>
          <a:effectRef idx="0">
            <a:schemeClr val="accent2"/>
          </a:effectRef>
          <a:fontRef idx="minor">
            <a:schemeClr val="dk1"/>
          </a:fontRef>
        </p:style>
      </p:pic>
      <p:sp>
        <p:nvSpPr>
          <p:cNvPr id="7" name="TextBox 6"/>
          <p:cNvSpPr txBox="1"/>
          <p:nvPr/>
        </p:nvSpPr>
        <p:spPr>
          <a:xfrm>
            <a:off x="298378" y="6042067"/>
            <a:ext cx="8693222"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BD" sz="4400" dirty="0" smtClean="0">
                <a:solidFill>
                  <a:srgbClr val="F418CA"/>
                </a:solidFill>
                <a:latin typeface="NikoshBAN" pitchFamily="2" charset="0"/>
                <a:cs typeface="NikoshBAN" pitchFamily="2" charset="0"/>
              </a:rPr>
              <a:t>বিভিন্ন ধরনের খাদ্য ও কৃত্রিম রং মেশানো খাদ্য  </a:t>
            </a:r>
            <a:endParaRPr lang="en-US" sz="4400" dirty="0">
              <a:solidFill>
                <a:srgbClr val="F418CA"/>
              </a:solidFill>
              <a:latin typeface="NikoshBAN" pitchFamily="2" charset="0"/>
              <a:cs typeface="NikoshBAN" pitchFamily="2"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678" y="990600"/>
            <a:ext cx="4540321" cy="4953000"/>
          </a:xfrm>
          <a:prstGeom prst="rect">
            <a:avLst/>
          </a:prstGeom>
          <a:ln/>
        </p:spPr>
        <p:style>
          <a:lnRef idx="2">
            <a:schemeClr val="accent1"/>
          </a:lnRef>
          <a:fillRef idx="1">
            <a:schemeClr val="lt1"/>
          </a:fillRef>
          <a:effectRef idx="0">
            <a:schemeClr val="accent1"/>
          </a:effectRef>
          <a:fontRef idx="minor">
            <a:schemeClr val="dk1"/>
          </a:fontRef>
        </p:style>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ownloads\jank food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4038600" cy="2819400"/>
          </a:xfrm>
          <a:prstGeom prst="rect">
            <a:avLst/>
          </a:prstGeom>
        </p:spPr>
        <p:style>
          <a:lnRef idx="2">
            <a:schemeClr val="dk1"/>
          </a:lnRef>
          <a:fillRef idx="1">
            <a:schemeClr val="lt1"/>
          </a:fillRef>
          <a:effectRef idx="0">
            <a:schemeClr val="dk1"/>
          </a:effectRef>
          <a:fontRef idx="minor">
            <a:schemeClr val="dk1"/>
          </a:fontRef>
        </p:style>
      </p:pic>
      <p:pic>
        <p:nvPicPr>
          <p:cNvPr id="1027" name="Picture 3" descr="C:\Users\Dell\Downloads\jank foo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52400"/>
            <a:ext cx="4474717" cy="2819400"/>
          </a:xfrm>
          <a:prstGeom prst="rect">
            <a:avLst/>
          </a:prstGeom>
        </p:spPr>
        <p:style>
          <a:lnRef idx="2">
            <a:schemeClr val="accent2"/>
          </a:lnRef>
          <a:fillRef idx="1">
            <a:schemeClr val="lt1"/>
          </a:fillRef>
          <a:effectRef idx="0">
            <a:schemeClr val="accent2"/>
          </a:effectRef>
          <a:fontRef idx="minor">
            <a:schemeClr val="dk1"/>
          </a:fontRef>
        </p:style>
      </p:pic>
      <p:pic>
        <p:nvPicPr>
          <p:cNvPr id="1028" name="Picture 4" descr="C:\Users\Dell\Downloads\jank foo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105364"/>
            <a:ext cx="5867400" cy="3169578"/>
          </a:xfrm>
          <a:prstGeom prst="rect">
            <a:avLst/>
          </a:prstGeom>
        </p:spPr>
        <p:style>
          <a:lnRef idx="2">
            <a:schemeClr val="accent4"/>
          </a:lnRef>
          <a:fillRef idx="1">
            <a:schemeClr val="lt1"/>
          </a:fillRef>
          <a:effectRef idx="0">
            <a:schemeClr val="accent4"/>
          </a:effectRef>
          <a:fontRef idx="minor">
            <a:schemeClr val="dk1"/>
          </a:fontRef>
        </p:style>
      </p:pic>
      <p:sp>
        <p:nvSpPr>
          <p:cNvPr id="3" name="TextBox 2"/>
          <p:cNvSpPr txBox="1"/>
          <p:nvPr/>
        </p:nvSpPr>
        <p:spPr>
          <a:xfrm>
            <a:off x="6172200" y="3505200"/>
            <a:ext cx="2923854" cy="1569660"/>
          </a:xfrm>
          <a:prstGeom prst="rect">
            <a:avLst/>
          </a:prstGeom>
          <a:ln w="57150">
            <a:solidFill>
              <a:srgbClr val="FF0066"/>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800" dirty="0" smtClean="0">
                <a:latin typeface="NikoshBAN" pitchFamily="2" charset="0"/>
                <a:cs typeface="NikoshBAN" pitchFamily="2" charset="0"/>
              </a:rPr>
              <a:t>বিভিন্ন ধরণের জাংক ফুড </a:t>
            </a:r>
            <a:endParaRPr lang="en-US" sz="4800" dirty="0">
              <a:latin typeface="NikoshBAN" pitchFamily="2" charset="0"/>
              <a:cs typeface="NikoshBAN" pitchFamily="2" charset="0"/>
            </a:endParaRPr>
          </a:p>
        </p:txBody>
      </p:sp>
    </p:spTree>
    <p:extLst>
      <p:ext uri="{BB962C8B-B14F-4D97-AF65-F5344CB8AC3E}">
        <p14:creationId xmlns:p14="http://schemas.microsoft.com/office/powerpoint/2010/main" val="213662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wheel(1)">
                                      <p:cBhvr>
                                        <p:cTn id="14" dur="2000"/>
                                        <p:tgtEl>
                                          <p:spTgt spid="1027"/>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wheel(1)">
                                      <p:cBhvr>
                                        <p:cTn id="19" dur="2000"/>
                                        <p:tgtEl>
                                          <p:spTgt spid="102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56707"/>
            <a:ext cx="7426842" cy="1107996"/>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IN" sz="6600" dirty="0" smtClean="0">
                <a:latin typeface="NikoshBAN" pitchFamily="2" charset="0"/>
                <a:cs typeface="NikoshBAN" pitchFamily="2" charset="0"/>
              </a:rPr>
              <a:t>আজকের পাঠ</a:t>
            </a:r>
            <a:endParaRPr lang="en-US" sz="6600" dirty="0">
              <a:latin typeface="NikoshBAN" pitchFamily="2" charset="0"/>
              <a:cs typeface="NikoshBAN" pitchFamily="2" charset="0"/>
            </a:endParaRPr>
          </a:p>
        </p:txBody>
      </p:sp>
      <p:sp>
        <p:nvSpPr>
          <p:cNvPr id="3" name="TextBox 2"/>
          <p:cNvSpPr txBox="1"/>
          <p:nvPr/>
        </p:nvSpPr>
        <p:spPr>
          <a:xfrm>
            <a:off x="190500" y="1212360"/>
            <a:ext cx="8763000" cy="1015663"/>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6000" b="1" i="1" dirty="0" smtClean="0">
                <a:solidFill>
                  <a:srgbClr val="006600"/>
                </a:solidFill>
                <a:latin typeface="NikoshBAN" pitchFamily="2" charset="0"/>
                <a:cs typeface="NikoshBAN" pitchFamily="2" charset="0"/>
              </a:rPr>
              <a:t>৩.যে সকল খাদ্য কম খাওয়া উচিত   </a:t>
            </a:r>
            <a:endParaRPr lang="en-US" sz="6000" b="1" i="1" dirty="0">
              <a:solidFill>
                <a:srgbClr val="006600"/>
              </a:solidFill>
              <a:latin typeface="NikoshBAN" pitchFamily="2" charset="0"/>
              <a:cs typeface="NikoshBAN" pitchFamily="2" charset="0"/>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2339084"/>
            <a:ext cx="9067800" cy="4495800"/>
          </a:xfrm>
          <a:prstGeom prst="rect">
            <a:avLst/>
          </a:prstGeom>
          <a:ln/>
        </p:spPr>
        <p:style>
          <a:lnRef idx="2">
            <a:schemeClr val="accent2"/>
          </a:lnRef>
          <a:fillRef idx="1">
            <a:schemeClr val="lt1"/>
          </a:fillRef>
          <a:effectRef idx="0">
            <a:schemeClr val="accent2"/>
          </a:effectRef>
          <a:fontRef idx="minor">
            <a:schemeClr val="dk1"/>
          </a:fontRef>
        </p:style>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76200"/>
            <a:ext cx="7239000" cy="1446550"/>
          </a:xfrm>
          <a:prstGeom prst="rect">
            <a:avLst/>
          </a:prstGeom>
          <a:ln w="76200"/>
          <a:effectLst>
            <a:glow rad="139700">
              <a:schemeClr val="accent5">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IN" sz="8800" dirty="0" smtClean="0">
                <a:solidFill>
                  <a:srgbClr val="00B050"/>
                </a:solidFill>
                <a:latin typeface="NikoshBAN" pitchFamily="2" charset="0"/>
                <a:cs typeface="NikoshBAN" pitchFamily="2" charset="0"/>
              </a:rPr>
              <a:t>শিখনফল</a:t>
            </a:r>
            <a:r>
              <a:rPr lang="bn-IN"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
        <p:nvSpPr>
          <p:cNvPr id="4" name="TextBox 3"/>
          <p:cNvSpPr txBox="1"/>
          <p:nvPr/>
        </p:nvSpPr>
        <p:spPr>
          <a:xfrm>
            <a:off x="0" y="1522750"/>
            <a:ext cx="9115745" cy="5509200"/>
          </a:xfrm>
          <a:prstGeom prst="rect">
            <a:avLst/>
          </a:prstGeom>
          <a:ln w="38100"/>
          <a:effectLst>
            <a:outerShdw blurRad="40000" dist="20000" dir="5400000" rotWithShape="0">
              <a:srgbClr val="000000">
                <a:alpha val="38000"/>
              </a:srgbClr>
            </a:outerShdw>
            <a:reflection blurRad="6350" stA="52000" endA="300" endPos="35000" dir="5400000" sy="-100000" algn="bl" rotWithShape="0"/>
          </a:effectLst>
          <a:scene3d>
            <a:camera prst="perspectiveFront"/>
            <a:lightRig rig="threePt" dir="t"/>
          </a:scene3d>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4400" i="1" dirty="0" smtClean="0">
                <a:latin typeface="NikoshBAN" pitchFamily="2" charset="0"/>
                <a:cs typeface="NikoshBAN" pitchFamily="2" charset="0"/>
              </a:rPr>
              <a:t>8.</a:t>
            </a:r>
            <a:r>
              <a:rPr lang="bn-BD" sz="4400" i="1" dirty="0">
                <a:latin typeface="NikoshBAN" pitchFamily="2" charset="0"/>
                <a:cs typeface="NikoshBAN" pitchFamily="2" charset="0"/>
              </a:rPr>
              <a:t>3</a:t>
            </a:r>
            <a:r>
              <a:rPr lang="en-US" sz="4400" i="1" dirty="0" smtClean="0">
                <a:latin typeface="NikoshBAN" pitchFamily="2" charset="0"/>
                <a:cs typeface="NikoshBAN" pitchFamily="2" charset="0"/>
              </a:rPr>
              <a:t>.</a:t>
            </a:r>
            <a:r>
              <a:rPr lang="bn-IN" sz="4400" i="1" dirty="0" smtClean="0">
                <a:latin typeface="NikoshBAN" pitchFamily="2" charset="0"/>
                <a:cs typeface="NikoshBAN" pitchFamily="2" charset="0"/>
              </a:rPr>
              <a:t>১ – </a:t>
            </a:r>
            <a:r>
              <a:rPr lang="en-US" sz="4400" i="1" dirty="0" err="1" smtClean="0">
                <a:latin typeface="NikoshBAN" pitchFamily="2" charset="0"/>
                <a:cs typeface="NikoshBAN" pitchFamily="2" charset="0"/>
              </a:rPr>
              <a:t>কৃত্রিম</a:t>
            </a:r>
            <a:r>
              <a:rPr lang="en-US" sz="4400" i="1" dirty="0" smtClean="0">
                <a:latin typeface="NikoshBAN" pitchFamily="2" charset="0"/>
                <a:cs typeface="NikoshBAN" pitchFamily="2" charset="0"/>
              </a:rPr>
              <a:t> </a:t>
            </a:r>
            <a:r>
              <a:rPr lang="en-US" sz="4400" i="1" dirty="0" err="1" smtClean="0">
                <a:latin typeface="NikoshBAN" pitchFamily="2" charset="0"/>
                <a:cs typeface="NikoshBAN" pitchFamily="2" charset="0"/>
              </a:rPr>
              <a:t>রং</a:t>
            </a:r>
            <a:r>
              <a:rPr lang="en-US" sz="4400" i="1" dirty="0" smtClean="0">
                <a:latin typeface="NikoshBAN" pitchFamily="2" charset="0"/>
                <a:cs typeface="NikoshBAN" pitchFamily="2" charset="0"/>
              </a:rPr>
              <a:t> </a:t>
            </a:r>
            <a:r>
              <a:rPr lang="en-US" sz="4400" i="1" dirty="0" err="1" smtClean="0">
                <a:latin typeface="NikoshBAN" pitchFamily="2" charset="0"/>
                <a:cs typeface="NikoshBAN" pitchFamily="2" charset="0"/>
              </a:rPr>
              <a:t>ব্যবহার</a:t>
            </a:r>
            <a:r>
              <a:rPr lang="en-US" sz="4400" i="1" dirty="0" smtClean="0">
                <a:latin typeface="NikoshBAN" pitchFamily="2" charset="0"/>
                <a:cs typeface="NikoshBAN" pitchFamily="2" charset="0"/>
              </a:rPr>
              <a:t> </a:t>
            </a:r>
            <a:r>
              <a:rPr lang="en-US" sz="4400" i="1" dirty="0" err="1" smtClean="0">
                <a:latin typeface="NikoshBAN" pitchFamily="2" charset="0"/>
                <a:cs typeface="NikoshBAN" pitchFamily="2" charset="0"/>
              </a:rPr>
              <a:t>করা</a:t>
            </a:r>
            <a:r>
              <a:rPr lang="en-US" sz="4400" i="1" dirty="0" smtClean="0">
                <a:latin typeface="NikoshBAN" pitchFamily="2" charset="0"/>
                <a:cs typeface="NikoshBAN" pitchFamily="2" charset="0"/>
              </a:rPr>
              <a:t> </a:t>
            </a:r>
            <a:r>
              <a:rPr lang="en-US" sz="4400" i="1" dirty="0" err="1" smtClean="0">
                <a:latin typeface="NikoshBAN" pitchFamily="2" charset="0"/>
                <a:cs typeface="NikoshBAN" pitchFamily="2" charset="0"/>
              </a:rPr>
              <a:t>খাদ্যের</a:t>
            </a:r>
            <a:r>
              <a:rPr lang="en-US" sz="4400" i="1" dirty="0" smtClean="0">
                <a:latin typeface="NikoshBAN" pitchFamily="2" charset="0"/>
                <a:cs typeface="NikoshBAN" pitchFamily="2" charset="0"/>
              </a:rPr>
              <a:t> </a:t>
            </a:r>
            <a:r>
              <a:rPr lang="en-US" sz="4400" i="1" dirty="0" err="1" smtClean="0">
                <a:latin typeface="NikoshBAN" pitchFamily="2" charset="0"/>
                <a:cs typeface="NikoshBAN" pitchFamily="2" charset="0"/>
              </a:rPr>
              <a:t>নাম</a:t>
            </a:r>
            <a:r>
              <a:rPr lang="en-US" sz="4400" i="1" dirty="0" smtClean="0">
                <a:latin typeface="NikoshBAN" pitchFamily="2" charset="0"/>
                <a:cs typeface="NikoshBAN" pitchFamily="2" charset="0"/>
              </a:rPr>
              <a:t>  </a:t>
            </a:r>
            <a:r>
              <a:rPr lang="en-US" sz="4400" i="1" dirty="0" err="1" smtClean="0">
                <a:latin typeface="NikoshBAN" pitchFamily="2" charset="0"/>
                <a:cs typeface="NikoshBAN" pitchFamily="2" charset="0"/>
              </a:rPr>
              <a:t>বলতে</a:t>
            </a:r>
            <a:r>
              <a:rPr lang="en-US" sz="4400" i="1" dirty="0" smtClean="0">
                <a:latin typeface="NikoshBAN" pitchFamily="2" charset="0"/>
                <a:cs typeface="NikoshBAN" pitchFamily="2" charset="0"/>
              </a:rPr>
              <a:t> </a:t>
            </a:r>
          </a:p>
          <a:p>
            <a:r>
              <a:rPr lang="en-US" sz="4400" i="1" dirty="0">
                <a:latin typeface="NikoshBAN" pitchFamily="2" charset="0"/>
                <a:cs typeface="NikoshBAN" pitchFamily="2" charset="0"/>
              </a:rPr>
              <a:t> </a:t>
            </a:r>
            <a:r>
              <a:rPr lang="en-US" sz="4400" i="1" dirty="0" smtClean="0">
                <a:latin typeface="NikoshBAN" pitchFamily="2" charset="0"/>
                <a:cs typeface="NikoshBAN" pitchFamily="2" charset="0"/>
              </a:rPr>
              <a:t>            </a:t>
            </a:r>
            <a:r>
              <a:rPr lang="en-US" sz="4400" i="1" dirty="0" err="1" smtClean="0">
                <a:latin typeface="NikoshBAN" pitchFamily="2" charset="0"/>
                <a:cs typeface="NikoshBAN" pitchFamily="2" charset="0"/>
              </a:rPr>
              <a:t>পারবে</a:t>
            </a:r>
            <a:r>
              <a:rPr lang="en-US" sz="4400" i="1" dirty="0" smtClean="0">
                <a:latin typeface="NikoshBAN" pitchFamily="2" charset="0"/>
                <a:cs typeface="NikoshBAN" pitchFamily="2" charset="0"/>
              </a:rPr>
              <a:t> ।</a:t>
            </a:r>
          </a:p>
          <a:p>
            <a:r>
              <a:rPr lang="en-US" sz="4400" i="1" dirty="0" smtClean="0">
                <a:latin typeface="NikoshBAN" pitchFamily="2" charset="0"/>
                <a:cs typeface="NikoshBAN" pitchFamily="2" charset="0"/>
              </a:rPr>
              <a:t>৮.3.2 – </a:t>
            </a:r>
            <a:r>
              <a:rPr lang="en-US" sz="4400" i="1" dirty="0" err="1" smtClean="0">
                <a:latin typeface="NikoshBAN" pitchFamily="2" charset="0"/>
                <a:cs typeface="NikoshBAN" pitchFamily="2" charset="0"/>
              </a:rPr>
              <a:t>যেসব</a:t>
            </a:r>
            <a:r>
              <a:rPr lang="en-US" sz="4400" i="1" dirty="0" smtClean="0">
                <a:latin typeface="NikoshBAN" pitchFamily="2" charset="0"/>
                <a:cs typeface="NikoshBAN" pitchFamily="2" charset="0"/>
              </a:rPr>
              <a:t> </a:t>
            </a:r>
            <a:r>
              <a:rPr lang="en-US" sz="4400" i="1" dirty="0" err="1" smtClean="0">
                <a:latin typeface="NikoshBAN" pitchFamily="2" charset="0"/>
                <a:cs typeface="NikoshBAN" pitchFamily="2" charset="0"/>
              </a:rPr>
              <a:t>খাদ্যে</a:t>
            </a:r>
            <a:r>
              <a:rPr lang="en-US" sz="4400" i="1" dirty="0" smtClean="0">
                <a:latin typeface="NikoshBAN" pitchFamily="2" charset="0"/>
                <a:cs typeface="NikoshBAN" pitchFamily="2" charset="0"/>
              </a:rPr>
              <a:t> </a:t>
            </a:r>
            <a:r>
              <a:rPr lang="en-US" sz="4400" i="1" dirty="0" err="1" smtClean="0">
                <a:latin typeface="NikoshBAN" pitchFamily="2" charset="0"/>
                <a:cs typeface="NikoshBAN" pitchFamily="2" charset="0"/>
              </a:rPr>
              <a:t>রাসায়নিক</a:t>
            </a:r>
            <a:r>
              <a:rPr lang="en-US" sz="4400" i="1" dirty="0" smtClean="0">
                <a:latin typeface="NikoshBAN" pitchFamily="2" charset="0"/>
                <a:cs typeface="NikoshBAN" pitchFamily="2" charset="0"/>
              </a:rPr>
              <a:t>  </a:t>
            </a:r>
            <a:r>
              <a:rPr lang="en-US" sz="4400" i="1" dirty="0" err="1" smtClean="0">
                <a:latin typeface="NikoshBAN" pitchFamily="2" charset="0"/>
                <a:cs typeface="NikoshBAN" pitchFamily="2" charset="0"/>
              </a:rPr>
              <a:t>দ্রব্য</a:t>
            </a:r>
            <a:r>
              <a:rPr lang="en-US" sz="4400" i="1" dirty="0" smtClean="0">
                <a:latin typeface="NikoshBAN" pitchFamily="2" charset="0"/>
                <a:cs typeface="NikoshBAN" pitchFamily="2" charset="0"/>
              </a:rPr>
              <a:t> </a:t>
            </a:r>
            <a:r>
              <a:rPr lang="en-US" sz="4400" i="1" dirty="0" err="1" smtClean="0">
                <a:latin typeface="NikoshBAN" pitchFamily="2" charset="0"/>
                <a:cs typeface="NikoshBAN" pitchFamily="2" charset="0"/>
              </a:rPr>
              <a:t>মেশানো</a:t>
            </a:r>
            <a:r>
              <a:rPr lang="en-US" sz="4400" i="1" dirty="0" smtClean="0">
                <a:latin typeface="NikoshBAN" pitchFamily="2" charset="0"/>
                <a:cs typeface="NikoshBAN" pitchFamily="2" charset="0"/>
              </a:rPr>
              <a:t> </a:t>
            </a:r>
            <a:r>
              <a:rPr lang="en-US" sz="4400" i="1" dirty="0" err="1" smtClean="0">
                <a:latin typeface="NikoshBAN" pitchFamily="2" charset="0"/>
                <a:cs typeface="NikoshBAN" pitchFamily="2" charset="0"/>
              </a:rPr>
              <a:t>হয়</a:t>
            </a:r>
            <a:r>
              <a:rPr lang="en-US" sz="4400" i="1" dirty="0" smtClean="0">
                <a:latin typeface="NikoshBAN" pitchFamily="2" charset="0"/>
                <a:cs typeface="NikoshBAN" pitchFamily="2" charset="0"/>
              </a:rPr>
              <a:t> </a:t>
            </a:r>
          </a:p>
          <a:p>
            <a:r>
              <a:rPr lang="en-US" sz="4400" i="1" dirty="0">
                <a:latin typeface="NikoshBAN" pitchFamily="2" charset="0"/>
                <a:cs typeface="NikoshBAN" pitchFamily="2" charset="0"/>
              </a:rPr>
              <a:t> </a:t>
            </a:r>
            <a:r>
              <a:rPr lang="en-US" sz="4400" i="1" dirty="0" smtClean="0">
                <a:latin typeface="NikoshBAN" pitchFamily="2" charset="0"/>
                <a:cs typeface="NikoshBAN" pitchFamily="2" charset="0"/>
              </a:rPr>
              <a:t>           </a:t>
            </a:r>
            <a:r>
              <a:rPr lang="en-US" sz="4400" i="1" dirty="0" err="1" smtClean="0">
                <a:latin typeface="NikoshBAN" pitchFamily="2" charset="0"/>
                <a:cs typeface="NikoshBAN" pitchFamily="2" charset="0"/>
              </a:rPr>
              <a:t>তাদের</a:t>
            </a:r>
            <a:r>
              <a:rPr lang="en-US" sz="4400" i="1" dirty="0" smtClean="0">
                <a:latin typeface="NikoshBAN" pitchFamily="2" charset="0"/>
                <a:cs typeface="NikoshBAN" pitchFamily="2" charset="0"/>
              </a:rPr>
              <a:t> </a:t>
            </a:r>
            <a:r>
              <a:rPr lang="en-US" sz="4400" i="1" dirty="0" err="1" smtClean="0">
                <a:latin typeface="NikoshBAN" pitchFamily="2" charset="0"/>
                <a:cs typeface="NikoshBAN" pitchFamily="2" charset="0"/>
              </a:rPr>
              <a:t>নাম</a:t>
            </a:r>
            <a:r>
              <a:rPr lang="en-US" sz="4400" i="1" dirty="0" smtClean="0">
                <a:latin typeface="NikoshBAN" pitchFamily="2" charset="0"/>
                <a:cs typeface="NikoshBAN" pitchFamily="2" charset="0"/>
              </a:rPr>
              <a:t> </a:t>
            </a:r>
            <a:r>
              <a:rPr lang="en-US" sz="4400" i="1" dirty="0" err="1" smtClean="0">
                <a:latin typeface="NikoshBAN" pitchFamily="2" charset="0"/>
                <a:cs typeface="NikoshBAN" pitchFamily="2" charset="0"/>
              </a:rPr>
              <a:t>বলতে</a:t>
            </a:r>
            <a:r>
              <a:rPr lang="en-US" sz="4400" i="1" dirty="0" smtClean="0">
                <a:latin typeface="NikoshBAN" pitchFamily="2" charset="0"/>
                <a:cs typeface="NikoshBAN" pitchFamily="2" charset="0"/>
              </a:rPr>
              <a:t> </a:t>
            </a:r>
            <a:r>
              <a:rPr lang="en-US" sz="4400" i="1" dirty="0" err="1" smtClean="0">
                <a:latin typeface="NikoshBAN" pitchFamily="2" charset="0"/>
                <a:cs typeface="NikoshBAN" pitchFamily="2" charset="0"/>
              </a:rPr>
              <a:t>পারবে</a:t>
            </a:r>
            <a:r>
              <a:rPr lang="en-US" sz="4400" i="1" dirty="0" smtClean="0">
                <a:latin typeface="NikoshBAN" pitchFamily="2" charset="0"/>
                <a:cs typeface="NikoshBAN" pitchFamily="2" charset="0"/>
              </a:rPr>
              <a:t> ।  </a:t>
            </a:r>
          </a:p>
          <a:p>
            <a:r>
              <a:rPr lang="en-US" sz="4400" i="1" dirty="0" smtClean="0">
                <a:latin typeface="NikoshBAN" pitchFamily="2" charset="0"/>
                <a:cs typeface="NikoshBAN" pitchFamily="2" charset="0"/>
              </a:rPr>
              <a:t>৮.3.3 – </a:t>
            </a:r>
            <a:r>
              <a:rPr lang="en-US" sz="4400" i="1" dirty="0" err="1" smtClean="0">
                <a:latin typeface="NikoshBAN" pitchFamily="2" charset="0"/>
                <a:cs typeface="NikoshBAN" pitchFamily="2" charset="0"/>
              </a:rPr>
              <a:t>খাদ্যে</a:t>
            </a:r>
            <a:r>
              <a:rPr lang="en-US" sz="4400" i="1" dirty="0" smtClean="0">
                <a:latin typeface="NikoshBAN" pitchFamily="2" charset="0"/>
                <a:cs typeface="NikoshBAN" pitchFamily="2" charset="0"/>
              </a:rPr>
              <a:t> </a:t>
            </a:r>
            <a:r>
              <a:rPr lang="en-US" sz="4400" i="1" dirty="0" err="1" smtClean="0">
                <a:latin typeface="NikoshBAN" pitchFamily="2" charset="0"/>
                <a:cs typeface="NikoshBAN" pitchFamily="2" charset="0"/>
              </a:rPr>
              <a:t>কৃত্রিম</a:t>
            </a:r>
            <a:r>
              <a:rPr lang="en-US" sz="4400" i="1" dirty="0" smtClean="0">
                <a:latin typeface="NikoshBAN" pitchFamily="2" charset="0"/>
                <a:cs typeface="NikoshBAN" pitchFamily="2" charset="0"/>
              </a:rPr>
              <a:t> </a:t>
            </a:r>
            <a:r>
              <a:rPr lang="en-US" sz="4400" i="1" dirty="0" err="1" smtClean="0">
                <a:latin typeface="NikoshBAN" pitchFamily="2" charset="0"/>
                <a:cs typeface="NikoshBAN" pitchFamily="2" charset="0"/>
              </a:rPr>
              <a:t>রং</a:t>
            </a:r>
            <a:r>
              <a:rPr lang="en-US" sz="4400" i="1" dirty="0" smtClean="0">
                <a:latin typeface="NikoshBAN" pitchFamily="2" charset="0"/>
                <a:cs typeface="NikoshBAN" pitchFamily="2" charset="0"/>
              </a:rPr>
              <a:t> ও </a:t>
            </a:r>
            <a:r>
              <a:rPr lang="en-US" sz="4400" i="1" dirty="0" err="1" smtClean="0">
                <a:latin typeface="NikoshBAN" pitchFamily="2" charset="0"/>
                <a:cs typeface="NikoshBAN" pitchFamily="2" charset="0"/>
              </a:rPr>
              <a:t>রাসায়নিক</a:t>
            </a:r>
            <a:r>
              <a:rPr lang="en-US" sz="4400" i="1" dirty="0" smtClean="0">
                <a:latin typeface="NikoshBAN" pitchFamily="2" charset="0"/>
                <a:cs typeface="NikoshBAN" pitchFamily="2" charset="0"/>
              </a:rPr>
              <a:t> </a:t>
            </a:r>
            <a:r>
              <a:rPr lang="en-US" sz="4400" i="1" dirty="0" err="1" smtClean="0">
                <a:latin typeface="NikoshBAN" pitchFamily="2" charset="0"/>
                <a:cs typeface="NikoshBAN" pitchFamily="2" charset="0"/>
              </a:rPr>
              <a:t>দ্রব্যের</a:t>
            </a:r>
            <a:r>
              <a:rPr lang="en-US" sz="4400" i="1" dirty="0" smtClean="0">
                <a:latin typeface="NikoshBAN" pitchFamily="2" charset="0"/>
                <a:cs typeface="NikoshBAN" pitchFamily="2" charset="0"/>
              </a:rPr>
              <a:t> </a:t>
            </a:r>
          </a:p>
          <a:p>
            <a:r>
              <a:rPr lang="en-US" sz="4400" i="1" dirty="0">
                <a:latin typeface="NikoshBAN" pitchFamily="2" charset="0"/>
                <a:cs typeface="NikoshBAN" pitchFamily="2" charset="0"/>
              </a:rPr>
              <a:t> </a:t>
            </a:r>
            <a:r>
              <a:rPr lang="en-US" sz="4400" i="1" dirty="0" smtClean="0">
                <a:latin typeface="NikoshBAN" pitchFamily="2" charset="0"/>
                <a:cs typeface="NikoshBAN" pitchFamily="2" charset="0"/>
              </a:rPr>
              <a:t>        </a:t>
            </a:r>
            <a:r>
              <a:rPr lang="en-US" sz="4400" i="1" dirty="0" err="1" smtClean="0">
                <a:latin typeface="NikoshBAN" pitchFamily="2" charset="0"/>
                <a:cs typeface="NikoshBAN" pitchFamily="2" charset="0"/>
              </a:rPr>
              <a:t>ব্যবহারের</a:t>
            </a:r>
            <a:r>
              <a:rPr lang="en-US" sz="4400" i="1" dirty="0" smtClean="0">
                <a:latin typeface="NikoshBAN" pitchFamily="2" charset="0"/>
                <a:cs typeface="NikoshBAN" pitchFamily="2" charset="0"/>
              </a:rPr>
              <a:t> </a:t>
            </a:r>
            <a:r>
              <a:rPr lang="en-US" sz="4400" i="1" dirty="0" err="1" smtClean="0">
                <a:latin typeface="NikoshBAN" pitchFamily="2" charset="0"/>
                <a:cs typeface="NikoshBAN" pitchFamily="2" charset="0"/>
              </a:rPr>
              <a:t>ক্ষতিকর</a:t>
            </a:r>
            <a:r>
              <a:rPr lang="en-US" sz="4400" i="1" dirty="0" smtClean="0">
                <a:latin typeface="NikoshBAN" pitchFamily="2" charset="0"/>
                <a:cs typeface="NikoshBAN" pitchFamily="2" charset="0"/>
              </a:rPr>
              <a:t> </a:t>
            </a:r>
            <a:r>
              <a:rPr lang="en-US" sz="4400" i="1" dirty="0" err="1" smtClean="0">
                <a:latin typeface="NikoshBAN" pitchFamily="2" charset="0"/>
                <a:cs typeface="NikoshBAN" pitchFamily="2" charset="0"/>
              </a:rPr>
              <a:t>দিক</a:t>
            </a:r>
            <a:r>
              <a:rPr lang="en-US" sz="4400" i="1" dirty="0">
                <a:latin typeface="NikoshBAN" pitchFamily="2" charset="0"/>
                <a:cs typeface="NikoshBAN" pitchFamily="2" charset="0"/>
              </a:rPr>
              <a:t> </a:t>
            </a:r>
            <a:r>
              <a:rPr lang="en-US" sz="4400" i="1" dirty="0" err="1" smtClean="0">
                <a:latin typeface="NikoshBAN" pitchFamily="2" charset="0"/>
                <a:cs typeface="NikoshBAN" pitchFamily="2" charset="0"/>
              </a:rPr>
              <a:t>বর্ণনা</a:t>
            </a:r>
            <a:r>
              <a:rPr lang="en-US" sz="4400" i="1" dirty="0" smtClean="0">
                <a:latin typeface="NikoshBAN" pitchFamily="2" charset="0"/>
                <a:cs typeface="NikoshBAN" pitchFamily="2" charset="0"/>
              </a:rPr>
              <a:t> </a:t>
            </a:r>
            <a:r>
              <a:rPr lang="en-US" sz="4400" i="1" dirty="0" err="1" smtClean="0">
                <a:latin typeface="NikoshBAN" pitchFamily="2" charset="0"/>
                <a:cs typeface="NikoshBAN" pitchFamily="2" charset="0"/>
              </a:rPr>
              <a:t>করতে</a:t>
            </a:r>
            <a:r>
              <a:rPr lang="en-US" sz="4400" i="1" dirty="0" smtClean="0">
                <a:latin typeface="NikoshBAN" pitchFamily="2" charset="0"/>
                <a:cs typeface="NikoshBAN" pitchFamily="2" charset="0"/>
              </a:rPr>
              <a:t> </a:t>
            </a:r>
            <a:r>
              <a:rPr lang="en-US" sz="4400" i="1" dirty="0" err="1" smtClean="0">
                <a:latin typeface="NikoshBAN" pitchFamily="2" charset="0"/>
                <a:cs typeface="NikoshBAN" pitchFamily="2" charset="0"/>
              </a:rPr>
              <a:t>পারবে</a:t>
            </a:r>
            <a:r>
              <a:rPr lang="en-US" sz="4400" i="1" dirty="0" smtClean="0">
                <a:latin typeface="NikoshBAN" pitchFamily="2" charset="0"/>
                <a:cs typeface="NikoshBAN" pitchFamily="2" charset="0"/>
              </a:rPr>
              <a:t>। </a:t>
            </a:r>
          </a:p>
          <a:p>
            <a:r>
              <a:rPr lang="en-US" sz="4400" i="1" dirty="0" smtClean="0">
                <a:latin typeface="NikoshBAN" pitchFamily="2" charset="0"/>
                <a:cs typeface="NikoshBAN" pitchFamily="2" charset="0"/>
              </a:rPr>
              <a:t>৮.3.4 – </a:t>
            </a:r>
            <a:r>
              <a:rPr lang="en-US" sz="4400" i="1" dirty="0" err="1" smtClean="0">
                <a:latin typeface="NikoshBAN" pitchFamily="2" charset="0"/>
                <a:cs typeface="NikoshBAN" pitchFamily="2" charset="0"/>
              </a:rPr>
              <a:t>রাসায়নিক</a:t>
            </a:r>
            <a:r>
              <a:rPr lang="en-US" sz="4400" i="1" dirty="0" smtClean="0">
                <a:latin typeface="NikoshBAN" pitchFamily="2" charset="0"/>
                <a:cs typeface="NikoshBAN" pitchFamily="2" charset="0"/>
              </a:rPr>
              <a:t> </a:t>
            </a:r>
            <a:r>
              <a:rPr lang="en-US" sz="4400" i="1" dirty="0" err="1" smtClean="0">
                <a:latin typeface="NikoshBAN" pitchFamily="2" charset="0"/>
                <a:cs typeface="NikoshBAN" pitchFamily="2" charset="0"/>
              </a:rPr>
              <a:t>দ্রব্য</a:t>
            </a:r>
            <a:r>
              <a:rPr lang="en-US" sz="4400" i="1" dirty="0" smtClean="0">
                <a:latin typeface="NikoshBAN" pitchFamily="2" charset="0"/>
                <a:cs typeface="NikoshBAN" pitchFamily="2" charset="0"/>
              </a:rPr>
              <a:t> </a:t>
            </a:r>
            <a:r>
              <a:rPr lang="en-US" sz="4400" i="1" dirty="0" err="1" smtClean="0">
                <a:latin typeface="NikoshBAN" pitchFamily="2" charset="0"/>
                <a:cs typeface="NikoshBAN" pitchFamily="2" charset="0"/>
              </a:rPr>
              <a:t>ব্যবহার</a:t>
            </a:r>
            <a:r>
              <a:rPr lang="en-US" sz="4400" i="1" dirty="0" smtClean="0">
                <a:latin typeface="NikoshBAN" pitchFamily="2" charset="0"/>
                <a:cs typeface="NikoshBAN" pitchFamily="2" charset="0"/>
              </a:rPr>
              <a:t> </a:t>
            </a:r>
            <a:r>
              <a:rPr lang="en-US" sz="4400" i="1" dirty="0">
                <a:latin typeface="NikoshBAN" pitchFamily="2" charset="0"/>
                <a:cs typeface="NikoshBAN" pitchFamily="2" charset="0"/>
              </a:rPr>
              <a:t> </a:t>
            </a:r>
            <a:r>
              <a:rPr lang="en-US" sz="4400" i="1" dirty="0" err="1" smtClean="0">
                <a:latin typeface="NikoshBAN" pitchFamily="2" charset="0"/>
                <a:cs typeface="NikoshBAN" pitchFamily="2" charset="0"/>
              </a:rPr>
              <a:t>করে</a:t>
            </a:r>
            <a:r>
              <a:rPr lang="en-US" sz="4400" i="1" dirty="0" smtClean="0">
                <a:latin typeface="NikoshBAN" pitchFamily="2" charset="0"/>
                <a:cs typeface="NikoshBAN" pitchFamily="2" charset="0"/>
              </a:rPr>
              <a:t> </a:t>
            </a:r>
            <a:r>
              <a:rPr lang="en-US" sz="4400" i="1" dirty="0" err="1" smtClean="0">
                <a:latin typeface="NikoshBAN" pitchFamily="2" charset="0"/>
                <a:cs typeface="NikoshBAN" pitchFamily="2" charset="0"/>
              </a:rPr>
              <a:t>ফল</a:t>
            </a:r>
            <a:r>
              <a:rPr lang="en-US" sz="4400" i="1" dirty="0" smtClean="0">
                <a:latin typeface="NikoshBAN" pitchFamily="2" charset="0"/>
                <a:cs typeface="NikoshBAN" pitchFamily="2" charset="0"/>
              </a:rPr>
              <a:t> </a:t>
            </a:r>
          </a:p>
          <a:p>
            <a:r>
              <a:rPr lang="en-US" sz="4400" i="1" dirty="0">
                <a:latin typeface="NikoshBAN" pitchFamily="2" charset="0"/>
                <a:cs typeface="NikoshBAN" pitchFamily="2" charset="0"/>
              </a:rPr>
              <a:t> </a:t>
            </a:r>
            <a:r>
              <a:rPr lang="en-US" sz="4400" i="1" dirty="0" smtClean="0">
                <a:latin typeface="NikoshBAN" pitchFamily="2" charset="0"/>
                <a:cs typeface="NikoshBAN" pitchFamily="2" charset="0"/>
              </a:rPr>
              <a:t>         </a:t>
            </a:r>
            <a:r>
              <a:rPr lang="en-US" sz="4400" i="1" dirty="0" err="1" smtClean="0">
                <a:latin typeface="NikoshBAN" pitchFamily="2" charset="0"/>
                <a:cs typeface="NikoshBAN" pitchFamily="2" charset="0"/>
              </a:rPr>
              <a:t>পাকানোর</a:t>
            </a:r>
            <a:r>
              <a:rPr lang="en-US" sz="4400" i="1" dirty="0" smtClean="0">
                <a:latin typeface="NikoshBAN" pitchFamily="2" charset="0"/>
                <a:cs typeface="NikoshBAN" pitchFamily="2" charset="0"/>
              </a:rPr>
              <a:t> </a:t>
            </a:r>
            <a:r>
              <a:rPr lang="en-US" sz="4400" i="1" dirty="0" err="1" smtClean="0">
                <a:latin typeface="NikoshBAN" pitchFamily="2" charset="0"/>
                <a:cs typeface="NikoshBAN" pitchFamily="2" charset="0"/>
              </a:rPr>
              <a:t>অপকারিতা</a:t>
            </a:r>
            <a:r>
              <a:rPr lang="en-US" sz="4400" i="1" dirty="0" smtClean="0">
                <a:latin typeface="NikoshBAN" pitchFamily="2" charset="0"/>
                <a:cs typeface="NikoshBAN" pitchFamily="2" charset="0"/>
              </a:rPr>
              <a:t> </a:t>
            </a:r>
            <a:r>
              <a:rPr lang="en-US" sz="4400" i="1" dirty="0" err="1" smtClean="0">
                <a:latin typeface="NikoshBAN" pitchFamily="2" charset="0"/>
                <a:cs typeface="NikoshBAN" pitchFamily="2" charset="0"/>
              </a:rPr>
              <a:t>বর্ণনা</a:t>
            </a:r>
            <a:r>
              <a:rPr lang="en-US" sz="4400" i="1" dirty="0" smtClean="0">
                <a:latin typeface="NikoshBAN" pitchFamily="2" charset="0"/>
                <a:cs typeface="NikoshBAN" pitchFamily="2" charset="0"/>
              </a:rPr>
              <a:t> </a:t>
            </a:r>
            <a:r>
              <a:rPr lang="en-US" sz="4400" i="1" dirty="0" err="1" smtClean="0">
                <a:latin typeface="NikoshBAN" pitchFamily="2" charset="0"/>
                <a:cs typeface="NikoshBAN" pitchFamily="2" charset="0"/>
              </a:rPr>
              <a:t>করতে</a:t>
            </a:r>
            <a:r>
              <a:rPr lang="en-US" sz="4400" i="1" dirty="0" smtClean="0">
                <a:latin typeface="NikoshBAN" pitchFamily="2" charset="0"/>
                <a:cs typeface="NikoshBAN" pitchFamily="2" charset="0"/>
              </a:rPr>
              <a:t> </a:t>
            </a:r>
            <a:r>
              <a:rPr lang="en-US" sz="4400" i="1" dirty="0" err="1" smtClean="0">
                <a:latin typeface="NikoshBAN" pitchFamily="2" charset="0"/>
                <a:cs typeface="NikoshBAN" pitchFamily="2" charset="0"/>
              </a:rPr>
              <a:t>পারবে</a:t>
            </a:r>
            <a:r>
              <a:rPr lang="en-US" sz="4400" i="1" dirty="0" smtClean="0">
                <a:latin typeface="NikoshBAN" pitchFamily="2" charset="0"/>
                <a:cs typeface="NikoshBAN" pitchFamily="2" charset="0"/>
              </a:rPr>
              <a:t>  ।</a:t>
            </a:r>
            <a:endParaRPr lang="bn-IN" sz="4400" i="1" dirty="0" smtClean="0">
              <a:latin typeface="NikoshBAN" pitchFamily="2" charset="0"/>
              <a:cs typeface="NikoshBAN"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46753"/>
            <a:ext cx="9144000" cy="769441"/>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4400" dirty="0" smtClean="0">
                <a:latin typeface="NikoshBAN" pitchFamily="2" charset="0"/>
                <a:cs typeface="NikoshBAN" pitchFamily="2" charset="0"/>
              </a:rPr>
              <a:t>শিক্ষার্থীরা আমরা গত পাঠে কী পড়েছিলাম চিন্তা কর।  </a:t>
            </a:r>
            <a:r>
              <a:rPr lang="bn-IN" sz="4400" dirty="0" smtClean="0">
                <a:latin typeface="NikoshBAN" pitchFamily="2" charset="0"/>
                <a:cs typeface="NikoshBAN" pitchFamily="2" charset="0"/>
              </a:rPr>
              <a:t> </a:t>
            </a:r>
            <a:endParaRPr lang="en-US" sz="4400" dirty="0">
              <a:latin typeface="NikoshBAN" pitchFamily="2" charset="0"/>
              <a:cs typeface="NikoshBAN" pitchFamily="2" charset="0"/>
            </a:endParaRPr>
          </a:p>
        </p:txBody>
      </p:sp>
      <p:sp>
        <p:nvSpPr>
          <p:cNvPr id="5" name="TextBox 4"/>
          <p:cNvSpPr txBox="1"/>
          <p:nvPr/>
        </p:nvSpPr>
        <p:spPr>
          <a:xfrm>
            <a:off x="58036" y="883578"/>
            <a:ext cx="9027928"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571500" indent="-571500">
              <a:buFont typeface="Wingdings" pitchFamily="2" charset="2"/>
              <a:buChar char="Ø"/>
            </a:pPr>
            <a:r>
              <a:rPr lang="bn-BD" sz="4400" dirty="0" smtClean="0">
                <a:solidFill>
                  <a:srgbClr val="FF0000"/>
                </a:solidFill>
                <a:latin typeface="NikoshBAN" pitchFamily="2" charset="0"/>
                <a:cs typeface="NikoshBAN" pitchFamily="2" charset="0"/>
              </a:rPr>
              <a:t>খাদ্য সংরক্ষণের উপায়গুলো কী কী ?  </a:t>
            </a:r>
          </a:p>
        </p:txBody>
      </p:sp>
      <p:sp>
        <p:nvSpPr>
          <p:cNvPr id="6" name="TextBox 5"/>
          <p:cNvSpPr txBox="1"/>
          <p:nvPr/>
        </p:nvSpPr>
        <p:spPr>
          <a:xfrm>
            <a:off x="19936" y="1752600"/>
            <a:ext cx="9066028" cy="489364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571500" indent="-571500">
              <a:buFont typeface="Wingdings" pitchFamily="2" charset="2"/>
              <a:buChar char="§"/>
            </a:pPr>
            <a:r>
              <a:rPr lang="bn-BD" sz="3600" dirty="0" smtClean="0">
                <a:solidFill>
                  <a:srgbClr val="C00000"/>
                </a:solidFill>
                <a:latin typeface="NikoshBAN" pitchFamily="2" charset="0"/>
                <a:cs typeface="NikoshBAN" pitchFamily="2" charset="0"/>
              </a:rPr>
              <a:t> </a:t>
            </a:r>
            <a:r>
              <a:rPr lang="bn-BD" sz="4800" dirty="0" smtClean="0">
                <a:solidFill>
                  <a:srgbClr val="C00000"/>
                </a:solidFill>
                <a:latin typeface="NikoshBAN" pitchFamily="2" charset="0"/>
                <a:cs typeface="NikoshBAN" pitchFamily="2" charset="0"/>
              </a:rPr>
              <a:t>খাদ্য সংরক্ষণের উপায়ঃ </a:t>
            </a:r>
            <a:endParaRPr lang="bn-BD" sz="4400" dirty="0" smtClean="0">
              <a:solidFill>
                <a:srgbClr val="C00000"/>
              </a:solidFill>
              <a:latin typeface="NikoshBAN" pitchFamily="2" charset="0"/>
              <a:cs typeface="NikoshBAN" pitchFamily="2" charset="0"/>
            </a:endParaRPr>
          </a:p>
          <a:p>
            <a:pPr marL="457200" indent="-457200">
              <a:buFont typeface="Courier New" pitchFamily="49" charset="0"/>
              <a:buChar char="o"/>
            </a:pPr>
            <a:r>
              <a:rPr lang="bn-BD" sz="4400" dirty="0" smtClean="0">
                <a:solidFill>
                  <a:srgbClr val="003300"/>
                </a:solidFill>
                <a:latin typeface="NikoshBAN" pitchFamily="2" charset="0"/>
                <a:cs typeface="NikoshBAN" pitchFamily="2" charset="0"/>
              </a:rPr>
              <a:t>রোধে  শুকিয়ে খাদ্য সংরক্ষণ করা যায় ।</a:t>
            </a:r>
          </a:p>
          <a:p>
            <a:pPr marL="457200" indent="-457200">
              <a:buFont typeface="Courier New" pitchFamily="49" charset="0"/>
              <a:buChar char="o"/>
            </a:pPr>
            <a:r>
              <a:rPr lang="bn-BD" sz="4400" dirty="0" smtClean="0">
                <a:solidFill>
                  <a:srgbClr val="003300"/>
                </a:solidFill>
                <a:latin typeface="NikoshBAN" pitchFamily="2" charset="0"/>
                <a:cs typeface="NikoshBAN" pitchFamily="2" charset="0"/>
              </a:rPr>
              <a:t>ফ্রিজে বা হিমাগারে রেখে সংরক্ষণ করা যায় ।</a:t>
            </a:r>
          </a:p>
          <a:p>
            <a:pPr marL="457200" indent="-457200">
              <a:buFont typeface="Courier New" pitchFamily="49" charset="0"/>
              <a:buChar char="o"/>
            </a:pPr>
            <a:r>
              <a:rPr lang="bn-BD" sz="4400" dirty="0" smtClean="0">
                <a:solidFill>
                  <a:srgbClr val="003300"/>
                </a:solidFill>
                <a:latin typeface="NikoshBAN" pitchFamily="2" charset="0"/>
                <a:cs typeface="NikoshBAN" pitchFamily="2" charset="0"/>
              </a:rPr>
              <a:t>ফল থেকে তৈরি জ্যাম , জেলি , আচার বায়ুরোধী পাত্রে সংরক্ষণ করা যায় ।</a:t>
            </a:r>
          </a:p>
          <a:p>
            <a:pPr marL="457200" indent="-457200">
              <a:buFont typeface="Courier New" pitchFamily="49" charset="0"/>
              <a:buChar char="o"/>
            </a:pPr>
            <a:r>
              <a:rPr lang="bn-BD" sz="4400" dirty="0" smtClean="0">
                <a:solidFill>
                  <a:srgbClr val="003300"/>
                </a:solidFill>
                <a:latin typeface="NikoshBAN" pitchFamily="2" charset="0"/>
                <a:cs typeface="NikoshBAN" pitchFamily="2" charset="0"/>
              </a:rPr>
              <a:t>চিনি , সিরকা বা তেল দিয়ে সংরক্ষণ করা যায় ।</a:t>
            </a:r>
          </a:p>
          <a:p>
            <a:pPr marL="457200" indent="-457200">
              <a:buFont typeface="Courier New" pitchFamily="49" charset="0"/>
              <a:buChar char="o"/>
            </a:pPr>
            <a:r>
              <a:rPr lang="bn-BD" sz="4400" dirty="0" smtClean="0">
                <a:solidFill>
                  <a:srgbClr val="003300"/>
                </a:solidFill>
                <a:latin typeface="NikoshBAN" pitchFamily="2" charset="0"/>
                <a:cs typeface="NikoshBAN" pitchFamily="2" charset="0"/>
              </a:rPr>
              <a:t>লবণ দিয়ে সংরক্ষণ করা যায় । </a:t>
            </a:r>
            <a:endParaRPr lang="bn-BD" sz="4800" dirty="0" smtClean="0">
              <a:solidFill>
                <a:srgbClr val="003300"/>
              </a:solidFill>
              <a:latin typeface="NikoshBAN" pitchFamily="2" charset="0"/>
              <a:cs typeface="NikoshBAN" pitchFamily="2" charset="0"/>
            </a:endParaRPr>
          </a:p>
        </p:txBody>
      </p:sp>
    </p:spTree>
    <p:extLst>
      <p:ext uri="{BB962C8B-B14F-4D97-AF65-F5344CB8AC3E}">
        <p14:creationId xmlns:p14="http://schemas.microsoft.com/office/powerpoint/2010/main" val="32227340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Effect transition="in" filter="barn(inVertical)">
                                      <p:cBhvr>
                                        <p:cTn id="13" dur="500"/>
                                        <p:tgtEl>
                                          <p:spTgt spid="5">
                                            <p:bg/>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1000"/>
                                        <p:tgtEl>
                                          <p:spTgt spid="5">
                                            <p:txEl>
                                              <p:pRg st="0" end="0"/>
                                            </p:txEl>
                                          </p:spTgt>
                                        </p:tgtEl>
                                      </p:cBhvr>
                                    </p:animEffect>
                                    <p:anim calcmode="lin" valueType="num">
                                      <p:cBhvr>
                                        <p:cTn id="1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bg/>
                                          </p:spTgt>
                                        </p:tgtEl>
                                        <p:attrNameLst>
                                          <p:attrName>style.visibility</p:attrName>
                                        </p:attrNameLst>
                                      </p:cBhvr>
                                      <p:to>
                                        <p:strVal val="visible"/>
                                      </p:to>
                                    </p:set>
                                    <p:animEffect transition="in" filter="fade">
                                      <p:cBhvr>
                                        <p:cTn id="25" dur="1000"/>
                                        <p:tgtEl>
                                          <p:spTgt spid="6">
                                            <p:bg/>
                                          </p:spTgt>
                                        </p:tgtEl>
                                      </p:cBhvr>
                                    </p:animEffect>
                                    <p:anim calcmode="lin" valueType="num">
                                      <p:cBhvr>
                                        <p:cTn id="26" dur="1000" fill="hold"/>
                                        <p:tgtEl>
                                          <p:spTgt spid="6">
                                            <p:bg/>
                                          </p:spTgt>
                                        </p:tgtEl>
                                        <p:attrNameLst>
                                          <p:attrName>ppt_x</p:attrName>
                                        </p:attrNameLst>
                                      </p:cBhvr>
                                      <p:tavLst>
                                        <p:tav tm="0">
                                          <p:val>
                                            <p:strVal val="#ppt_x"/>
                                          </p:val>
                                        </p:tav>
                                        <p:tav tm="100000">
                                          <p:val>
                                            <p:strVal val="#ppt_x"/>
                                          </p:val>
                                        </p:tav>
                                      </p:tavLst>
                                    </p:anim>
                                    <p:anim calcmode="lin" valueType="num">
                                      <p:cBhvr>
                                        <p:cTn id="27"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randombar(horizontal)">
                                      <p:cBhvr>
                                        <p:cTn id="42" dur="5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randombar(horizontal)">
                                      <p:cBhvr>
                                        <p:cTn id="47" dur="500"/>
                                        <p:tgtEl>
                                          <p:spTgt spid="6">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randombar(horizontal)">
                                      <p:cBhvr>
                                        <p:cTn id="52" dur="500"/>
                                        <p:tgtEl>
                                          <p:spTgt spid="6">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6">
                                            <p:txEl>
                                              <p:pRg st="5" end="5"/>
                                            </p:txEl>
                                          </p:spTgt>
                                        </p:tgtEl>
                                        <p:attrNameLst>
                                          <p:attrName>style.visibility</p:attrName>
                                        </p:attrNameLst>
                                      </p:cBhvr>
                                      <p:to>
                                        <p:strVal val="visible"/>
                                      </p:to>
                                    </p:set>
                                    <p:animEffect transition="in" filter="randombar(horizontal)">
                                      <p:cBhvr>
                                        <p:cTn id="5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uiExpand="1" build="allAtOnce" animBg="1"/>
      <p:bldP spid="6" grpId="0" uiExpand="1" build="allAtOnce"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22880</TotalTime>
  <Words>626</Words>
  <Application>Microsoft Office PowerPoint</Application>
  <PresentationFormat>On-screen Show (4:3)</PresentationFormat>
  <Paragraphs>82</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Garden</dc:creator>
  <cp:lastModifiedBy>Dell</cp:lastModifiedBy>
  <cp:revision>1061</cp:revision>
  <dcterms:created xsi:type="dcterms:W3CDTF">2006-08-16T00:00:00Z</dcterms:created>
  <dcterms:modified xsi:type="dcterms:W3CDTF">2020-08-19T15:40:33Z</dcterms:modified>
</cp:coreProperties>
</file>