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70" r:id="rId15"/>
    <p:sldId id="271" r:id="rId16"/>
    <p:sldId id="272" r:id="rId17"/>
    <p:sldId id="266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2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8355"/>
            <a:ext cx="24384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3250" y="2459175"/>
            <a:ext cx="36576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0" y="4038600"/>
            <a:ext cx="552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হাইড্রোক্সাইড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352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দ্রাবকে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অদ্রবণীয়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অধঃক্ষেপ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263234"/>
            <a:ext cx="7578432" cy="2549241"/>
            <a:chOff x="1066800" y="263234"/>
            <a:chExt cx="7578432" cy="2549241"/>
          </a:xfrm>
        </p:grpSpPr>
        <p:pic>
          <p:nvPicPr>
            <p:cNvPr id="3" name="Picture 12" descr="Precipitation – Assignment Poi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81000"/>
              <a:ext cx="57150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342905" y="2289255"/>
              <a:ext cx="1302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অধঃক্ষেপ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263234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দ্রবণ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0600" y="499866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অধঃক্ষেপ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অধঃক্ষেপণ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অধঃক্ষেপণ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5257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36" y="4343400"/>
            <a:ext cx="8382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Ag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+ 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+ 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dirty="0" smtClean="0">
                <a:latin typeface="Times New Roman"/>
                <a:cs typeface="Times New Roman"/>
              </a:rPr>
              <a:t>→ Na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latin typeface="Times New Roman"/>
                <a:cs typeface="Times New Roman"/>
              </a:rPr>
              <a:t>) + NO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baseline="30000" dirty="0" smtClean="0">
                <a:latin typeface="Times New Roman"/>
                <a:cs typeface="Times New Roman"/>
              </a:rPr>
              <a:t>-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latin typeface="Times New Roman"/>
                <a:cs typeface="Times New Roman"/>
              </a:rPr>
              <a:t>) + </a:t>
            </a:r>
            <a:r>
              <a:rPr lang="en-US" sz="2800" dirty="0" err="1" smtClean="0">
                <a:latin typeface="Times New Roman"/>
                <a:cs typeface="Times New Roman"/>
              </a:rPr>
              <a:t>AgCl</a:t>
            </a:r>
            <a:r>
              <a:rPr lang="en-US" sz="2800" dirty="0" smtClean="0">
                <a:latin typeface="Times New Roman"/>
                <a:cs typeface="Times New Roman"/>
              </a:rPr>
              <a:t>(s)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536" y="2851008"/>
            <a:ext cx="8458200" cy="548465"/>
            <a:chOff x="342900" y="3273660"/>
            <a:chExt cx="8458200" cy="548465"/>
          </a:xfrm>
        </p:grpSpPr>
        <p:sp>
          <p:nvSpPr>
            <p:cNvPr id="7" name="Rectangle 6"/>
            <p:cNvSpPr/>
            <p:nvPr/>
          </p:nvSpPr>
          <p:spPr>
            <a:xfrm>
              <a:off x="342900" y="3273660"/>
              <a:ext cx="8458200" cy="5484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535" y="3273661"/>
              <a:ext cx="83820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AgNO</a:t>
              </a:r>
              <a:r>
                <a:rPr lang="en-US" sz="28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+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NaCl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dirty="0" smtClean="0">
                  <a:latin typeface="Times New Roman"/>
                  <a:cs typeface="Times New Roman"/>
                </a:rPr>
                <a:t>→ NaNO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2800" dirty="0" smtClean="0">
                  <a:latin typeface="Times New Roman"/>
                  <a:cs typeface="Times New Roman"/>
                </a:rPr>
                <a:t>(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aq</a:t>
              </a:r>
              <a:r>
                <a:rPr lang="en-US" sz="2800" dirty="0" smtClean="0">
                  <a:latin typeface="Times New Roman"/>
                  <a:cs typeface="Times New Roman"/>
                </a:rPr>
                <a:t>) +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AgCl</a:t>
              </a:r>
              <a:r>
                <a:rPr lang="en-US" sz="2800" dirty="0" smtClean="0">
                  <a:latin typeface="Times New Roman"/>
                  <a:cs typeface="Times New Roman"/>
                </a:rPr>
                <a:t>(s)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8262" y="3616030"/>
            <a:ext cx="8458200" cy="548465"/>
            <a:chOff x="342900" y="3273660"/>
            <a:chExt cx="8458200" cy="548465"/>
          </a:xfrm>
        </p:grpSpPr>
        <p:sp>
          <p:nvSpPr>
            <p:cNvPr id="11" name="Rectangle 10"/>
            <p:cNvSpPr/>
            <p:nvPr/>
          </p:nvSpPr>
          <p:spPr>
            <a:xfrm>
              <a:off x="342900" y="3273660"/>
              <a:ext cx="8458200" cy="5484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535" y="3273661"/>
              <a:ext cx="8382000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AgNO</a:t>
              </a:r>
              <a:r>
                <a:rPr lang="en-US" sz="28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+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NaCl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dirty="0" smtClean="0">
                  <a:latin typeface="Times New Roman"/>
                  <a:cs typeface="Times New Roman"/>
                </a:rPr>
                <a:t>→ NaNO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2800" dirty="0" smtClean="0">
                  <a:latin typeface="Times New Roman"/>
                  <a:cs typeface="Times New Roman"/>
                </a:rPr>
                <a:t>(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aq</a:t>
              </a:r>
              <a:r>
                <a:rPr lang="en-US" sz="2800" dirty="0" smtClean="0">
                  <a:latin typeface="Times New Roman"/>
                  <a:cs typeface="Times New Roman"/>
                </a:rPr>
                <a:t>) +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AgCl</a:t>
              </a:r>
              <a:r>
                <a:rPr lang="en-US" sz="2800" dirty="0" smtClean="0">
                  <a:latin typeface="Times New Roman"/>
                  <a:cs typeface="Times New Roman"/>
                </a:rPr>
                <a:t>(↓)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5187" y="5562600"/>
            <a:ext cx="7962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অধঃক্ষেপণ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অধঃক্ষেপের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s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055" y="256314"/>
            <a:ext cx="8382000" cy="6324599"/>
            <a:chOff x="471055" y="256314"/>
            <a:chExt cx="8382000" cy="63245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55" y="256314"/>
              <a:ext cx="8382000" cy="6248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0040" y="290942"/>
              <a:ext cx="6705600" cy="5611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4455" y="5666513"/>
              <a:ext cx="7315200" cy="914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বিক্রিয়াটির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আয়নিক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সমীকরণ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দর্শক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সনাক্ত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4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3764" y="2763980"/>
            <a:ext cx="4724400" cy="749587"/>
            <a:chOff x="2286000" y="914400"/>
            <a:chExt cx="4724400" cy="914400"/>
          </a:xfrm>
        </p:grpSpPr>
        <p:sp>
          <p:nvSpPr>
            <p:cNvPr id="3" name="Rectangle 2"/>
            <p:cNvSpPr/>
            <p:nvPr/>
          </p:nvSpPr>
          <p:spPr>
            <a:xfrm>
              <a:off x="2286000" y="914400"/>
              <a:ext cx="472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09900" y="1079212"/>
              <a:ext cx="358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sz="3200" dirty="0" smtClean="0">
                  <a:latin typeface="Times New Roman"/>
                  <a:cs typeface="Times New Roman"/>
                </a:rPr>
                <a:t>→ H</a:t>
              </a:r>
              <a:r>
                <a:rPr lang="en-US" sz="3200" baseline="30000" dirty="0" smtClean="0">
                  <a:latin typeface="Times New Roman"/>
                  <a:cs typeface="Times New Roman"/>
                </a:rPr>
                <a:t>+</a:t>
              </a:r>
              <a:r>
                <a:rPr lang="en-US" sz="3200" dirty="0" smtClean="0">
                  <a:latin typeface="Times New Roman"/>
                  <a:cs typeface="Times New Roman"/>
                </a:rPr>
                <a:t> + OH</a:t>
              </a:r>
              <a:r>
                <a:rPr lang="en-US" sz="3200" baseline="30000" dirty="0" smtClean="0">
                  <a:latin typeface="Times New Roman"/>
                  <a:cs typeface="Times New Roman"/>
                </a:rPr>
                <a:t>-</a:t>
              </a:r>
              <a:endParaRPr lang="en-US" sz="32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28698" y="3691796"/>
            <a:ext cx="7086600" cy="821745"/>
            <a:chOff x="1257300" y="4127792"/>
            <a:chExt cx="7086600" cy="821745"/>
          </a:xfrm>
        </p:grpSpPr>
        <p:sp>
          <p:nvSpPr>
            <p:cNvPr id="6" name="Rectangle 5"/>
            <p:cNvSpPr/>
            <p:nvPr/>
          </p:nvSpPr>
          <p:spPr>
            <a:xfrm>
              <a:off x="1257300" y="4191001"/>
              <a:ext cx="7086600" cy="6442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3H-OH +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AlCl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latin typeface="Times New Roman"/>
                  <a:cs typeface="Times New Roman"/>
                </a:rPr>
                <a:t>→ 3HCl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/>
                  <a:cs typeface="Times New Roman"/>
                </a:rPr>
                <a:t>+ Al(OH)</a:t>
              </a:r>
              <a:r>
                <a:rPr lang="en-US" sz="3200" baseline="-25000" dirty="0" smtClean="0">
                  <a:latin typeface="Times New Roman"/>
                  <a:cs typeface="Times New Roman"/>
                </a:rPr>
                <a:t>3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2805544" y="4720937"/>
              <a:ext cx="1080655" cy="228600"/>
            </a:xfrm>
            <a:prstGeom prst="curvedDownArrow">
              <a:avLst>
                <a:gd name="adj1" fmla="val 0"/>
                <a:gd name="adj2" fmla="val 29197"/>
                <a:gd name="adj3" fmla="val 218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2286000" y="4127792"/>
              <a:ext cx="1828800" cy="348095"/>
            </a:xfrm>
            <a:prstGeom prst="curvedDownArrow">
              <a:avLst>
                <a:gd name="adj1" fmla="val 0"/>
                <a:gd name="adj2" fmla="val 29197"/>
                <a:gd name="adj3" fmla="val 21818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284025"/>
            <a:ext cx="8229600" cy="1018305"/>
            <a:chOff x="504678" y="755074"/>
            <a:chExt cx="8229600" cy="1018305"/>
          </a:xfrm>
        </p:grpSpPr>
        <p:sp>
          <p:nvSpPr>
            <p:cNvPr id="5" name="Rectangle 4"/>
            <p:cNvSpPr/>
            <p:nvPr/>
          </p:nvSpPr>
          <p:spPr>
            <a:xfrm>
              <a:off x="504678" y="755074"/>
              <a:ext cx="82296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AlCl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+ 3H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sz="3200" dirty="0" smtClean="0">
                  <a:latin typeface="Times New Roman"/>
                  <a:cs typeface="Times New Roman"/>
                </a:rPr>
                <a:t>→ Al(OH)</a:t>
              </a:r>
              <a:r>
                <a:rPr lang="en-US" sz="32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3200" dirty="0" smtClean="0">
                  <a:latin typeface="Times New Roman"/>
                  <a:cs typeface="Times New Roman"/>
                </a:rPr>
                <a:t> + 3HCl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57300" y="1316179"/>
              <a:ext cx="6743699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আর্দ্র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বিশ্লেষণ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বিক্রিয়া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বিশ্লেষণ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বিক্রিয়া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3802" y="148934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H</a:t>
            </a:r>
            <a:r>
              <a:rPr lang="en-US" sz="3200" baseline="30000" dirty="0" smtClean="0">
                <a:latin typeface="Times New Roman"/>
                <a:cs typeface="Times New Roman"/>
              </a:rPr>
              <a:t>+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/>
                <a:cs typeface="Times New Roman"/>
              </a:rPr>
              <a:t>OH</a:t>
            </a:r>
            <a:r>
              <a:rPr lang="en-US" sz="3200" baseline="30000" dirty="0" smtClean="0">
                <a:latin typeface="Times New Roman"/>
                <a:cs typeface="Times New Roman"/>
              </a:rPr>
              <a:t>-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H</a:t>
            </a:r>
            <a:r>
              <a:rPr lang="en-US" sz="3200" baseline="30000" dirty="0">
                <a:latin typeface="Times New Roman"/>
                <a:cs typeface="Times New Roman"/>
              </a:rPr>
              <a:t>+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atin typeface="Times New Roman"/>
                <a:cs typeface="Times New Roman"/>
              </a:rPr>
              <a:t>OH</a:t>
            </a:r>
            <a:r>
              <a:rPr lang="en-US" sz="3200" baseline="30000" dirty="0">
                <a:latin typeface="Times New Roman"/>
                <a:cs typeface="Times New Roman"/>
              </a:rPr>
              <a:t>-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073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284025"/>
            <a:ext cx="8229600" cy="1018305"/>
            <a:chOff x="504678" y="755074"/>
            <a:chExt cx="8229600" cy="1018305"/>
          </a:xfrm>
        </p:grpSpPr>
        <p:sp>
          <p:nvSpPr>
            <p:cNvPr id="5" name="Rectangle 4"/>
            <p:cNvSpPr/>
            <p:nvPr/>
          </p:nvSpPr>
          <p:spPr>
            <a:xfrm>
              <a:off x="504678" y="755074"/>
              <a:ext cx="82296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CuSO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+ 5H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sz="3200" dirty="0" smtClean="0">
                  <a:latin typeface="Times New Roman"/>
                  <a:cs typeface="Times New Roman"/>
                </a:rPr>
                <a:t>→ CuSO</a:t>
              </a:r>
              <a:r>
                <a:rPr lang="en-US" sz="3200" baseline="-25000" dirty="0" smtClean="0">
                  <a:latin typeface="Times New Roman"/>
                  <a:cs typeface="Times New Roman"/>
                </a:rPr>
                <a:t>4</a:t>
              </a:r>
              <a:r>
                <a:rPr lang="en-US" sz="3200" dirty="0" smtClean="0">
                  <a:latin typeface="Times New Roman"/>
                  <a:cs typeface="Times New Roman"/>
                </a:rPr>
                <a:t>.5H</a:t>
              </a:r>
              <a:r>
                <a:rPr lang="en-US" sz="3200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sz="3200" dirty="0" smtClean="0">
                  <a:latin typeface="Times New Roman"/>
                  <a:cs typeface="Times New Roman"/>
                </a:rPr>
                <a:t>O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57300" y="1316179"/>
              <a:ext cx="6743699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পানিযোজন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বিক্রিয়া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33400" y="5091530"/>
            <a:ext cx="7924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পানিযোজন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পানিযোজনে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2115" y="2112800"/>
            <a:ext cx="7115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কেলাস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স্ফটিক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পানিযোজন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706060"/>
            <a:ext cx="640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smtClean="0">
                <a:latin typeface="Times New Roman"/>
                <a:cs typeface="Times New Roman"/>
              </a:rPr>
              <a:t>→ CaCl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.6H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9" y="4419555"/>
            <a:ext cx="640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+ 7H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smtClean="0">
                <a:latin typeface="Times New Roman"/>
                <a:cs typeface="Times New Roman"/>
              </a:rPr>
              <a:t>→ MgCl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.7H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7203" y="1482425"/>
            <a:ext cx="5422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পানিযোজন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903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472" y="609600"/>
            <a:ext cx="6629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8472" y="2085115"/>
            <a:ext cx="6629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সমানুকরণ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5160" y="3482987"/>
            <a:ext cx="6602711" cy="1080285"/>
            <a:chOff x="1315160" y="3136612"/>
            <a:chExt cx="6602711" cy="1080285"/>
          </a:xfrm>
        </p:grpSpPr>
        <p:grpSp>
          <p:nvGrpSpPr>
            <p:cNvPr id="10" name="Group 9"/>
            <p:cNvGrpSpPr/>
            <p:nvPr/>
          </p:nvGrpSpPr>
          <p:grpSpPr>
            <a:xfrm>
              <a:off x="1509130" y="3136612"/>
              <a:ext cx="6408741" cy="584775"/>
              <a:chOff x="1524000" y="3706060"/>
              <a:chExt cx="6408741" cy="58477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24000" y="3706060"/>
                <a:ext cx="6408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NH</a:t>
                </a:r>
                <a:r>
                  <a:rPr lang="en-US" sz="32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CNO  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          H</a:t>
                </a:r>
                <a:r>
                  <a:rPr lang="en-US" sz="3200" baseline="-25000" dirty="0" smtClean="0">
                    <a:latin typeface="Times New Roman"/>
                    <a:cs typeface="Times New Roman"/>
                  </a:rPr>
                  <a:t>2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N-CO-NH</a:t>
                </a:r>
                <a:r>
                  <a:rPr lang="en-US" sz="3200" baseline="-25000" dirty="0" smtClean="0">
                    <a:latin typeface="Times New Roman"/>
                    <a:cs typeface="Times New Roman"/>
                  </a:rPr>
                  <a:t>2</a:t>
                </a:r>
                <a:endParaRPr lang="en-US" sz="32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889660" y="3811409"/>
                <a:ext cx="990600" cy="263235"/>
                <a:chOff x="3889660" y="4800600"/>
                <a:chExt cx="990600" cy="263235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4191001" y="4800600"/>
                  <a:ext cx="381000" cy="190500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3889660" y="5063835"/>
                  <a:ext cx="9906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Rectangle 10"/>
            <p:cNvSpPr/>
            <p:nvPr/>
          </p:nvSpPr>
          <p:spPr>
            <a:xfrm>
              <a:off x="1315160" y="3693677"/>
              <a:ext cx="29866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অ্যামোনিয়াম</a:t>
              </a:r>
              <a:r>
                <a: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সায়ানেট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7181" y="3688192"/>
              <a:ext cx="13715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ইউরিয়া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98800" y="4980725"/>
            <a:ext cx="6629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সায়ানেট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utoShape 2" descr="Hydrolysis – Assignment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ydrolysis – Assignment P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4487" y="176628"/>
            <a:ext cx="8455025" cy="2545772"/>
            <a:chOff x="294120" y="495293"/>
            <a:chExt cx="8455025" cy="2545772"/>
          </a:xfrm>
        </p:grpSpPr>
        <p:pic>
          <p:nvPicPr>
            <p:cNvPr id="2054" name="Picture 6" descr="GCSE CHEMISTRY - What is the Chemistry of the Polymerisation of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20" y="495293"/>
              <a:ext cx="8455025" cy="254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009890" y="1001209"/>
              <a:ext cx="1219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8450" y="1565066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C, 1200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atm</a:t>
              </a:r>
              <a:endPara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92139" y="2596267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পলিমারকরণ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4041" y="2600970"/>
            <a:ext cx="154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মনোমার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3930" y="2462420"/>
            <a:ext cx="154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পলিমার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375" y="3248870"/>
            <a:ext cx="82661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একধিক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বৃহদাকার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পলিমারকরণ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6920" y="4645342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পলিমারকরণ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মনোমার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অণুকে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পলিমার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399" y="5599449"/>
            <a:ext cx="259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মনোমার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ইথিন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4505" y="6122669"/>
            <a:ext cx="2782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পলিমার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28401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8881"/>
            <a:ext cx="2797265" cy="1724561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429000"/>
            <a:ext cx="8229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(s) +3H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O(l) </a:t>
            </a:r>
            <a:r>
              <a:rPr lang="en-US" sz="3200" dirty="0" smtClean="0">
                <a:latin typeface="Times New Roman"/>
                <a:cs typeface="Times New Roman"/>
              </a:rPr>
              <a:t>→ Al(OH)</a:t>
            </a:r>
            <a:r>
              <a:rPr lang="en-US" sz="3200" baseline="-25000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(s) + 3HCl(</a:t>
            </a:r>
            <a:r>
              <a:rPr lang="en-US" sz="3200" dirty="0" err="1" smtClean="0">
                <a:latin typeface="Times New Roman"/>
                <a:cs typeface="Times New Roman"/>
              </a:rPr>
              <a:t>aq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48200"/>
            <a:ext cx="8132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বিক্রিয়াটিকে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একইসাথে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অধঃক্ষেপণ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98605"/>
            <a:ext cx="8430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অধঃক্ষেপণ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3467" y="242738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931" y="845919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5" y="3759109"/>
            <a:ext cx="5257800" cy="2923877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</a:t>
            </a: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৭.২.৩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৭.৩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9109"/>
            <a:ext cx="2060392" cy="27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9800" y="197911"/>
            <a:ext cx="4724400" cy="2524499"/>
            <a:chOff x="2209800" y="197911"/>
            <a:chExt cx="4724400" cy="2524499"/>
          </a:xfrm>
        </p:grpSpPr>
        <p:sp>
          <p:nvSpPr>
            <p:cNvPr id="3" name="TextBox 5"/>
            <p:cNvSpPr txBox="1"/>
            <p:nvPr/>
          </p:nvSpPr>
          <p:spPr>
            <a:xfrm>
              <a:off x="2209800" y="197911"/>
              <a:ext cx="472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092020"/>
              <a:ext cx="3657600" cy="1630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01785" y="280553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(i) 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CNO  (ii)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(iii)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N-CO-NH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(iv) HNO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পলিমার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পানিযোজন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পলিমারকরণ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সমানুকরণ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9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825" y="857658"/>
            <a:ext cx="8458200" cy="1482436"/>
            <a:chOff x="290945" y="2299855"/>
            <a:chExt cx="8458200" cy="1482436"/>
          </a:xfrm>
        </p:grpSpPr>
        <p:sp>
          <p:nvSpPr>
            <p:cNvPr id="3" name="Rectangle 2"/>
            <p:cNvSpPr/>
            <p:nvPr/>
          </p:nvSpPr>
          <p:spPr>
            <a:xfrm>
              <a:off x="290945" y="2299855"/>
              <a:ext cx="8458200" cy="1482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9435" y="2502068"/>
              <a:ext cx="8382000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+1  -2  +1                  +1  -1                    +1   -1               +1    -2</a:t>
              </a:r>
            </a:p>
            <a:p>
              <a:pPr algn="ctr"/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NaOH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)  +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HCl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600" dirty="0" smtClean="0">
                  <a:latin typeface="Times New Roman"/>
                  <a:cs typeface="Times New Roman"/>
                </a:rPr>
                <a:t>→ </a:t>
              </a:r>
              <a:r>
                <a:rPr lang="en-US" sz="3600" dirty="0" err="1" smtClean="0">
                  <a:latin typeface="Times New Roman"/>
                  <a:cs typeface="Times New Roman"/>
                </a:rPr>
                <a:t>NaCl</a:t>
              </a:r>
              <a:r>
                <a:rPr lang="en-US" sz="3600" dirty="0" smtClean="0">
                  <a:latin typeface="Times New Roman"/>
                  <a:cs typeface="Times New Roman"/>
                </a:rPr>
                <a:t>(</a:t>
              </a:r>
              <a:r>
                <a:rPr lang="en-US" sz="3600" dirty="0" err="1" smtClean="0">
                  <a:latin typeface="Times New Roman"/>
                  <a:cs typeface="Times New Roman"/>
                </a:rPr>
                <a:t>aq</a:t>
              </a:r>
              <a:r>
                <a:rPr lang="en-US" sz="3600" dirty="0" smtClean="0">
                  <a:latin typeface="Times New Roman"/>
                  <a:cs typeface="Times New Roman"/>
                </a:rPr>
                <a:t>) + H</a:t>
              </a:r>
              <a:r>
                <a:rPr lang="en-US" sz="3600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sz="3600" dirty="0" smtClean="0">
                  <a:latin typeface="Times New Roman"/>
                  <a:cs typeface="Times New Roman"/>
                </a:rPr>
                <a:t>O(l)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8315" y="3236753"/>
            <a:ext cx="8458200" cy="1482436"/>
            <a:chOff x="398315" y="3810000"/>
            <a:chExt cx="8458200" cy="1482436"/>
          </a:xfrm>
        </p:grpSpPr>
        <p:sp>
          <p:nvSpPr>
            <p:cNvPr id="7" name="Rectangle 6"/>
            <p:cNvSpPr/>
            <p:nvPr/>
          </p:nvSpPr>
          <p:spPr>
            <a:xfrm>
              <a:off x="398315" y="3810000"/>
              <a:ext cx="8458200" cy="14824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950" y="4026068"/>
              <a:ext cx="8382000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+1  +5  -2                +1   -1                 +1  +5 -2               +1    -1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AgNO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 +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NaCl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dirty="0" smtClean="0">
                  <a:latin typeface="Times New Roman"/>
                  <a:cs typeface="Times New Roman"/>
                </a:rPr>
                <a:t>→ NaNO</a:t>
              </a:r>
              <a:r>
                <a:rPr lang="en-US" sz="32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3200" dirty="0" smtClean="0">
                  <a:latin typeface="Times New Roman"/>
                  <a:cs typeface="Times New Roman"/>
                </a:rPr>
                <a:t>(</a:t>
              </a:r>
              <a:r>
                <a:rPr lang="en-US" sz="3200" dirty="0" err="1" smtClean="0">
                  <a:latin typeface="Times New Roman"/>
                  <a:cs typeface="Times New Roman"/>
                </a:rPr>
                <a:t>aq</a:t>
              </a:r>
              <a:r>
                <a:rPr lang="en-US" sz="3200" dirty="0" smtClean="0">
                  <a:latin typeface="Times New Roman"/>
                  <a:cs typeface="Times New Roman"/>
                </a:rPr>
                <a:t>) + </a:t>
              </a:r>
              <a:r>
                <a:rPr lang="en-US" sz="3200" dirty="0" err="1" smtClean="0">
                  <a:latin typeface="Times New Roman"/>
                  <a:cs typeface="Times New Roman"/>
                </a:rPr>
                <a:t>AgCl</a:t>
              </a:r>
              <a:r>
                <a:rPr lang="en-US" sz="3200" dirty="0" smtClean="0">
                  <a:latin typeface="Times New Roman"/>
                  <a:cs typeface="Times New Roman"/>
                </a:rPr>
                <a:t>(s)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43000" y="5448300"/>
            <a:ext cx="7713515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44274-6099-474B-90D2-5386BF26175C}"/>
              </a:ext>
            </a:extLst>
          </p:cNvPr>
          <p:cNvSpPr txBox="1"/>
          <p:nvPr/>
        </p:nvSpPr>
        <p:spPr>
          <a:xfrm>
            <a:off x="2001980" y="1392380"/>
            <a:ext cx="5334000" cy="41549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350522"/>
            <a:ext cx="3030583" cy="679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1504" y="1207512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294" y="3703626"/>
            <a:ext cx="785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55" y="2553838"/>
            <a:ext cx="773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অধঃক্ষেপণ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895" y="5992095"/>
            <a:ext cx="733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নন-রেডক্স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65" y="185295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830" y="4850119"/>
            <a:ext cx="8577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সমানুকরণ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পলিমারকরণ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895" y="415630"/>
            <a:ext cx="8458200" cy="1482436"/>
            <a:chOff x="398315" y="3810000"/>
            <a:chExt cx="8458200" cy="1482436"/>
          </a:xfrm>
        </p:grpSpPr>
        <p:sp>
          <p:nvSpPr>
            <p:cNvPr id="4" name="Rectangle 3"/>
            <p:cNvSpPr/>
            <p:nvPr/>
          </p:nvSpPr>
          <p:spPr>
            <a:xfrm>
              <a:off x="398315" y="3810000"/>
              <a:ext cx="8458200" cy="14824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2950" y="4026068"/>
              <a:ext cx="8382000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+1  +5  -2                +1   -1                 +1  +5 -2               +1    -1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AgNO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 +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NaCl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dirty="0" smtClean="0">
                  <a:latin typeface="Times New Roman"/>
                  <a:cs typeface="Times New Roman"/>
                </a:rPr>
                <a:t>→ NaNO</a:t>
              </a:r>
              <a:r>
                <a:rPr lang="en-US" sz="3200" baseline="-25000" dirty="0" smtClean="0">
                  <a:latin typeface="Times New Roman"/>
                  <a:cs typeface="Times New Roman"/>
                </a:rPr>
                <a:t>3</a:t>
              </a:r>
              <a:r>
                <a:rPr lang="en-US" sz="3200" dirty="0" smtClean="0">
                  <a:latin typeface="Times New Roman"/>
                  <a:cs typeface="Times New Roman"/>
                </a:rPr>
                <a:t>(</a:t>
              </a:r>
              <a:r>
                <a:rPr lang="en-US" sz="3200" dirty="0" err="1" smtClean="0">
                  <a:latin typeface="Times New Roman"/>
                  <a:cs typeface="Times New Roman"/>
                </a:rPr>
                <a:t>aq</a:t>
              </a:r>
              <a:r>
                <a:rPr lang="en-US" sz="3200" dirty="0" smtClean="0">
                  <a:latin typeface="Times New Roman"/>
                  <a:cs typeface="Times New Roman"/>
                </a:rPr>
                <a:t>) + </a:t>
              </a:r>
              <a:r>
                <a:rPr lang="en-US" sz="3200" dirty="0" err="1" smtClean="0">
                  <a:latin typeface="Times New Roman"/>
                  <a:cs typeface="Times New Roman"/>
                </a:rPr>
                <a:t>AgCl</a:t>
              </a:r>
              <a:r>
                <a:rPr lang="en-US" sz="3200" dirty="0" smtClean="0">
                  <a:latin typeface="Times New Roman"/>
                  <a:cs typeface="Times New Roman"/>
                </a:rPr>
                <a:t>(s)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7530" y="2157058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968" y="3740571"/>
            <a:ext cx="47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8" y="438494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454" y="5517583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" y="289503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নন-রেডক্স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9906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অধঃক্ষেপণ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0327"/>
            <a:ext cx="7696200" cy="201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64525" y="4561605"/>
            <a:ext cx="24384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:\Users\EASY\Downloads\34480554685_581b953213_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:\Users\EASY\Downloads\34480554685_581b953213_o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C:\Users\EASY\Downloads\34480554685_581b953213_o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C:\Users\EASY\Downloads\34480554685_581b953213_o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C:\Users\EASY\Downloads\34480554685_581b953213_o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C:\Users\EASY\Downloads\34480554685_581b953213_o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What is meant by a neutralization reaction? - A Plus Topper"/>
          <p:cNvSpPr>
            <a:spLocks noChangeAspect="1" noChangeArrowheads="1"/>
          </p:cNvSpPr>
          <p:nvPr/>
        </p:nvSpPr>
        <p:spPr bwMode="auto">
          <a:xfrm>
            <a:off x="155575" y="-617538"/>
            <a:ext cx="3581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What is meant by a neutralization reaction? - A Plus Topper"/>
          <p:cNvSpPr>
            <a:spLocks noChangeAspect="1" noChangeArrowheads="1"/>
          </p:cNvSpPr>
          <p:nvPr/>
        </p:nvSpPr>
        <p:spPr bwMode="auto">
          <a:xfrm>
            <a:off x="307975" y="-465138"/>
            <a:ext cx="3581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What is meant by a neutralization reaction? - A Plus To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20256"/>
            <a:ext cx="7235825" cy="27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3491353"/>
            <a:ext cx="567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তাপোৎপাদী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3052" y="4509655"/>
            <a:ext cx="677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বিক্রিয়াটির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295" y="295444"/>
            <a:ext cx="83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0" y="967303"/>
            <a:ext cx="6629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HCl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aq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800" dirty="0" smtClean="0">
                <a:latin typeface="Times New Roman"/>
                <a:cs typeface="Times New Roman"/>
              </a:rPr>
              <a:t>→  H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latin typeface="Times New Roman"/>
                <a:cs typeface="Times New Roman"/>
              </a:rPr>
              <a:t>)  +  </a:t>
            </a:r>
            <a:r>
              <a:rPr lang="en-US" sz="2800" dirty="0" err="1" smtClean="0">
                <a:latin typeface="Times New Roman"/>
                <a:cs typeface="Times New Roman"/>
              </a:rPr>
              <a:t>Cl</a:t>
            </a:r>
            <a:r>
              <a:rPr lang="en-US" sz="2800" baseline="30000" dirty="0" smtClean="0">
                <a:latin typeface="Times New Roman"/>
                <a:cs typeface="Times New Roman"/>
              </a:rPr>
              <a:t>-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latin typeface="Times New Roman"/>
                <a:cs typeface="Times New Roman"/>
              </a:rPr>
              <a:t>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2320" y="1600200"/>
            <a:ext cx="6400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KOH(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→  K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+  OH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2267862"/>
            <a:ext cx="8409708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K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OH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→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K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O(l)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20463" y="2873827"/>
            <a:ext cx="7048500" cy="2741484"/>
            <a:chOff x="1320463" y="2743201"/>
            <a:chExt cx="7048500" cy="27414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529" y="2743201"/>
              <a:ext cx="6210300" cy="2741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20463" y="4980118"/>
              <a:ext cx="7048500" cy="504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+ OH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aq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dirty="0" smtClean="0">
                  <a:latin typeface="Times New Roman"/>
                  <a:cs typeface="Times New Roman"/>
                </a:rPr>
                <a:t>→ H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sz="2800" dirty="0" smtClean="0">
                  <a:latin typeface="Times New Roman"/>
                  <a:cs typeface="Times New Roman"/>
                </a:rPr>
                <a:t>O(l) ; ∆H = - 57.34kJ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4854" y="5791200"/>
            <a:ext cx="830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57.34kJ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977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83</cp:revision>
  <dcterms:created xsi:type="dcterms:W3CDTF">2006-08-16T00:00:00Z</dcterms:created>
  <dcterms:modified xsi:type="dcterms:W3CDTF">2020-08-19T11:36:49Z</dcterms:modified>
</cp:coreProperties>
</file>