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0" r:id="rId6"/>
    <p:sldId id="261"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varScale="1">
        <p:scale>
          <a:sx n="78" d="100"/>
          <a:sy n="78" d="100"/>
        </p:scale>
        <p:origin x="-24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19-Aug-20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19-Aug-20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19-Aug-20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19-Aug-20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19-Aug-20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19-Aug-20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19-Aug-20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19-Aug-20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2209799"/>
          </a:xfrm>
          <a:solidFill>
            <a:schemeClr val="accent2"/>
          </a:solidFill>
        </p:spPr>
        <p:txBody>
          <a:bodyPr/>
          <a:lstStyle/>
          <a:p>
            <a:r>
              <a:rPr lang="ar-SA" sz="7200" dirty="0" smtClean="0">
                <a:solidFill>
                  <a:schemeClr val="bg1"/>
                </a:solidFill>
              </a:rPr>
              <a:t>اهلا وسهلا</a:t>
            </a:r>
            <a:r>
              <a:rPr lang="bn-BD" dirty="0" smtClean="0"/>
              <a:t> </a:t>
            </a:r>
            <a:endParaRPr lang="en-US" dirty="0"/>
          </a:p>
        </p:txBody>
      </p:sp>
      <p:sp>
        <p:nvSpPr>
          <p:cNvPr id="3" name="Subtitle 2"/>
          <p:cNvSpPr>
            <a:spLocks noGrp="1"/>
          </p:cNvSpPr>
          <p:nvPr>
            <p:ph type="subTitle" idx="1"/>
          </p:nvPr>
        </p:nvSpPr>
        <p:spPr>
          <a:xfrm>
            <a:off x="228600" y="2667000"/>
            <a:ext cx="8686800" cy="3962400"/>
          </a:xfrm>
        </p:spPr>
        <p:txBody>
          <a:bodyPr/>
          <a:lstStyle/>
          <a:p>
            <a:endParaRPr lang="en-US" dirty="0"/>
          </a:p>
        </p:txBody>
      </p:sp>
      <p:pic>
        <p:nvPicPr>
          <p:cNvPr id="4" name="Picture 3" descr="Screenshot_20200812_004146.jpg"/>
          <p:cNvPicPr>
            <a:picLocks noChangeAspect="1"/>
          </p:cNvPicPr>
          <p:nvPr/>
        </p:nvPicPr>
        <p:blipFill>
          <a:blip r:embed="rId2"/>
          <a:stretch>
            <a:fillRect/>
          </a:stretch>
        </p:blipFill>
        <p:spPr>
          <a:xfrm>
            <a:off x="228600" y="2743200"/>
            <a:ext cx="8686800" cy="3810000"/>
          </a:xfrm>
          <a:prstGeom prst="rect">
            <a:avLst/>
          </a:prstGeom>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1" presetClass="exit" presetSubtype="0" fill="hold" nodeType="clickEffect">
                                  <p:stCondLst>
                                    <p:cond delay="0"/>
                                  </p:stCondLst>
                                  <p:iterate type="lt">
                                    <p:tmPct val="5000"/>
                                  </p:iterate>
                                  <p:childTnLst>
                                    <p:anim calcmode="lin" valueType="num">
                                      <p:cBhvr>
                                        <p:cTn id="11" dur="1000"/>
                                        <p:tgtEl>
                                          <p:spTgt spid="4"/>
                                        </p:tgtEl>
                                        <p:attrNameLst>
                                          <p:attrName>ppt_w</p:attrName>
                                        </p:attrNameLst>
                                      </p:cBhvr>
                                      <p:tavLst>
                                        <p:tav tm="0">
                                          <p:val>
                                            <p:strVal val="ppt_w"/>
                                          </p:val>
                                        </p:tav>
                                        <p:tav tm="100000">
                                          <p:val>
                                            <p:fltVal val="0"/>
                                          </p:val>
                                        </p:tav>
                                      </p:tavLst>
                                    </p:anim>
                                    <p:anim calcmode="lin" valueType="num">
                                      <p:cBhvr>
                                        <p:cTn id="12" dur="1000"/>
                                        <p:tgtEl>
                                          <p:spTgt spid="4"/>
                                        </p:tgtEl>
                                        <p:attrNameLst>
                                          <p:attrName>ppt_h</p:attrName>
                                        </p:attrNameLst>
                                      </p:cBhvr>
                                      <p:tavLst>
                                        <p:tav tm="0">
                                          <p:val>
                                            <p:strVal val="ppt_h"/>
                                          </p:val>
                                        </p:tav>
                                        <p:tav tm="100000">
                                          <p:val>
                                            <p:fltVal val="0"/>
                                          </p:val>
                                        </p:tav>
                                      </p:tavLst>
                                    </p:anim>
                                    <p:anim calcmode="lin" valueType="num">
                                      <p:cBhvr>
                                        <p:cTn id="13" dur="1000"/>
                                        <p:tgtEl>
                                          <p:spTgt spid="4"/>
                                        </p:tgtEl>
                                        <p:attrNameLst>
                                          <p:attrName>style.rotation</p:attrName>
                                        </p:attrNameLst>
                                      </p:cBhvr>
                                      <p:tavLst>
                                        <p:tav tm="0">
                                          <p:val>
                                            <p:fltVal val="0"/>
                                          </p:val>
                                        </p:tav>
                                        <p:tav tm="100000">
                                          <p:val>
                                            <p:fltVal val="90"/>
                                          </p:val>
                                        </p:tav>
                                      </p:tavLst>
                                    </p:anim>
                                    <p:animEffect transition="out" filter="fade">
                                      <p:cBhvr>
                                        <p:cTn id="14" dur="1000"/>
                                        <p:tgtEl>
                                          <p:spTgt spid="4"/>
                                        </p:tgtEl>
                                      </p:cBhvr>
                                    </p:animEffect>
                                    <p:set>
                                      <p:cBhvr>
                                        <p:cTn id="15"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rgbClr val="92D050"/>
          </a:solidFill>
        </p:spPr>
        <p:txBody>
          <a:bodyPr anchor="t"/>
          <a:lstStyle/>
          <a:p>
            <a:r>
              <a:rPr lang="ar-SA" dirty="0" smtClean="0"/>
              <a:t>وقيمة المرء ما قد كان يحسنه</a:t>
            </a:r>
            <a:br>
              <a:rPr lang="ar-SA" dirty="0" smtClean="0"/>
            </a:br>
            <a:r>
              <a:rPr lang="ar-SA" dirty="0" smtClean="0"/>
              <a:t>وللرجال علي الافعال اسماء </a:t>
            </a:r>
            <a:br>
              <a:rPr lang="ar-SA" dirty="0" smtClean="0"/>
            </a:br>
            <a:r>
              <a:rPr lang="ar-SA" dirty="0" smtClean="0"/>
              <a:t>وضد كل امريء ما كان يجهله</a:t>
            </a:r>
            <a:br>
              <a:rPr lang="ar-SA" dirty="0" smtClean="0"/>
            </a:br>
            <a:r>
              <a:rPr lang="ar-SA" dirty="0" smtClean="0"/>
              <a:t>والجاهلون لاهل العلم اعداء</a:t>
            </a:r>
            <a:br>
              <a:rPr lang="ar-SA" dirty="0" smtClean="0"/>
            </a:br>
            <a:r>
              <a:rPr lang="ar-SA" dirty="0" smtClean="0"/>
              <a:t>وان اتيت بجود من ذوي نسب </a:t>
            </a:r>
            <a:br>
              <a:rPr lang="ar-SA" dirty="0" smtClean="0"/>
            </a:br>
            <a:r>
              <a:rPr lang="ar-SA" dirty="0" smtClean="0"/>
              <a:t>فان نسبتنا جود وعلياء</a:t>
            </a:r>
            <a:br>
              <a:rPr lang="ar-SA" dirty="0" smtClean="0"/>
            </a:br>
            <a:r>
              <a:rPr lang="ar-SA" dirty="0" smtClean="0"/>
              <a:t>ففز بعلم ولا تطلب به بدلا </a:t>
            </a:r>
            <a:br>
              <a:rPr lang="ar-SA" dirty="0" smtClean="0"/>
            </a:br>
            <a:r>
              <a:rPr lang="ar-SA" dirty="0" smtClean="0"/>
              <a:t>فالناس موتي واهل العلم احياء</a:t>
            </a:r>
            <a:endParaRPr lang="en-US"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92D050"/>
          </a:solidFill>
        </p:spPr>
        <p:txBody>
          <a:bodyPr anchor="t">
            <a:normAutofit fontScale="90000"/>
          </a:bodyPr>
          <a:lstStyle/>
          <a:p>
            <a:r>
              <a:rPr lang="ar-SA" sz="4800" dirty="0" smtClean="0"/>
              <a:t>ا</a:t>
            </a:r>
            <a:r>
              <a:rPr lang="ar-SA" sz="4800" b="1" dirty="0" smtClean="0"/>
              <a:t>لاسئلة الموجزة مع الاجوبة</a:t>
            </a:r>
            <a:r>
              <a:rPr lang="ar-SA" sz="4800" dirty="0" smtClean="0"/>
              <a:t/>
            </a:r>
            <a:br>
              <a:rPr lang="ar-SA" sz="4800" dirty="0" smtClean="0"/>
            </a:br>
            <a:endParaRPr lang="en-US" sz="4800" dirty="0"/>
          </a:p>
        </p:txBody>
      </p:sp>
      <p:sp>
        <p:nvSpPr>
          <p:cNvPr id="3" name="Rectangle 2"/>
          <p:cNvSpPr/>
          <p:nvPr/>
        </p:nvSpPr>
        <p:spPr>
          <a:xfrm>
            <a:off x="381000" y="1219200"/>
            <a:ext cx="85344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t>السوال: من اى جهة الناس اكفاء؟</a:t>
            </a:r>
          </a:p>
          <a:p>
            <a:pPr algn="ctr"/>
            <a:r>
              <a:rPr lang="ar-SA" sz="3200" b="1" dirty="0" smtClean="0"/>
              <a:t>الجواب : الناس من جهة التمثال اكفاء </a:t>
            </a:r>
          </a:p>
          <a:p>
            <a:pPr algn="ctr"/>
            <a:r>
              <a:rPr lang="bn-BD" sz="3200" dirty="0" smtClean="0"/>
              <a:t>সাদৃশ্যতার দৃষ্টিকোন থেকে মানুষ পরস্পর সমান । </a:t>
            </a:r>
            <a:endParaRPr lang="en-US" sz="3200" dirty="0"/>
          </a:p>
        </p:txBody>
      </p:sp>
      <p:pic>
        <p:nvPicPr>
          <p:cNvPr id="4" name="Picture 3" descr="মাদ্রাসা৩.jpg"/>
          <p:cNvPicPr>
            <a:picLocks noChangeAspect="1"/>
          </p:cNvPicPr>
          <p:nvPr/>
        </p:nvPicPr>
        <p:blipFill>
          <a:blip r:embed="rId2"/>
          <a:stretch>
            <a:fillRect/>
          </a:stretch>
        </p:blipFill>
        <p:spPr>
          <a:xfrm>
            <a:off x="228600" y="3581400"/>
            <a:ext cx="4343400" cy="3048000"/>
          </a:xfrm>
          <a:prstGeom prst="rect">
            <a:avLst/>
          </a:prstGeom>
        </p:spPr>
      </p:pic>
      <p:pic>
        <p:nvPicPr>
          <p:cNvPr id="6" name="Picture 5" descr="madrasa3 (2).jpg"/>
          <p:cNvPicPr>
            <a:picLocks noChangeAspect="1"/>
          </p:cNvPicPr>
          <p:nvPr/>
        </p:nvPicPr>
        <p:blipFill>
          <a:blip r:embed="rId3"/>
          <a:stretch>
            <a:fillRect/>
          </a:stretch>
        </p:blipFill>
        <p:spPr>
          <a:xfrm>
            <a:off x="4724400" y="3657600"/>
            <a:ext cx="4191000" cy="2971800"/>
          </a:xfrm>
          <a:prstGeom prst="rect">
            <a:avLst/>
          </a:prstGeom>
        </p:spPr>
      </p:pic>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style.rotation</p:attrName>
                                        </p:attrNameLst>
                                      </p:cBhvr>
                                      <p:tavLst>
                                        <p:tav tm="0">
                                          <p:val>
                                            <p:fltVal val="720"/>
                                          </p:val>
                                        </p:tav>
                                        <p:tav tm="100000">
                                          <p:val>
                                            <p:fltVal val="0"/>
                                          </p:val>
                                        </p:tav>
                                      </p:tavLst>
                                    </p:anim>
                                    <p:anim calcmode="lin" valueType="num">
                                      <p:cBhvr>
                                        <p:cTn id="14" dur="2000" fill="hold"/>
                                        <p:tgtEl>
                                          <p:spTgt spid="3"/>
                                        </p:tgtEl>
                                        <p:attrNameLst>
                                          <p:attrName>ppt_h</p:attrName>
                                        </p:attrNameLst>
                                      </p:cBhvr>
                                      <p:tavLst>
                                        <p:tav tm="0">
                                          <p:val>
                                            <p:fltVal val="0"/>
                                          </p:val>
                                        </p:tav>
                                        <p:tav tm="100000">
                                          <p:val>
                                            <p:strVal val="#ppt_h"/>
                                          </p:val>
                                        </p:tav>
                                      </p:tavLst>
                                    </p:anim>
                                    <p:anim calcmode="lin" valueType="num">
                                      <p:cBhvr>
                                        <p:cTn id="15" dur="2000" fill="hold"/>
                                        <p:tgtEl>
                                          <p:spTgt spid="3"/>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a:solidFill>
            <a:schemeClr val="accent3">
              <a:lumMod val="75000"/>
            </a:schemeClr>
          </a:solidFill>
        </p:spPr>
        <p:txBody>
          <a:bodyPr>
            <a:normAutofit fontScale="90000"/>
          </a:bodyPr>
          <a:lstStyle/>
          <a:p>
            <a:r>
              <a:rPr lang="ar-SA" b="1" dirty="0" smtClean="0"/>
              <a:t>السوال : لماذا اهل العلم احياء ؟</a:t>
            </a:r>
            <a:br>
              <a:rPr lang="ar-SA" b="1" dirty="0" smtClean="0"/>
            </a:br>
            <a:r>
              <a:rPr lang="ar-SA" b="1" dirty="0" smtClean="0"/>
              <a:t>الجواب : </a:t>
            </a:r>
            <a:r>
              <a:rPr lang="ar-SA" sz="3200" b="1" dirty="0" smtClean="0"/>
              <a:t>اهل العلم  احياء لان العلم في المرء كالروح في الجسد فمن لا علم له فهو كالميت ينتهي ذكرهم بعد رحلتهم عن الدنيا ومن له علم وفضل تبقي شهرته وذكره في افواه الناس حتي بعد رحلتهم من هذه الدنيا فهم كالاحياء- </a:t>
            </a:r>
            <a:endParaRPr lang="en-US" sz="3200" b="1" dirty="0"/>
          </a:p>
        </p:txBody>
      </p:sp>
      <p:pic>
        <p:nvPicPr>
          <p:cNvPr id="3" name="Picture 2" descr="জাফার৬.jpg"/>
          <p:cNvPicPr>
            <a:picLocks noChangeAspect="1"/>
          </p:cNvPicPr>
          <p:nvPr/>
        </p:nvPicPr>
        <p:blipFill>
          <a:blip r:embed="rId2"/>
          <a:stretch>
            <a:fillRect/>
          </a:stretch>
        </p:blipFill>
        <p:spPr>
          <a:xfrm>
            <a:off x="4419600" y="2971800"/>
            <a:ext cx="4572000" cy="3657600"/>
          </a:xfrm>
          <a:prstGeom prst="rect">
            <a:avLst/>
          </a:prstGeom>
        </p:spPr>
      </p:pic>
      <p:pic>
        <p:nvPicPr>
          <p:cNvPr id="5" name="Picture 4" descr="জাফার.jpg"/>
          <p:cNvPicPr>
            <a:picLocks noChangeAspect="1"/>
          </p:cNvPicPr>
          <p:nvPr/>
        </p:nvPicPr>
        <p:blipFill>
          <a:blip r:embed="rId3"/>
          <a:stretch>
            <a:fillRect/>
          </a:stretch>
        </p:blipFill>
        <p:spPr>
          <a:xfrm>
            <a:off x="228600" y="2895600"/>
            <a:ext cx="4038599" cy="3733800"/>
          </a:xfrm>
          <a:prstGeom prst="rect">
            <a:avLst/>
          </a:prstGeom>
        </p:spPr>
      </p:pic>
      <p:sp>
        <p:nvSpPr>
          <p:cNvPr id="6" name="TextBox 5"/>
          <p:cNvSpPr txBox="1"/>
          <p:nvPr/>
        </p:nvSpPr>
        <p:spPr>
          <a:xfrm>
            <a:off x="381000" y="6172200"/>
            <a:ext cx="3352800" cy="369332"/>
          </a:xfrm>
          <a:prstGeom prst="rect">
            <a:avLst/>
          </a:prstGeom>
          <a:noFill/>
        </p:spPr>
        <p:txBody>
          <a:bodyPr wrap="square" rtlCol="0">
            <a:spAutoFit/>
          </a:bodyPr>
          <a:lstStyle/>
          <a:p>
            <a:r>
              <a:rPr lang="bn-BD" dirty="0" smtClean="0">
                <a:solidFill>
                  <a:schemeClr val="bg1"/>
                </a:solidFill>
              </a:rPr>
              <a:t>শাহ্‌জালাল ইয়ামেনি রহঃ </a:t>
            </a:r>
            <a:endParaRPr lang="en-US" dirty="0">
              <a:solidFill>
                <a:schemeClr val="bg1"/>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a:solidFill>
            <a:schemeClr val="accent3">
              <a:lumMod val="75000"/>
            </a:schemeClr>
          </a:solidFill>
        </p:spPr>
        <p:txBody>
          <a:bodyPr/>
          <a:lstStyle/>
          <a:p>
            <a:r>
              <a:rPr lang="ar-SA" dirty="0" smtClean="0"/>
              <a:t>السوال: بين قيمة المرء ؟</a:t>
            </a:r>
            <a:br>
              <a:rPr lang="ar-SA" dirty="0" smtClean="0"/>
            </a:br>
            <a:r>
              <a:rPr lang="ar-SA" dirty="0" smtClean="0"/>
              <a:t>الجواب : تثبت قيمة المرء بالذي قد كان يحسنه وهو العلم والفضل-</a:t>
            </a:r>
            <a:endParaRPr lang="en-US" dirty="0"/>
          </a:p>
        </p:txBody>
      </p:sp>
      <p:pic>
        <p:nvPicPr>
          <p:cNvPr id="3" name="Picture 2" descr="জাফার৭.jpg"/>
          <p:cNvPicPr>
            <a:picLocks noChangeAspect="1"/>
          </p:cNvPicPr>
          <p:nvPr/>
        </p:nvPicPr>
        <p:blipFill>
          <a:blip r:embed="rId2"/>
          <a:stretch>
            <a:fillRect/>
          </a:stretch>
        </p:blipFill>
        <p:spPr>
          <a:xfrm>
            <a:off x="4419600" y="2743200"/>
            <a:ext cx="4419600" cy="3962400"/>
          </a:xfrm>
          <a:prstGeom prst="rect">
            <a:avLst/>
          </a:prstGeom>
        </p:spPr>
      </p:pic>
      <p:pic>
        <p:nvPicPr>
          <p:cNvPr id="4" name="Picture 3" descr="মাদ্রাসা৬.jpg"/>
          <p:cNvPicPr>
            <a:picLocks noChangeAspect="1"/>
          </p:cNvPicPr>
          <p:nvPr/>
        </p:nvPicPr>
        <p:blipFill>
          <a:blip r:embed="rId3"/>
          <a:stretch>
            <a:fillRect/>
          </a:stretch>
        </p:blipFill>
        <p:spPr>
          <a:xfrm>
            <a:off x="152400" y="2743200"/>
            <a:ext cx="4114800" cy="3962400"/>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2438400"/>
          </a:xfrm>
          <a:solidFill>
            <a:srgbClr val="00B050"/>
          </a:solidFill>
          <a:ln>
            <a:solidFill>
              <a:srgbClr val="00B050"/>
            </a:solidFill>
          </a:ln>
        </p:spPr>
        <p:txBody>
          <a:bodyPr/>
          <a:lstStyle/>
          <a:p>
            <a:r>
              <a:rPr lang="ar-SA" b="1" i="1" dirty="0" smtClean="0"/>
              <a:t>الواجب المنزلي</a:t>
            </a:r>
            <a:br>
              <a:rPr lang="ar-SA" b="1" i="1" dirty="0" smtClean="0"/>
            </a:br>
            <a:r>
              <a:rPr lang="ar-SA" b="1" i="1" dirty="0" smtClean="0"/>
              <a:t/>
            </a:r>
            <a:br>
              <a:rPr lang="ar-SA" b="1" i="1" dirty="0" smtClean="0"/>
            </a:br>
            <a:r>
              <a:rPr lang="ar-SA" b="1" i="1" dirty="0" smtClean="0"/>
              <a:t>احفظوا سوال والجواب جيدا</a:t>
            </a:r>
            <a:endParaRPr lang="en-US" b="1" i="1" dirty="0"/>
          </a:p>
        </p:txBody>
      </p:sp>
      <p:pic>
        <p:nvPicPr>
          <p:cNvPr id="3" name="Picture 2" descr="জাফার৩.jpg"/>
          <p:cNvPicPr>
            <a:picLocks noChangeAspect="1"/>
          </p:cNvPicPr>
          <p:nvPr/>
        </p:nvPicPr>
        <p:blipFill>
          <a:blip r:embed="rId2"/>
          <a:stretch>
            <a:fillRect/>
          </a:stretch>
        </p:blipFill>
        <p:spPr>
          <a:xfrm>
            <a:off x="152400" y="2667000"/>
            <a:ext cx="8839200" cy="4038600"/>
          </a:xfrm>
          <a:prstGeom prst="rect">
            <a:avLst/>
          </a:prstGeom>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a:ln>
            <a:solidFill>
              <a:srgbClr val="00B050"/>
            </a:solidFill>
          </a:ln>
        </p:spPr>
        <p:txBody>
          <a:bodyPr>
            <a:normAutofit/>
          </a:bodyPr>
          <a:lstStyle/>
          <a:p>
            <a:r>
              <a:rPr lang="ar-SA" sz="6000" b="1" i="1" dirty="0" smtClean="0"/>
              <a:t>شكرا كثيرا</a:t>
            </a:r>
            <a:endParaRPr lang="en-US" sz="6000" b="1" i="1" dirty="0"/>
          </a:p>
        </p:txBody>
      </p:sp>
      <p:pic>
        <p:nvPicPr>
          <p:cNvPr id="3" name="Picture 2" descr="Screenshot_20200812_004251.jpg"/>
          <p:cNvPicPr>
            <a:picLocks noChangeAspect="1"/>
          </p:cNvPicPr>
          <p:nvPr/>
        </p:nvPicPr>
        <p:blipFill>
          <a:blip r:embed="rId2"/>
          <a:stretch>
            <a:fillRect/>
          </a:stretch>
        </p:blipFill>
        <p:spPr>
          <a:xfrm>
            <a:off x="304800" y="1600200"/>
            <a:ext cx="8610600" cy="5029200"/>
          </a:xfrm>
          <a:prstGeom prst="rect">
            <a:avLst/>
          </a:prstGeom>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500"/>
                                        <p:tgtEl>
                                          <p:spTgt spid="1026"/>
                                        </p:tgtEl>
                                      </p:cBhvr>
                                    </p:animEffect>
                                    <p:set>
                                      <p:cBhvr>
                                        <p:cTn id="7"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endParaRPr lang="en-US" dirty="0"/>
          </a:p>
        </p:txBody>
      </p:sp>
      <p:pic>
        <p:nvPicPr>
          <p:cNvPr id="1026" name="Picture 2"/>
          <p:cNvPicPr>
            <a:picLocks noChangeAspect="1" noChangeArrowheads="1"/>
          </p:cNvPicPr>
          <p:nvPr/>
        </p:nvPicPr>
        <p:blipFill>
          <a:blip r:embed="rId2"/>
          <a:srcRect/>
          <a:stretch>
            <a:fillRect/>
          </a:stretch>
        </p:blipFill>
        <p:spPr bwMode="auto">
          <a:xfrm>
            <a:off x="533400" y="228600"/>
            <a:ext cx="8153400" cy="6477000"/>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nodeType="clickEffect">
                                  <p:stCondLst>
                                    <p:cond delay="0"/>
                                  </p:stCondLst>
                                  <p:childTnLst>
                                    <p:animEffect transition="out" filter="box(in)">
                                      <p:cBhvr>
                                        <p:cTn id="6" dur="500"/>
                                        <p:tgtEl>
                                          <p:spTgt spid="1026"/>
                                        </p:tgtEl>
                                      </p:cBhvr>
                                    </p:animEffect>
                                    <p:set>
                                      <p:cBhvr>
                                        <p:cTn id="7"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rgbClr val="92D050"/>
          </a:solidFill>
          <a:ln>
            <a:solidFill>
              <a:schemeClr val="accent1"/>
            </a:solidFill>
          </a:ln>
        </p:spPr>
        <p:txBody>
          <a:bodyPr anchor="ctr">
            <a:normAutofit/>
          </a:bodyPr>
          <a:lstStyle/>
          <a:p>
            <a:r>
              <a:rPr lang="ar-SA" sz="7200" b="1" i="1" dirty="0" smtClean="0">
                <a:solidFill>
                  <a:srgbClr val="92D050"/>
                </a:solidFill>
              </a:rPr>
              <a:t> </a:t>
            </a:r>
            <a:r>
              <a:rPr lang="ar-SA" sz="7200" b="1" i="1" dirty="0" smtClean="0"/>
              <a:t>تعريف الدرس</a:t>
            </a:r>
            <a:br>
              <a:rPr lang="ar-SA" sz="7200" b="1" i="1" dirty="0" smtClean="0"/>
            </a:br>
            <a:r>
              <a:rPr lang="ar-SA" sz="7200" b="1" i="1" dirty="0" smtClean="0"/>
              <a:t>  </a:t>
            </a:r>
            <a:r>
              <a:rPr lang="ar-SA" sz="5400" dirty="0" smtClean="0"/>
              <a:t>المادة : اللغة العربية التصالية</a:t>
            </a:r>
            <a:br>
              <a:rPr lang="ar-SA" sz="5400" dirty="0" smtClean="0"/>
            </a:br>
            <a:r>
              <a:rPr lang="ar-SA" sz="5400" dirty="0" smtClean="0"/>
              <a:t>الصف: العاشر من الداخل</a:t>
            </a:r>
            <a:br>
              <a:rPr lang="ar-SA" sz="5400" dirty="0" smtClean="0"/>
            </a:br>
            <a:r>
              <a:rPr lang="ar-SA" sz="5400" dirty="0" smtClean="0"/>
              <a:t>الوحدة الخامسة</a:t>
            </a:r>
            <a:br>
              <a:rPr lang="ar-SA" sz="5400" dirty="0" smtClean="0"/>
            </a:br>
            <a:r>
              <a:rPr lang="ar-SA" sz="5400" dirty="0" smtClean="0"/>
              <a:t>الدرس: الثالث</a:t>
            </a:r>
            <a:endParaRPr lang="en-US" sz="5400" b="1" i="1"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FFFF00"/>
          </a:solidFill>
        </p:spPr>
        <p:txBody>
          <a:bodyPr/>
          <a:lstStyle/>
          <a:p>
            <a:r>
              <a:rPr lang="ar-SA" b="1" i="1" dirty="0" smtClean="0"/>
              <a:t>انظروا الي الصور</a:t>
            </a:r>
            <a:endParaRPr lang="en-US" b="1" i="1" dirty="0"/>
          </a:p>
        </p:txBody>
      </p:sp>
      <p:pic>
        <p:nvPicPr>
          <p:cNvPr id="8" name="Picture 7" descr="মাদ্রাসা৬.jpg"/>
          <p:cNvPicPr>
            <a:picLocks noChangeAspect="1"/>
          </p:cNvPicPr>
          <p:nvPr/>
        </p:nvPicPr>
        <p:blipFill>
          <a:blip r:embed="rId2"/>
          <a:stretch>
            <a:fillRect/>
          </a:stretch>
        </p:blipFill>
        <p:spPr>
          <a:xfrm>
            <a:off x="4419600" y="1295400"/>
            <a:ext cx="4724400" cy="5410200"/>
          </a:xfrm>
          <a:prstGeom prst="rect">
            <a:avLst/>
          </a:prstGeom>
        </p:spPr>
      </p:pic>
      <p:pic>
        <p:nvPicPr>
          <p:cNvPr id="6" name="Picture 5" descr="মাদ্রাসা২.jpg"/>
          <p:cNvPicPr>
            <a:picLocks noChangeAspect="1"/>
          </p:cNvPicPr>
          <p:nvPr/>
        </p:nvPicPr>
        <p:blipFill>
          <a:blip r:embed="rId3"/>
          <a:stretch>
            <a:fillRect/>
          </a:stretch>
        </p:blipFill>
        <p:spPr>
          <a:xfrm>
            <a:off x="1" y="1219200"/>
            <a:ext cx="4343399" cy="5638800"/>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5943600" cy="990600"/>
          </a:xfrm>
          <a:solidFill>
            <a:srgbClr val="FFFF00"/>
          </a:solidFill>
        </p:spPr>
        <p:txBody>
          <a:bodyPr>
            <a:noAutofit/>
          </a:bodyPr>
          <a:lstStyle/>
          <a:p>
            <a:r>
              <a:rPr lang="ar-SA" b="1" i="1" dirty="0" smtClean="0"/>
              <a:t>انظروا الي الصور</a:t>
            </a:r>
            <a:endParaRPr lang="en-US" b="1" i="1" dirty="0"/>
          </a:p>
        </p:txBody>
      </p:sp>
      <p:pic>
        <p:nvPicPr>
          <p:cNvPr id="5" name="Picture 4" descr="সুলতানা১২.jpg"/>
          <p:cNvPicPr>
            <a:picLocks noChangeAspect="1"/>
          </p:cNvPicPr>
          <p:nvPr/>
        </p:nvPicPr>
        <p:blipFill>
          <a:blip r:embed="rId2"/>
          <a:stretch>
            <a:fillRect/>
          </a:stretch>
        </p:blipFill>
        <p:spPr>
          <a:xfrm>
            <a:off x="4572000" y="1447800"/>
            <a:ext cx="4572000" cy="5410200"/>
          </a:xfrm>
          <a:prstGeom prst="rect">
            <a:avLst/>
          </a:prstGeom>
        </p:spPr>
      </p:pic>
      <p:pic>
        <p:nvPicPr>
          <p:cNvPr id="6" name="Picture 5" descr="সুলতানা১০.jpg"/>
          <p:cNvPicPr>
            <a:picLocks noChangeAspect="1"/>
          </p:cNvPicPr>
          <p:nvPr/>
        </p:nvPicPr>
        <p:blipFill>
          <a:blip r:embed="rId3"/>
          <a:stretch>
            <a:fillRect/>
          </a:stretch>
        </p:blipFill>
        <p:spPr>
          <a:xfrm>
            <a:off x="1" y="1371600"/>
            <a:ext cx="4419599" cy="54864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grpId="0" nodeType="clickEffect">
                                  <p:stCondLst>
                                    <p:cond delay="0"/>
                                  </p:stCondLst>
                                  <p:childTnLst>
                                    <p:set>
                                      <p:cBhvr override="childStyle">
                                        <p:cTn id="6" dur="indefinite"/>
                                        <p:tgtEl>
                                          <p:spTgt spid="2"/>
                                        </p:tgtEl>
                                        <p:attrNameLst>
                                          <p:attrName>style.fontStyle</p:attrName>
                                        </p:attrNameLst>
                                      </p:cBhvr>
                                      <p:to>
                                        <p:strVal val="normal"/>
                                      </p:to>
                                    </p:set>
                                    <p:set>
                                      <p:cBhvr override="childStyle">
                                        <p:cTn id="7" dur="indefinite"/>
                                        <p:tgtEl>
                                          <p:spTgt spid="2"/>
                                        </p:tgtEl>
                                        <p:attrNameLst>
                                          <p:attrName>style.fontWeight</p:attrName>
                                        </p:attrNameLst>
                                      </p:cBhvr>
                                      <p:to>
                                        <p:strVal val="bold"/>
                                      </p:to>
                                    </p:set>
                                    <p:set>
                                      <p:cBhvr override="childStyle">
                                        <p:cTn id="8" dur="indefinite"/>
                                        <p:tgtEl>
                                          <p:spTgt spid="2"/>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19" presetClass="emph" presetSubtype="0" fill="hold" nodeType="clickEffect">
                                  <p:stCondLst>
                                    <p:cond delay="0"/>
                                  </p:stCondLst>
                                  <p:childTnLst>
                                    <p:animClr clrSpc="rgb">
                                      <p:cBhvr override="childStyle">
                                        <p:cTn id="12" dur="500" fill="hold"/>
                                        <p:tgtEl>
                                          <p:spTgt spid="5"/>
                                        </p:tgtEl>
                                        <p:attrNameLst>
                                          <p:attrName>style.color</p:attrName>
                                        </p:attrNameLst>
                                      </p:cBhvr>
                                      <p:to>
                                        <a:schemeClr val="accent2"/>
                                      </p:to>
                                    </p:animClr>
                                    <p:animClr clrSpc="rgb">
                                      <p:cBhvr>
                                        <p:cTn id="13" dur="500" fill="hold"/>
                                        <p:tgtEl>
                                          <p:spTgt spid="5"/>
                                        </p:tgtEl>
                                        <p:attrNameLst>
                                          <p:attrName>fillcolor</p:attrName>
                                        </p:attrNameLst>
                                      </p:cBhvr>
                                      <p:to>
                                        <a:schemeClr val="accent2"/>
                                      </p:to>
                                    </p:animClr>
                                    <p:set>
                                      <p:cBhvr>
                                        <p:cTn id="14" dur="500" fill="hold"/>
                                        <p:tgtEl>
                                          <p:spTgt spid="5"/>
                                        </p:tgtEl>
                                        <p:attrNameLst>
                                          <p:attrName>fill.type</p:attrName>
                                        </p:attrNameLst>
                                      </p:cBhvr>
                                      <p:to>
                                        <p:strVal val="solid"/>
                                      </p:to>
                                    </p:set>
                                    <p:set>
                                      <p:cBhvr>
                                        <p:cTn id="15" dur="500" fill="hold"/>
                                        <p:tgtEl>
                                          <p:spTgt spid="5"/>
                                        </p:tgtEl>
                                        <p:attrNameLst>
                                          <p:attrName>fill.on</p:attrName>
                                        </p:attrNameLst>
                                      </p:cBhvr>
                                      <p:to>
                                        <p:strVal val="true"/>
                                      </p:to>
                                    </p:set>
                                  </p:childTnLst>
                                </p:cTn>
                              </p:par>
                            </p:childTnLst>
                          </p:cTn>
                        </p:par>
                      </p:childTnLst>
                    </p:cTn>
                  </p:par>
                  <p:par>
                    <p:cTn id="16" fill="hold">
                      <p:stCondLst>
                        <p:cond delay="indefinite"/>
                      </p:stCondLst>
                      <p:childTnLst>
                        <p:par>
                          <p:cTn id="17" fill="hold">
                            <p:stCondLst>
                              <p:cond delay="0"/>
                            </p:stCondLst>
                            <p:childTnLst>
                              <p:par>
                                <p:cTn id="18" presetID="6" presetClass="emph" presetSubtype="0" fill="hold" nodeType="clickEffect">
                                  <p:stCondLst>
                                    <p:cond delay="0"/>
                                  </p:stCondLst>
                                  <p:childTnLst>
                                    <p:animScale>
                                      <p:cBhvr>
                                        <p:cTn id="19" dur="2000" fill="hold"/>
                                        <p:tgtEl>
                                          <p:spTgt spid="5"/>
                                        </p:tgtEl>
                                      </p:cBhvr>
                                      <p:by x="150000" y="150000"/>
                                    </p:animScale>
                                  </p:childTnLst>
                                </p:cTn>
                              </p:par>
                            </p:childTnLst>
                          </p:cTn>
                        </p:par>
                      </p:childTnLst>
                    </p:cTn>
                  </p:par>
                  <p:par>
                    <p:cTn id="20" fill="hold">
                      <p:stCondLst>
                        <p:cond delay="indefinite"/>
                      </p:stCondLst>
                      <p:childTnLst>
                        <p:par>
                          <p:cTn id="21" fill="hold">
                            <p:stCondLst>
                              <p:cond delay="0"/>
                            </p:stCondLst>
                            <p:childTnLst>
                              <p:par>
                                <p:cTn id="22" presetID="6" presetClass="emph" presetSubtype="0" fill="hold" nodeType="clickEffect">
                                  <p:stCondLst>
                                    <p:cond delay="0"/>
                                  </p:stCondLst>
                                  <p:childTnLst>
                                    <p:animScale>
                                      <p:cBhvr>
                                        <p:cTn id="23"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rgbClr val="92D050"/>
          </a:solidFill>
        </p:spPr>
        <p:txBody>
          <a:bodyPr>
            <a:normAutofit/>
          </a:bodyPr>
          <a:lstStyle/>
          <a:p>
            <a:r>
              <a:rPr lang="ar-SA" sz="8800" b="1" i="1" dirty="0" smtClean="0"/>
              <a:t>اعلان الدرس اليوم</a:t>
            </a:r>
            <a:r>
              <a:rPr lang="ar-SA" sz="8800" dirty="0" smtClean="0"/>
              <a:t/>
            </a:r>
            <a:br>
              <a:rPr lang="ar-SA" sz="8800" dirty="0" smtClean="0"/>
            </a:br>
            <a:r>
              <a:rPr lang="ar-SA" sz="8800" b="1" i="1" dirty="0" smtClean="0"/>
              <a:t>النظم  </a:t>
            </a:r>
            <a:r>
              <a:rPr lang="ar-SA" sz="8800" dirty="0" smtClean="0"/>
              <a:t/>
            </a:r>
            <a:br>
              <a:rPr lang="ar-SA" sz="8800" dirty="0" smtClean="0"/>
            </a:br>
            <a:r>
              <a:rPr lang="ar-SA" sz="8800" b="1" i="1" dirty="0" smtClean="0"/>
              <a:t>المساواة    </a:t>
            </a:r>
            <a:r>
              <a:rPr lang="bn-BD" sz="8800" b="1" i="1" dirty="0" smtClean="0"/>
              <a:t>  সমতা </a:t>
            </a:r>
            <a:endParaRPr lang="en-US" sz="8800" b="1" i="1"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6172200" cy="838200"/>
          </a:xfrm>
          <a:solidFill>
            <a:srgbClr val="FFFF00"/>
          </a:solidFill>
          <a:ln>
            <a:solidFill>
              <a:schemeClr val="bg1"/>
            </a:solidFill>
          </a:ln>
        </p:spPr>
        <p:txBody>
          <a:bodyPr anchor="t">
            <a:normAutofit/>
          </a:bodyPr>
          <a:lstStyle/>
          <a:p>
            <a:r>
              <a:rPr lang="ar-SA" b="1" i="1" dirty="0" smtClean="0">
                <a:solidFill>
                  <a:schemeClr val="tx2"/>
                </a:solidFill>
              </a:rPr>
              <a:t>تنافع العلم</a:t>
            </a:r>
            <a:endParaRPr lang="en-US" b="1" i="1" dirty="0">
              <a:solidFill>
                <a:schemeClr val="tx2"/>
              </a:solidFill>
            </a:endParaRPr>
          </a:p>
        </p:txBody>
      </p:sp>
      <p:sp>
        <p:nvSpPr>
          <p:cNvPr id="4" name="Right Arrow 3"/>
          <p:cNvSpPr/>
          <p:nvPr/>
        </p:nvSpPr>
        <p:spPr>
          <a:xfrm>
            <a:off x="228600" y="1524000"/>
            <a:ext cx="1143000" cy="1066800"/>
          </a:xfrm>
          <a:prstGeom prst="right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1</a:t>
            </a:r>
            <a:r>
              <a:rPr lang="en-US" sz="3200" dirty="0" smtClean="0"/>
              <a:t>.</a:t>
            </a:r>
            <a:endParaRPr lang="en-US" sz="3200" dirty="0"/>
          </a:p>
        </p:txBody>
      </p:sp>
      <p:sp>
        <p:nvSpPr>
          <p:cNvPr id="5" name="Rectangle 4"/>
          <p:cNvSpPr/>
          <p:nvPr/>
        </p:nvSpPr>
        <p:spPr>
          <a:xfrm>
            <a:off x="1524000" y="1447800"/>
            <a:ext cx="73914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t>يمكن ان يقول الناس كلهم متساوون في الخلق</a:t>
            </a:r>
            <a:endParaRPr lang="en-US" sz="4000" dirty="0"/>
          </a:p>
        </p:txBody>
      </p:sp>
      <p:sp>
        <p:nvSpPr>
          <p:cNvPr id="6" name="Right Arrow 5"/>
          <p:cNvSpPr/>
          <p:nvPr/>
        </p:nvSpPr>
        <p:spPr>
          <a:xfrm>
            <a:off x="228600" y="3200400"/>
            <a:ext cx="1143000" cy="10942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2</a:t>
            </a:r>
            <a:r>
              <a:rPr lang="en-US" sz="3200" dirty="0" smtClean="0"/>
              <a:t>.</a:t>
            </a:r>
            <a:endParaRPr lang="en-US" sz="3200" dirty="0"/>
          </a:p>
        </p:txBody>
      </p:sp>
      <p:sp>
        <p:nvSpPr>
          <p:cNvPr id="7" name="Rectangle 6"/>
          <p:cNvSpPr/>
          <p:nvPr/>
        </p:nvSpPr>
        <p:spPr>
          <a:xfrm>
            <a:off x="1524000" y="2743200"/>
            <a:ext cx="73914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dirty="0" smtClean="0"/>
              <a:t>يمكن ان يقول مقياس الناس العلم</a:t>
            </a:r>
            <a:endParaRPr lang="en-US" sz="4400" dirty="0"/>
          </a:p>
        </p:txBody>
      </p:sp>
      <p:sp>
        <p:nvSpPr>
          <p:cNvPr id="8" name="Right Arrow 7"/>
          <p:cNvSpPr/>
          <p:nvPr/>
        </p:nvSpPr>
        <p:spPr>
          <a:xfrm>
            <a:off x="152400" y="4953000"/>
            <a:ext cx="1219200" cy="1066800"/>
          </a:xfrm>
          <a:prstGeom prst="rightArrow">
            <a:avLst>
              <a:gd name="adj1" fmla="val 50000"/>
              <a:gd name="adj2" fmla="val 488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3.</a:t>
            </a:r>
            <a:endParaRPr lang="en-US" sz="3200" dirty="0"/>
          </a:p>
        </p:txBody>
      </p:sp>
      <p:sp>
        <p:nvSpPr>
          <p:cNvPr id="9" name="Rectangle 8"/>
          <p:cNvSpPr/>
          <p:nvPr/>
        </p:nvSpPr>
        <p:spPr>
          <a:xfrm>
            <a:off x="1524000" y="4419600"/>
            <a:ext cx="73914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t>يمكن ان يقول الناس موتي واهل العلم احياء</a:t>
            </a:r>
            <a:endParaRPr lang="en-US" sz="40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rgbClr val="92D050"/>
          </a:solidFill>
        </p:spPr>
        <p:txBody>
          <a:bodyPr anchor="t">
            <a:normAutofit fontScale="90000"/>
          </a:bodyPr>
          <a:lstStyle/>
          <a:p>
            <a:r>
              <a:rPr lang="ar-SA" dirty="0" smtClean="0"/>
              <a:t/>
            </a:r>
            <a:br>
              <a:rPr lang="ar-SA" dirty="0" smtClean="0"/>
            </a:br>
            <a:r>
              <a:rPr lang="ar-SA" dirty="0" smtClean="0"/>
              <a:t>المساواة</a:t>
            </a:r>
            <a:br>
              <a:rPr lang="ar-SA" dirty="0" smtClean="0"/>
            </a:br>
            <a:r>
              <a:rPr lang="ar-SA" dirty="0" smtClean="0"/>
              <a:t> </a:t>
            </a:r>
            <a:r>
              <a:rPr lang="ar-SA" sz="3200" dirty="0" smtClean="0"/>
              <a:t>الناس من جهة التمثال اكفاء</a:t>
            </a:r>
            <a:br>
              <a:rPr lang="ar-SA" sz="3200" dirty="0" smtClean="0"/>
            </a:br>
            <a:r>
              <a:rPr lang="ar-SA" sz="3200" dirty="0" smtClean="0"/>
              <a:t>ابوهم ادم والام حواء</a:t>
            </a:r>
            <a:br>
              <a:rPr lang="ar-SA" sz="3200" dirty="0" smtClean="0"/>
            </a:br>
            <a:r>
              <a:rPr lang="ar-SA" sz="3200" dirty="0" smtClean="0"/>
              <a:t>نفس كنفس وارواح مشاكلة</a:t>
            </a:r>
            <a:br>
              <a:rPr lang="ar-SA" sz="3200" dirty="0" smtClean="0"/>
            </a:br>
            <a:r>
              <a:rPr lang="ar-SA" sz="3200" dirty="0" smtClean="0"/>
              <a:t>واعظم خلقت فيها واعضاء </a:t>
            </a:r>
            <a:br>
              <a:rPr lang="ar-SA" sz="3200" dirty="0" smtClean="0"/>
            </a:br>
            <a:r>
              <a:rPr lang="ar-SA" sz="3200" dirty="0" smtClean="0"/>
              <a:t>وانما امهات الناس اوعية </a:t>
            </a:r>
            <a:br>
              <a:rPr lang="ar-SA" sz="3200" dirty="0" smtClean="0"/>
            </a:br>
            <a:r>
              <a:rPr lang="ar-SA" sz="3200" dirty="0" smtClean="0"/>
              <a:t>مستودعات وللاحساب اباء </a:t>
            </a:r>
            <a:br>
              <a:rPr lang="ar-SA" sz="3200" dirty="0" smtClean="0"/>
            </a:br>
            <a:r>
              <a:rPr lang="ar-SA" sz="3200" dirty="0" smtClean="0"/>
              <a:t>فان يكن لهم من اصلهم شرف </a:t>
            </a:r>
            <a:br>
              <a:rPr lang="ar-SA" sz="3200" dirty="0" smtClean="0"/>
            </a:br>
            <a:r>
              <a:rPr lang="ar-SA" sz="3200" dirty="0" smtClean="0"/>
              <a:t>يفاخرون به فالطين والماء </a:t>
            </a:r>
            <a:br>
              <a:rPr lang="ar-SA" sz="3200" dirty="0" smtClean="0"/>
            </a:br>
            <a:r>
              <a:rPr lang="ar-SA" sz="3200" dirty="0" smtClean="0"/>
              <a:t>ما الفضل الا لاهل العلم انهم </a:t>
            </a:r>
            <a:br>
              <a:rPr lang="ar-SA" sz="3200" dirty="0" smtClean="0"/>
            </a:br>
            <a:r>
              <a:rPr lang="ar-SA" sz="3200" dirty="0" smtClean="0"/>
              <a:t>علي الهدي لمن استهدي ادلاء </a:t>
            </a:r>
            <a:br>
              <a:rPr lang="ar-SA" sz="3200" dirty="0" smtClean="0"/>
            </a:br>
            <a:endParaRPr lang="en-US" sz="3200"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96</Words>
  <Application>Microsoft Office PowerPoint</Application>
  <PresentationFormat>On-screen Show (4:3)</PresentationFormat>
  <Paragraphs>23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اهلا وسهلا </vt:lpstr>
      <vt:lpstr>Slide 2</vt:lpstr>
      <vt:lpstr>Slide 3</vt:lpstr>
      <vt:lpstr> تعريف الدرس   المادة : اللغة العربية التصالية الصف: العاشر من الداخل الوحدة الخامسة الدرس: الثالث</vt:lpstr>
      <vt:lpstr>انظروا الي الصور</vt:lpstr>
      <vt:lpstr>انظروا الي الصور</vt:lpstr>
      <vt:lpstr>اعلان الدرس اليوم النظم   المساواة      সমতা </vt:lpstr>
      <vt:lpstr>تنافع العلم</vt:lpstr>
      <vt:lpstr> المساواة  الناس من جهة التمثال اكفاء ابوهم ادم والام حواء نفس كنفس وارواح مشاكلة واعظم خلقت فيها واعضاء  وانما امهات الناس اوعية  مستودعات وللاحساب اباء  فان يكن لهم من اصلهم شرف  يفاخرون به فالطين والماء  ما الفضل الا لاهل العلم انهم  علي الهدي لمن استهدي ادلاء  </vt:lpstr>
      <vt:lpstr>وقيمة المرء ما قد كان يحسنه وللرجال علي الافعال اسماء  وضد كل امريء ما كان يجهله والجاهلون لاهل العلم اعداء وان اتيت بجود من ذوي نسب  فان نسبتنا جود وعلياء ففز بعلم ولا تطلب به بدلا  فالناس موتي واهل العلم احياء</vt:lpstr>
      <vt:lpstr>الاسئلة الموجزة مع الاجوبة </vt:lpstr>
      <vt:lpstr>السوال : لماذا اهل العلم احياء ؟ الجواب : اهل العلم  احياء لان العلم في المرء كالروح في الجسد فمن لا علم له فهو كالميت ينتهي ذكرهم بعد رحلتهم عن الدنيا ومن له علم وفضل تبقي شهرته وذكره في افواه الناس حتي بعد رحلتهم من هذه الدنيا فهم كالاحياء- </vt:lpstr>
      <vt:lpstr>السوال: بين قيمة المرء ؟ الجواب : تثبت قيمة المرء بالذي قد كان يحسنه وهو العلم والفضل-</vt:lpstr>
      <vt:lpstr>الواجب المنزلي  احفظوا سوال والجواب جيدا</vt:lpstr>
      <vt:lpstr>شكرا كثيرا</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اهلا وسهلا </dc:title>
  <dc:creator>Rampur Alim Madrasah</dc:creator>
  <cp:lastModifiedBy>Mamun_Sir</cp:lastModifiedBy>
  <cp:revision>67</cp:revision>
  <dcterms:created xsi:type="dcterms:W3CDTF">2006-08-16T00:00:00Z</dcterms:created>
  <dcterms:modified xsi:type="dcterms:W3CDTF">2020-08-19T05:09:28Z</dcterms:modified>
</cp:coreProperties>
</file>