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01" r:id="rId2"/>
    <p:sldId id="309" r:id="rId3"/>
    <p:sldId id="320" r:id="rId4"/>
    <p:sldId id="333" r:id="rId5"/>
    <p:sldId id="316" r:id="rId6"/>
    <p:sldId id="326" r:id="rId7"/>
    <p:sldId id="323" r:id="rId8"/>
    <p:sldId id="335" r:id="rId9"/>
    <p:sldId id="334" r:id="rId10"/>
    <p:sldId id="336" r:id="rId11"/>
    <p:sldId id="338" r:id="rId12"/>
    <p:sldId id="321" r:id="rId13"/>
    <p:sldId id="339" r:id="rId14"/>
    <p:sldId id="341" r:id="rId15"/>
    <p:sldId id="337" r:id="rId16"/>
    <p:sldId id="340" r:id="rId17"/>
    <p:sldId id="342" r:id="rId18"/>
    <p:sldId id="344" r:id="rId19"/>
    <p:sldId id="324" r:id="rId20"/>
    <p:sldId id="332" r:id="rId21"/>
    <p:sldId id="315" r:id="rId22"/>
    <p:sldId id="28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EF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BA335-598D-4DF6-8D50-A1A5992B6893}" type="datetimeFigureOut">
              <a:rPr lang="en-US" smtClean="0"/>
              <a:t>8/17/2020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419FDE-27E7-48D7-BB47-8BF159D0AB60}" type="slidenum">
              <a:rPr lang="en-US" smtClean="0"/>
              <a:t>‹#›</a:t>
            </a:fld>
            <a:endParaRPr lang="en-US"/>
          </a:p>
        </p:txBody>
      </p:sp>
    </p:spTree>
    <p:extLst>
      <p:ext uri="{BB962C8B-B14F-4D97-AF65-F5344CB8AC3E}">
        <p14:creationId xmlns:p14="http://schemas.microsoft.com/office/powerpoint/2010/main" val="324724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Frame 6"/>
          <p:cNvSpPr/>
          <p:nvPr userDrawn="1"/>
        </p:nvSpPr>
        <p:spPr>
          <a:xfrm>
            <a:off x="0" y="0"/>
            <a:ext cx="12192000" cy="6858000"/>
          </a:xfrm>
          <a:prstGeom prst="frame">
            <a:avLst>
              <a:gd name="adj1" fmla="val 1953"/>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userDrawn="1"/>
        </p:nvSpPr>
        <p:spPr>
          <a:xfrm>
            <a:off x="3384645" y="6596390"/>
            <a:ext cx="10467833" cy="261610"/>
          </a:xfrm>
          <a:prstGeom prst="rect">
            <a:avLst/>
          </a:prstGeom>
          <a:noFill/>
        </p:spPr>
        <p:txBody>
          <a:bodyPr wrap="square" rtlCol="0">
            <a:spAutoFit/>
          </a:bodyPr>
          <a:lstStyle/>
          <a:p>
            <a:r>
              <a:rPr lang="en-US" sz="1100" b="1" dirty="0" smtClean="0">
                <a:solidFill>
                  <a:srgbClr val="00B050"/>
                </a:solidFill>
              </a:rPr>
              <a:t>Manik Chandra Majumder # Senior Teacher # Gazirhat High School # Senbag #  Noakhali # 01717155169</a:t>
            </a:r>
            <a:endParaRPr lang="en-US" sz="1100" b="1" dirty="0">
              <a:solidFill>
                <a:srgbClr val="00B050"/>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232010" cy="30934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976184" y="21594"/>
            <a:ext cx="215815" cy="287753"/>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976183" y="6585772"/>
            <a:ext cx="193070" cy="257427"/>
          </a:xfrm>
          <a:prstGeom prst="rect">
            <a:avLst/>
          </a:prstGeom>
        </p:spPr>
      </p:pic>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6533854"/>
            <a:ext cx="232010" cy="309346"/>
          </a:xfrm>
          <a:prstGeom prst="rect">
            <a:avLst/>
          </a:prstGeom>
        </p:spPr>
      </p:pic>
    </p:spTree>
    <p:extLst>
      <p:ext uri="{BB962C8B-B14F-4D97-AF65-F5344CB8AC3E}">
        <p14:creationId xmlns:p14="http://schemas.microsoft.com/office/powerpoint/2010/main" val="1377256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8970FC-799C-47F4-A868-AEF287BD110F}" type="datetimeFigureOut">
              <a:rPr lang="en-US" smtClean="0"/>
              <a:t>8/17/2020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FE38871-5645-4C31-94EC-CF2C29481A0C}" type="slidenum">
              <a:rPr lang="en-US" smtClean="0"/>
              <a:t>‹#›</a:t>
            </a:fld>
            <a:endParaRPr lang="en-US"/>
          </a:p>
        </p:txBody>
      </p:sp>
    </p:spTree>
    <p:extLst>
      <p:ext uri="{BB962C8B-B14F-4D97-AF65-F5344CB8AC3E}">
        <p14:creationId xmlns:p14="http://schemas.microsoft.com/office/powerpoint/2010/main" val="1218649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8970FC-799C-47F4-A868-AEF287BD110F}" type="datetimeFigureOut">
              <a:rPr lang="en-US" smtClean="0"/>
              <a:t>8/17/2020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FE38871-5645-4C31-94EC-CF2C29481A0C}" type="slidenum">
              <a:rPr lang="en-US" smtClean="0"/>
              <a:t>‹#›</a:t>
            </a:fld>
            <a:endParaRPr lang="en-US"/>
          </a:p>
        </p:txBody>
      </p:sp>
    </p:spTree>
    <p:extLst>
      <p:ext uri="{BB962C8B-B14F-4D97-AF65-F5344CB8AC3E}">
        <p14:creationId xmlns:p14="http://schemas.microsoft.com/office/powerpoint/2010/main" val="3039034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8970FC-799C-47F4-A868-AEF287BD110F}" type="datetimeFigureOut">
              <a:rPr lang="en-US" smtClean="0"/>
              <a:t>8/17/2020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FE38871-5645-4C31-94EC-CF2C29481A0C}" type="slidenum">
              <a:rPr lang="en-US" smtClean="0"/>
              <a:t>‹#›</a:t>
            </a:fld>
            <a:endParaRPr lang="en-US"/>
          </a:p>
        </p:txBody>
      </p:sp>
    </p:spTree>
    <p:extLst>
      <p:ext uri="{BB962C8B-B14F-4D97-AF65-F5344CB8AC3E}">
        <p14:creationId xmlns:p14="http://schemas.microsoft.com/office/powerpoint/2010/main" val="268782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8970FC-799C-47F4-A868-AEF287BD110F}" type="datetimeFigureOut">
              <a:rPr lang="en-US" smtClean="0"/>
              <a:t>8/17/2020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FE38871-5645-4C31-94EC-CF2C29481A0C}" type="slidenum">
              <a:rPr lang="en-US" smtClean="0"/>
              <a:t>‹#›</a:t>
            </a:fld>
            <a:endParaRPr lang="en-US"/>
          </a:p>
        </p:txBody>
      </p:sp>
    </p:spTree>
    <p:extLst>
      <p:ext uri="{BB962C8B-B14F-4D97-AF65-F5344CB8AC3E}">
        <p14:creationId xmlns:p14="http://schemas.microsoft.com/office/powerpoint/2010/main" val="50575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8970FC-799C-47F4-A868-AEF287BD110F}" type="datetimeFigureOut">
              <a:rPr lang="en-US" smtClean="0"/>
              <a:t>8/17/2020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FE38871-5645-4C31-94EC-CF2C29481A0C}" type="slidenum">
              <a:rPr lang="en-US" smtClean="0"/>
              <a:t>‹#›</a:t>
            </a:fld>
            <a:endParaRPr lang="en-US"/>
          </a:p>
        </p:txBody>
      </p:sp>
    </p:spTree>
    <p:extLst>
      <p:ext uri="{BB962C8B-B14F-4D97-AF65-F5344CB8AC3E}">
        <p14:creationId xmlns:p14="http://schemas.microsoft.com/office/powerpoint/2010/main" val="3557032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78970FC-799C-47F4-A868-AEF287BD110F}" type="datetimeFigureOut">
              <a:rPr lang="en-US" smtClean="0"/>
              <a:t>8/17/2020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5FE38871-5645-4C31-94EC-CF2C29481A0C}" type="slidenum">
              <a:rPr lang="en-US" smtClean="0"/>
              <a:t>‹#›</a:t>
            </a:fld>
            <a:endParaRPr lang="en-US"/>
          </a:p>
        </p:txBody>
      </p:sp>
    </p:spTree>
    <p:extLst>
      <p:ext uri="{BB962C8B-B14F-4D97-AF65-F5344CB8AC3E}">
        <p14:creationId xmlns:p14="http://schemas.microsoft.com/office/powerpoint/2010/main" val="1552521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78970FC-799C-47F4-A868-AEF287BD110F}" type="datetimeFigureOut">
              <a:rPr lang="en-US" smtClean="0"/>
              <a:t>8/17/2020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FE38871-5645-4C31-94EC-CF2C29481A0C}" type="slidenum">
              <a:rPr lang="en-US" smtClean="0"/>
              <a:t>‹#›</a:t>
            </a:fld>
            <a:endParaRPr lang="en-US"/>
          </a:p>
        </p:txBody>
      </p:sp>
    </p:spTree>
    <p:extLst>
      <p:ext uri="{BB962C8B-B14F-4D97-AF65-F5344CB8AC3E}">
        <p14:creationId xmlns:p14="http://schemas.microsoft.com/office/powerpoint/2010/main" val="331729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78970FC-799C-47F4-A868-AEF287BD110F}" type="datetimeFigureOut">
              <a:rPr lang="en-US" smtClean="0"/>
              <a:t>8/17/2020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FE38871-5645-4C31-94EC-CF2C29481A0C}" type="slidenum">
              <a:rPr lang="en-US" smtClean="0"/>
              <a:t>‹#›</a:t>
            </a:fld>
            <a:endParaRPr lang="en-US"/>
          </a:p>
        </p:txBody>
      </p:sp>
    </p:spTree>
    <p:extLst>
      <p:ext uri="{BB962C8B-B14F-4D97-AF65-F5344CB8AC3E}">
        <p14:creationId xmlns:p14="http://schemas.microsoft.com/office/powerpoint/2010/main" val="2106710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8970FC-799C-47F4-A868-AEF287BD110F}" type="datetimeFigureOut">
              <a:rPr lang="en-US" smtClean="0"/>
              <a:t>8/17/2020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FE38871-5645-4C31-94EC-CF2C29481A0C}" type="slidenum">
              <a:rPr lang="en-US" smtClean="0"/>
              <a:t>‹#›</a:t>
            </a:fld>
            <a:endParaRPr lang="en-US"/>
          </a:p>
        </p:txBody>
      </p:sp>
    </p:spTree>
    <p:extLst>
      <p:ext uri="{BB962C8B-B14F-4D97-AF65-F5344CB8AC3E}">
        <p14:creationId xmlns:p14="http://schemas.microsoft.com/office/powerpoint/2010/main" val="4146977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8970FC-799C-47F4-A868-AEF287BD110F}" type="datetimeFigureOut">
              <a:rPr lang="en-US" smtClean="0"/>
              <a:t>8/17/2020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FE38871-5645-4C31-94EC-CF2C29481A0C}" type="slidenum">
              <a:rPr lang="en-US" smtClean="0"/>
              <a:t>‹#›</a:t>
            </a:fld>
            <a:endParaRPr lang="en-US"/>
          </a:p>
        </p:txBody>
      </p:sp>
    </p:spTree>
    <p:extLst>
      <p:ext uri="{BB962C8B-B14F-4D97-AF65-F5344CB8AC3E}">
        <p14:creationId xmlns:p14="http://schemas.microsoft.com/office/powerpoint/2010/main" val="4261031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ame 6"/>
          <p:cNvSpPr/>
          <p:nvPr userDrawn="1"/>
        </p:nvSpPr>
        <p:spPr>
          <a:xfrm>
            <a:off x="-2113" y="-47949"/>
            <a:ext cx="12191999" cy="6858000"/>
          </a:xfrm>
          <a:prstGeom prst="frame">
            <a:avLst>
              <a:gd name="adj1" fmla="val 142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8" name="Picture 7"/>
          <p:cNvPicPr>
            <a:picLocks noChangeAspect="1"/>
          </p:cNvPicPr>
          <p:nvPr userDrawn="1"/>
        </p:nvPicPr>
        <p:blipFill rotWithShape="1">
          <a:blip r:embed="rId13" cstate="print">
            <a:extLst>
              <a:ext uri="{28A0092B-C50C-407E-A947-70E740481C1C}">
                <a14:useLocalDpi xmlns:a14="http://schemas.microsoft.com/office/drawing/2010/main" val="0"/>
              </a:ext>
            </a:extLst>
          </a:blip>
          <a:srcRect t="3006"/>
          <a:stretch/>
        </p:blipFill>
        <p:spPr>
          <a:xfrm flipH="1">
            <a:off x="90151" y="6444841"/>
            <a:ext cx="281224" cy="335885"/>
          </a:xfrm>
          <a:prstGeom prst="rect">
            <a:avLst/>
          </a:prstGeom>
        </p:spPr>
      </p:pic>
      <p:sp>
        <p:nvSpPr>
          <p:cNvPr id="9" name="TextBox 8"/>
          <p:cNvSpPr txBox="1"/>
          <p:nvPr userDrawn="1"/>
        </p:nvSpPr>
        <p:spPr>
          <a:xfrm>
            <a:off x="371375" y="6367567"/>
            <a:ext cx="1045300" cy="400110"/>
          </a:xfrm>
          <a:prstGeom prst="rect">
            <a:avLst/>
          </a:prstGeom>
          <a:solidFill>
            <a:schemeClr val="bg1"/>
          </a:solidFill>
        </p:spPr>
        <p:txBody>
          <a:bodyPr wrap="square" rtlCol="0">
            <a:spAutoFit/>
          </a:bodyPr>
          <a:lstStyle/>
          <a:p>
            <a:r>
              <a:rPr lang="en-GB" sz="2000" dirty="0" smtClean="0">
                <a:solidFill>
                  <a:srgbClr val="FF0000"/>
                </a:solidFill>
                <a:latin typeface="Times New Roman" panose="02020603050405020304" pitchFamily="18" charset="0"/>
                <a:cs typeface="Times New Roman" panose="02020603050405020304" pitchFamily="18" charset="0"/>
              </a:rPr>
              <a:t>Manik</a:t>
            </a:r>
            <a:endParaRPr lang="en-GB" sz="2000"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userDrawn="1"/>
        </p:nvSpPr>
        <p:spPr>
          <a:xfrm>
            <a:off x="1788050" y="6567622"/>
            <a:ext cx="9810466" cy="338554"/>
          </a:xfrm>
          <a:prstGeom prst="rect">
            <a:avLst/>
          </a:prstGeom>
          <a:noFill/>
        </p:spPr>
        <p:txBody>
          <a:bodyPr wrap="square" rtlCol="0">
            <a:spAutoFit/>
          </a:bodyPr>
          <a:lstStyle/>
          <a:p>
            <a:r>
              <a:rPr lang="en-GB" sz="1600" dirty="0" smtClean="0"/>
              <a:t> </a:t>
            </a:r>
            <a:r>
              <a:rPr lang="en-GB" sz="1400" b="1" i="1" dirty="0" smtClean="0">
                <a:solidFill>
                  <a:srgbClr val="002060"/>
                </a:solidFill>
                <a:latin typeface="Times New Roman" panose="02020603050405020304" pitchFamily="18" charset="0"/>
                <a:cs typeface="Times New Roman" panose="02020603050405020304" pitchFamily="18" charset="0"/>
              </a:rPr>
              <a:t>##  Manik  Chandra  Majumder  ##  Asst. Teacher</a:t>
            </a:r>
            <a:r>
              <a:rPr lang="en-GB" sz="1400" b="1" i="1" baseline="0" dirty="0" smtClean="0">
                <a:solidFill>
                  <a:srgbClr val="002060"/>
                </a:solidFill>
                <a:latin typeface="Times New Roman" panose="02020603050405020304" pitchFamily="18" charset="0"/>
                <a:cs typeface="Times New Roman" panose="02020603050405020304" pitchFamily="18" charset="0"/>
              </a:rPr>
              <a:t>  ##  Gazirhat  High  School  ##  Senbag  ##  Noakhali  ##  01717155169</a:t>
            </a:r>
            <a:endParaRPr lang="en-GB" sz="1400" b="1" i="1" dirty="0">
              <a:solidFill>
                <a:srgbClr val="002060"/>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06"/>
          <a:stretch/>
        </p:blipFill>
        <p:spPr>
          <a:xfrm flipH="1">
            <a:off x="12037452" y="-47949"/>
            <a:ext cx="152434" cy="182062"/>
          </a:xfrm>
          <a:prstGeom prst="rect">
            <a:avLst/>
          </a:prstGeom>
        </p:spPr>
      </p:pic>
      <p:pic>
        <p:nvPicPr>
          <p:cNvPr id="12" name="Picture 11"/>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06"/>
          <a:stretch/>
        </p:blipFill>
        <p:spPr>
          <a:xfrm flipH="1">
            <a:off x="12039566" y="6616868"/>
            <a:ext cx="152434" cy="182062"/>
          </a:xfrm>
          <a:prstGeom prst="rect">
            <a:avLst/>
          </a:prstGeom>
        </p:spPr>
      </p:pic>
      <p:pic>
        <p:nvPicPr>
          <p:cNvPr id="13" name="Picture 12"/>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06"/>
          <a:stretch/>
        </p:blipFill>
        <p:spPr>
          <a:xfrm flipH="1">
            <a:off x="-4227" y="-47949"/>
            <a:ext cx="152434" cy="182062"/>
          </a:xfrm>
          <a:prstGeom prst="rect">
            <a:avLst/>
          </a:prstGeom>
        </p:spPr>
      </p:pic>
    </p:spTree>
    <p:extLst>
      <p:ext uri="{BB962C8B-B14F-4D97-AF65-F5344CB8AC3E}">
        <p14:creationId xmlns:p14="http://schemas.microsoft.com/office/powerpoint/2010/main" val="1728897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en.wikipedia.org/wiki/Google_Inc" TargetMode="Externa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p:cNvSpPr txBox="1"/>
          <p:nvPr/>
        </p:nvSpPr>
        <p:spPr>
          <a:xfrm>
            <a:off x="4121726" y="193539"/>
            <a:ext cx="6650182" cy="646331"/>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b="1" dirty="0">
                <a:solidFill>
                  <a:srgbClr val="C00000"/>
                </a:solidFill>
                <a:latin typeface="Times New Roman" panose="02020603050405020304" pitchFamily="18" charset="0"/>
                <a:cs typeface="Times New Roman" panose="02020603050405020304" pitchFamily="18" charset="0"/>
              </a:rPr>
              <a:t>Welcome to </a:t>
            </a:r>
            <a:r>
              <a:rPr lang="en-US" sz="3600" b="1" dirty="0" smtClean="0">
                <a:solidFill>
                  <a:srgbClr val="C00000"/>
                </a:solidFill>
                <a:latin typeface="Times New Roman" panose="02020603050405020304" pitchFamily="18" charset="0"/>
                <a:cs typeface="Times New Roman" panose="02020603050405020304" pitchFamily="18" charset="0"/>
              </a:rPr>
              <a:t>my online </a:t>
            </a:r>
            <a:r>
              <a:rPr lang="en-US" sz="3600" b="1" dirty="0">
                <a:solidFill>
                  <a:srgbClr val="C00000"/>
                </a:solidFill>
                <a:latin typeface="Times New Roman" panose="02020603050405020304" pitchFamily="18" charset="0"/>
                <a:cs typeface="Times New Roman" panose="02020603050405020304" pitchFamily="18" charset="0"/>
              </a:rPr>
              <a:t>class </a:t>
            </a:r>
            <a:endParaRPr lang="en-US" sz="3600" b="1" dirty="0">
              <a:solidFill>
                <a:srgbClr val="C00000"/>
              </a:solidFill>
            </a:endParaRPr>
          </a:p>
        </p:txBody>
      </p:sp>
      <p:pic>
        <p:nvPicPr>
          <p:cNvPr id="10" name="Picture 9" descr="C:\Users\User\Downloads\Dubai-Miracle-Gard_2492910a.jpg">
            <a:extLst>
              <a:ext uri="{FF2B5EF4-FFF2-40B4-BE49-F238E27FC236}">
                <a16:creationId xmlns:a16="http://schemas.microsoft.com/office/drawing/2014/main" id="{A24F2CDC-A7A5-4A8F-A6CF-A6821D745EFF}"/>
              </a:ext>
            </a:extLst>
          </p:cNvPr>
          <p:cNvPicPr>
            <a:picLocks noGrp="1" noChangeAspect="1" noChangeArrowheads="1"/>
          </p:cNvPicPr>
          <p:nvPr/>
        </p:nvPicPr>
        <p:blipFill>
          <a:blip r:embed="rId2"/>
          <a:srcRect/>
          <a:stretch>
            <a:fillRect/>
          </a:stretch>
        </p:blipFill>
        <p:spPr bwMode="auto">
          <a:xfrm>
            <a:off x="2978727" y="1104022"/>
            <a:ext cx="8409708" cy="5325828"/>
          </a:xfrm>
          <a:prstGeom prst="rect">
            <a:avLst/>
          </a:prstGeom>
          <a:no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9290741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Left Arrow 2"/>
          <p:cNvSpPr/>
          <p:nvPr/>
        </p:nvSpPr>
        <p:spPr>
          <a:xfrm>
            <a:off x="5506747" y="323953"/>
            <a:ext cx="6214197" cy="1853720"/>
          </a:xfrm>
          <a:prstGeom prst="leftArrow">
            <a:avLst>
              <a:gd name="adj1" fmla="val 100000"/>
              <a:gd name="adj2" fmla="val 21296"/>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r>
              <a:rPr lang="en-US" sz="3200" dirty="0">
                <a:solidFill>
                  <a:prstClr val="black"/>
                </a:solidFill>
                <a:latin typeface="Times New Roman" panose="02020603050405020304" pitchFamily="18" charset="0"/>
                <a:ea typeface="Verdana" pitchFamily="34" charset="0"/>
                <a:cs typeface="Times New Roman" panose="02020603050405020304" pitchFamily="18" charset="0"/>
              </a:rPr>
              <a:t>Google+ launched in June 2011 as a social network. It is owned and operated by </a:t>
            </a:r>
            <a:r>
              <a:rPr lang="en-US" sz="3200" u="sng" dirty="0">
                <a:solidFill>
                  <a:prstClr val="black"/>
                </a:solidFill>
                <a:latin typeface="Times New Roman" panose="02020603050405020304" pitchFamily="18" charset="0"/>
                <a:ea typeface="Verdana" pitchFamily="34" charset="0"/>
                <a:cs typeface="Times New Roman" panose="02020603050405020304" pitchFamily="18" charset="0"/>
                <a:hlinkClick r:id="rId2"/>
              </a:rPr>
              <a:t>Google Inc</a:t>
            </a:r>
            <a:r>
              <a:rPr lang="en-US" sz="3200" dirty="0">
                <a:solidFill>
                  <a:prstClr val="black"/>
                </a:solidFill>
                <a:latin typeface="Times New Roman" panose="02020603050405020304" pitchFamily="18" charset="0"/>
                <a:ea typeface="Verdana" pitchFamily="34" charset="0"/>
                <a:cs typeface="Times New Roman" panose="02020603050405020304" pitchFamily="18" charset="0"/>
              </a:rPr>
              <a:t>. </a:t>
            </a:r>
          </a:p>
        </p:txBody>
      </p:sp>
      <p:pic>
        <p:nvPicPr>
          <p:cNvPr id="4" name="Picture 3" descr="l43-google-plus-111007183233_big.jpg"/>
          <p:cNvPicPr>
            <a:picLocks noChangeAspect="1"/>
          </p:cNvPicPr>
          <p:nvPr/>
        </p:nvPicPr>
        <p:blipFill>
          <a:blip r:embed="rId3" cstate="print"/>
          <a:stretch>
            <a:fillRect/>
          </a:stretch>
        </p:blipFill>
        <p:spPr>
          <a:xfrm>
            <a:off x="2249633" y="268536"/>
            <a:ext cx="2875900" cy="22784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ooooo.jpg"/>
          <p:cNvPicPr>
            <a:picLocks noChangeAspect="1"/>
          </p:cNvPicPr>
          <p:nvPr/>
        </p:nvPicPr>
        <p:blipFill>
          <a:blip r:embed="rId4"/>
          <a:stretch>
            <a:fillRect/>
          </a:stretch>
        </p:blipFill>
        <p:spPr>
          <a:xfrm>
            <a:off x="2249633" y="3055359"/>
            <a:ext cx="3257115" cy="28015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Left Arrow 5"/>
          <p:cNvSpPr/>
          <p:nvPr/>
        </p:nvSpPr>
        <p:spPr>
          <a:xfrm>
            <a:off x="5628189" y="2895601"/>
            <a:ext cx="6314429" cy="3326554"/>
          </a:xfrm>
          <a:prstGeom prst="leftArrow">
            <a:avLst>
              <a:gd name="adj1" fmla="val 100000"/>
              <a:gd name="adj2" fmla="val 1873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dirty="0">
                <a:solidFill>
                  <a:prstClr val="black"/>
                </a:solidFill>
                <a:latin typeface="Times New Roman" panose="02020603050405020304" pitchFamily="18" charset="0"/>
                <a:ea typeface="Verdana" pitchFamily="34" charset="0"/>
                <a:cs typeface="Times New Roman" panose="02020603050405020304" pitchFamily="18" charset="0"/>
              </a:rPr>
              <a:t>LinkedIn  is a business-oriented social networking </a:t>
            </a:r>
            <a:r>
              <a:rPr lang="en-US" sz="3200" dirty="0" smtClean="0">
                <a:solidFill>
                  <a:prstClr val="black"/>
                </a:solidFill>
                <a:latin typeface="Times New Roman" panose="02020603050405020304" pitchFamily="18" charset="0"/>
                <a:ea typeface="Verdana" pitchFamily="34" charset="0"/>
                <a:cs typeface="Times New Roman" panose="02020603050405020304" pitchFamily="18" charset="0"/>
              </a:rPr>
              <a:t>service </a:t>
            </a:r>
            <a:r>
              <a:rPr lang="en-US" sz="3200" dirty="0">
                <a:solidFill>
                  <a:prstClr val="black"/>
                </a:solidFill>
                <a:latin typeface="Times New Roman" panose="02020603050405020304" pitchFamily="18" charset="0"/>
                <a:ea typeface="Verdana" pitchFamily="34" charset="0"/>
                <a:cs typeface="Times New Roman" panose="02020603050405020304" pitchFamily="18" charset="0"/>
              </a:rPr>
              <a:t>founded in December 2002 and launched on May 5, 2003. </a:t>
            </a:r>
            <a:r>
              <a:rPr lang="en-US" sz="3200" dirty="0" smtClean="0">
                <a:solidFill>
                  <a:prstClr val="black"/>
                </a:solidFill>
                <a:latin typeface="Times New Roman" panose="02020603050405020304" pitchFamily="18" charset="0"/>
                <a:ea typeface="Verdana" pitchFamily="34" charset="0"/>
                <a:cs typeface="Times New Roman" panose="02020603050405020304" pitchFamily="18" charset="0"/>
              </a:rPr>
              <a:t>On </a:t>
            </a:r>
            <a:r>
              <a:rPr lang="en-US" sz="3200" dirty="0">
                <a:solidFill>
                  <a:prstClr val="black"/>
                </a:solidFill>
                <a:latin typeface="Times New Roman" panose="02020603050405020304" pitchFamily="18" charset="0"/>
                <a:ea typeface="Verdana" pitchFamily="34" charset="0"/>
                <a:cs typeface="Times New Roman" panose="02020603050405020304" pitchFamily="18" charset="0"/>
              </a:rPr>
              <a:t>March 2015, LinkedIn reports more than 364 million acquired users in more than 200 </a:t>
            </a:r>
            <a:r>
              <a:rPr lang="en-US" sz="3200" dirty="0" smtClean="0">
                <a:solidFill>
                  <a:prstClr val="black"/>
                </a:solidFill>
                <a:latin typeface="Times New Roman" panose="02020603050405020304" pitchFamily="18" charset="0"/>
                <a:ea typeface="Verdana" pitchFamily="34" charset="0"/>
                <a:cs typeface="Times New Roman" panose="02020603050405020304" pitchFamily="18" charset="0"/>
              </a:rPr>
              <a:t>countries.</a:t>
            </a:r>
            <a:endParaRPr lang="en-GB" sz="3200" dirty="0">
              <a:solidFill>
                <a:prstClr val="black"/>
              </a:solidFill>
            </a:endParaRPr>
          </a:p>
        </p:txBody>
      </p:sp>
    </p:spTree>
    <p:extLst>
      <p:ext uri="{BB962C8B-B14F-4D97-AF65-F5344CB8AC3E}">
        <p14:creationId xmlns:p14="http://schemas.microsoft.com/office/powerpoint/2010/main" val="5032198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descr="iphone_youtube.jpg"/>
          <p:cNvPicPr>
            <a:picLocks noChangeAspect="1"/>
          </p:cNvPicPr>
          <p:nvPr/>
        </p:nvPicPr>
        <p:blipFill rotWithShape="1">
          <a:blip r:embed="rId2"/>
          <a:srcRect b="17073"/>
          <a:stretch/>
        </p:blipFill>
        <p:spPr>
          <a:xfrm>
            <a:off x="2977870" y="339438"/>
            <a:ext cx="2673927" cy="2396836"/>
          </a:xfrm>
          <a:prstGeom prst="rect">
            <a:avLst/>
          </a:prstGeom>
          <a:ln>
            <a:noFill/>
          </a:ln>
          <a:effectLst>
            <a:softEdge rad="112500"/>
          </a:effectLst>
        </p:spPr>
      </p:pic>
      <p:sp>
        <p:nvSpPr>
          <p:cNvPr id="3" name="Left Arrow 2"/>
          <p:cNvSpPr/>
          <p:nvPr/>
        </p:nvSpPr>
        <p:spPr>
          <a:xfrm>
            <a:off x="5943600" y="3130107"/>
            <a:ext cx="6109855" cy="3135610"/>
          </a:xfrm>
          <a:prstGeom prst="leftArrow">
            <a:avLst>
              <a:gd name="adj1" fmla="val 100000"/>
              <a:gd name="adj2" fmla="val 19179"/>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ea typeface="Verdana" pitchFamily="34" charset="0"/>
                <a:cs typeface="Times New Roman" panose="02020603050405020304" pitchFamily="18" charset="0"/>
              </a:rPr>
              <a:t>With Skype, you can </a:t>
            </a:r>
            <a:r>
              <a:rPr lang="en-US" sz="2800" dirty="0" smtClean="0">
                <a:solidFill>
                  <a:schemeClr val="tx1"/>
                </a:solidFill>
                <a:latin typeface="Times New Roman" panose="02020603050405020304" pitchFamily="18" charset="0"/>
                <a:ea typeface="Verdana" pitchFamily="34" charset="0"/>
                <a:cs typeface="Times New Roman" panose="02020603050405020304" pitchFamily="18" charset="0"/>
              </a:rPr>
              <a:t>hold meeting , share </a:t>
            </a:r>
            <a:r>
              <a:rPr lang="en-US" sz="2800" dirty="0">
                <a:solidFill>
                  <a:schemeClr val="tx1"/>
                </a:solidFill>
                <a:latin typeface="Times New Roman" panose="02020603050405020304" pitchFamily="18" charset="0"/>
                <a:ea typeface="Verdana" pitchFamily="34" charset="0"/>
                <a:cs typeface="Times New Roman" panose="02020603050405020304" pitchFamily="18" charset="0"/>
              </a:rPr>
              <a:t>a story, celebrate </a:t>
            </a:r>
            <a:r>
              <a:rPr lang="en-US" sz="2800" dirty="0" smtClean="0">
                <a:solidFill>
                  <a:schemeClr val="tx1"/>
                </a:solidFill>
                <a:latin typeface="Times New Roman" panose="02020603050405020304" pitchFamily="18" charset="0"/>
                <a:ea typeface="Verdana" pitchFamily="34" charset="0"/>
                <a:cs typeface="Times New Roman" panose="02020603050405020304" pitchFamily="18" charset="0"/>
              </a:rPr>
              <a:t>party, </a:t>
            </a:r>
            <a:r>
              <a:rPr lang="en-US" sz="2800" dirty="0">
                <a:solidFill>
                  <a:schemeClr val="tx1"/>
                </a:solidFill>
                <a:latin typeface="Times New Roman" panose="02020603050405020304" pitchFamily="18" charset="0"/>
                <a:ea typeface="Verdana" pitchFamily="34" charset="0"/>
                <a:cs typeface="Times New Roman" panose="02020603050405020304" pitchFamily="18" charset="0"/>
              </a:rPr>
              <a:t>learn a language, </a:t>
            </a:r>
            <a:r>
              <a:rPr lang="en-US" sz="2800" dirty="0" smtClean="0">
                <a:solidFill>
                  <a:schemeClr val="tx1"/>
                </a:solidFill>
                <a:latin typeface="Times New Roman" panose="02020603050405020304" pitchFamily="18" charset="0"/>
                <a:ea typeface="Verdana" pitchFamily="34" charset="0"/>
                <a:cs typeface="Times New Roman" panose="02020603050405020304" pitchFamily="18" charset="0"/>
              </a:rPr>
              <a:t>work </a:t>
            </a:r>
            <a:r>
              <a:rPr lang="en-US" sz="2800" dirty="0">
                <a:solidFill>
                  <a:schemeClr val="tx1"/>
                </a:solidFill>
                <a:latin typeface="Times New Roman" panose="02020603050405020304" pitchFamily="18" charset="0"/>
                <a:ea typeface="Verdana" pitchFamily="34" charset="0"/>
                <a:cs typeface="Times New Roman" panose="02020603050405020304" pitchFamily="18" charset="0"/>
              </a:rPr>
              <a:t>with colleagues – just about anything you need to do together every day. It is founded in 2003. Skype is a division of Microsoft Corp. </a:t>
            </a:r>
          </a:p>
        </p:txBody>
      </p:sp>
      <p:pic>
        <p:nvPicPr>
          <p:cNvPr id="4" name="Picture 3" descr="skype-logo-feb_2012_rgb_500.png"/>
          <p:cNvPicPr>
            <a:picLocks noChangeAspect="1"/>
          </p:cNvPicPr>
          <p:nvPr/>
        </p:nvPicPr>
        <p:blipFill>
          <a:blip r:embed="rId3"/>
          <a:stretch>
            <a:fillRect/>
          </a:stretch>
        </p:blipFill>
        <p:spPr>
          <a:xfrm>
            <a:off x="2591652" y="3175134"/>
            <a:ext cx="3351948" cy="30455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Left Arrow 4"/>
          <p:cNvSpPr/>
          <p:nvPr/>
        </p:nvSpPr>
        <p:spPr>
          <a:xfrm>
            <a:off x="5651797" y="498765"/>
            <a:ext cx="6109855" cy="2078182"/>
          </a:xfrm>
          <a:prstGeom prst="leftArrow">
            <a:avLst>
              <a:gd name="adj1" fmla="val 100000"/>
              <a:gd name="adj2" fmla="val 19179"/>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dirty="0" smtClean="0">
                <a:solidFill>
                  <a:prstClr val="black"/>
                </a:solidFill>
                <a:latin typeface="Times New Roman" panose="02020603050405020304" pitchFamily="18" charset="0"/>
                <a:ea typeface="Verdana" pitchFamily="34" charset="0"/>
                <a:cs typeface="Times New Roman" panose="02020603050405020304" pitchFamily="18" charset="0"/>
              </a:rPr>
              <a:t>YouTube </a:t>
            </a:r>
            <a:r>
              <a:rPr lang="en-US" sz="3200" dirty="0">
                <a:solidFill>
                  <a:prstClr val="black"/>
                </a:solidFill>
                <a:latin typeface="Times New Roman" panose="02020603050405020304" pitchFamily="18" charset="0"/>
                <a:ea typeface="Verdana" pitchFamily="34" charset="0"/>
                <a:cs typeface="Times New Roman" panose="02020603050405020304" pitchFamily="18" charset="0"/>
              </a:rPr>
              <a:t>launched in May 2005. </a:t>
            </a:r>
            <a:r>
              <a:rPr lang="en-US" sz="3200" dirty="0" smtClean="0">
                <a:solidFill>
                  <a:prstClr val="black"/>
                </a:solidFill>
                <a:latin typeface="Times New Roman" panose="02020603050405020304" pitchFamily="18" charset="0"/>
                <a:ea typeface="Verdana" pitchFamily="34" charset="0"/>
                <a:cs typeface="Times New Roman" panose="02020603050405020304" pitchFamily="18" charset="0"/>
              </a:rPr>
              <a:t>It </a:t>
            </a:r>
            <a:r>
              <a:rPr lang="en-US" sz="3200" dirty="0">
                <a:solidFill>
                  <a:prstClr val="black"/>
                </a:solidFill>
                <a:latin typeface="Times New Roman" panose="02020603050405020304" pitchFamily="18" charset="0"/>
                <a:ea typeface="Verdana" pitchFamily="34" charset="0"/>
                <a:cs typeface="Times New Roman" panose="02020603050405020304" pitchFamily="18" charset="0"/>
              </a:rPr>
              <a:t>allows billions of people to discover, watch and share originally-created videos. </a:t>
            </a:r>
          </a:p>
        </p:txBody>
      </p:sp>
    </p:spTree>
    <p:extLst>
      <p:ext uri="{BB962C8B-B14F-4D97-AF65-F5344CB8AC3E}">
        <p14:creationId xmlns:p14="http://schemas.microsoft.com/office/powerpoint/2010/main" val="29692326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right)">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064329" y="332508"/>
            <a:ext cx="9919855" cy="6001643"/>
          </a:xfrm>
          <a:prstGeom prst="rect">
            <a:avLst/>
          </a:prstGeom>
          <a:solidFill>
            <a:schemeClr val="accent6">
              <a:lumMod val="20000"/>
              <a:lumOff val="80000"/>
            </a:schemeClr>
          </a:solidFill>
          <a:ln w="28575">
            <a:solidFill>
              <a:schemeClr val="tx1"/>
            </a:solidFill>
          </a:ln>
        </p:spPr>
        <p:txBody>
          <a:bodyPr wrap="square">
            <a:spAutoFit/>
          </a:bodyPr>
          <a:lstStyle/>
          <a:p>
            <a:r>
              <a:rPr lang="en-GB" sz="3200" b="1" i="1" u="sng" dirty="0" smtClean="0">
                <a:solidFill>
                  <a:srgbClr val="00B0F0"/>
                </a:solidFill>
                <a:latin typeface="Times New Roman" panose="02020603050405020304" pitchFamily="18" charset="0"/>
                <a:cs typeface="Times New Roman" panose="02020603050405020304" pitchFamily="18" charset="0"/>
              </a:rPr>
              <a:t> </a:t>
            </a:r>
            <a:r>
              <a:rPr lang="en-GB" sz="3200" b="1" i="1" u="sng" dirty="0" smtClean="0">
                <a:solidFill>
                  <a:srgbClr val="C00000"/>
                </a:solidFill>
                <a:latin typeface="Times New Roman" panose="02020603050405020304" pitchFamily="18" charset="0"/>
                <a:cs typeface="Times New Roman" panose="02020603050405020304" pitchFamily="18" charset="0"/>
              </a:rPr>
              <a:t>Read </a:t>
            </a:r>
            <a:r>
              <a:rPr lang="en-GB" sz="3200" b="1" i="1" u="sng" dirty="0">
                <a:solidFill>
                  <a:srgbClr val="C00000"/>
                </a:solidFill>
                <a:latin typeface="Times New Roman" panose="02020603050405020304" pitchFamily="18" charset="0"/>
                <a:cs typeface="Times New Roman" panose="02020603050405020304" pitchFamily="18" charset="0"/>
              </a:rPr>
              <a:t>the text and answer the following questions</a:t>
            </a:r>
            <a:r>
              <a:rPr lang="en-GB" sz="3200" dirty="0" smtClean="0">
                <a:latin typeface="Times New Roman" panose="02020603050405020304" pitchFamily="18" charset="0"/>
                <a:cs typeface="Times New Roman" panose="02020603050405020304" pitchFamily="18" charset="0"/>
              </a:rPr>
              <a:t> </a:t>
            </a:r>
          </a:p>
          <a:p>
            <a:pPr algn="just"/>
            <a:r>
              <a:rPr lang="en-GB" sz="3200" dirty="0" smtClean="0">
                <a:latin typeface="Times New Roman" panose="02020603050405020304" pitchFamily="18" charset="0"/>
                <a:cs typeface="Times New Roman" panose="02020603050405020304" pitchFamily="18" charset="0"/>
              </a:rPr>
              <a:t>The internet technology </a:t>
            </a:r>
            <a:r>
              <a:rPr lang="en-GB" sz="3200" dirty="0">
                <a:latin typeface="Times New Roman" panose="02020603050405020304" pitchFamily="18" charset="0"/>
                <a:cs typeface="Times New Roman" panose="02020603050405020304" pitchFamily="18" charset="0"/>
              </a:rPr>
              <a:t>has helped </a:t>
            </a:r>
            <a:r>
              <a:rPr lang="en-GB" sz="3200" dirty="0" smtClean="0">
                <a:latin typeface="Times New Roman" panose="02020603050405020304" pitchFamily="18" charset="0"/>
                <a:cs typeface="Times New Roman" panose="02020603050405020304" pitchFamily="18" charset="0"/>
              </a:rPr>
              <a:t>design </a:t>
            </a:r>
            <a:r>
              <a:rPr lang="en-GB" sz="3200" dirty="0">
                <a:latin typeface="Times New Roman" panose="02020603050405020304" pitchFamily="18" charset="0"/>
                <a:cs typeface="Times New Roman" panose="02020603050405020304" pitchFamily="18" charset="0"/>
              </a:rPr>
              <a:t>a large number of web sites to facilitate social relations among people around the world. These arc known as social networking services or social networks or social media. At present, Face-book is the most popular social media site. Google+, Twitter, </a:t>
            </a:r>
            <a:r>
              <a:rPr lang="en-GB" sz="3200" dirty="0" smtClean="0">
                <a:latin typeface="Times New Roman" panose="02020603050405020304" pitchFamily="18" charset="0"/>
                <a:cs typeface="Times New Roman" panose="02020603050405020304" pitchFamily="18" charset="0"/>
              </a:rPr>
              <a:t>LinkedIn, </a:t>
            </a:r>
            <a:r>
              <a:rPr lang="en-GB" sz="3200" dirty="0">
                <a:latin typeface="Times New Roman" panose="02020603050405020304" pitchFamily="18" charset="0"/>
                <a:cs typeface="Times New Roman" panose="02020603050405020304" pitchFamily="18" charset="0"/>
              </a:rPr>
              <a:t>etc. are other frequently used social services. Social network services are web-based and hence, provide ways for the users to interact through the Internet. These services make it possible to connect people sharing interests and activities across the borders and thus have made the users feel that they really live in a global village. </a:t>
            </a:r>
          </a:p>
        </p:txBody>
      </p:sp>
    </p:spTree>
    <p:extLst>
      <p:ext uri="{BB962C8B-B14F-4D97-AF65-F5344CB8AC3E}">
        <p14:creationId xmlns:p14="http://schemas.microsoft.com/office/powerpoint/2010/main" val="375920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189019" y="498764"/>
            <a:ext cx="9809018" cy="5509200"/>
          </a:xfrm>
          <a:prstGeom prst="rect">
            <a:avLst/>
          </a:prstGeom>
          <a:solidFill>
            <a:schemeClr val="accent6">
              <a:lumMod val="20000"/>
              <a:lumOff val="80000"/>
            </a:schemeClr>
          </a:solidFill>
          <a:ln>
            <a:solidFill>
              <a:srgbClr val="002060"/>
            </a:solidFill>
          </a:ln>
        </p:spPr>
        <p:txBody>
          <a:bodyPr wrap="square">
            <a:spAutoFit/>
          </a:bodyPr>
          <a:lstStyle/>
          <a:p>
            <a:pPr algn="just"/>
            <a:r>
              <a:rPr lang="en-GB" sz="3200" dirty="0" smtClean="0">
                <a:latin typeface="Times New Roman" panose="02020603050405020304" pitchFamily="18" charset="0"/>
                <a:cs typeface="Times New Roman" panose="02020603050405020304" pitchFamily="18" charset="0"/>
              </a:rPr>
              <a:t>These </a:t>
            </a:r>
            <a:r>
              <a:rPr lang="en-GB" sz="3200" dirty="0">
                <a:latin typeface="Times New Roman" panose="02020603050405020304" pitchFamily="18" charset="0"/>
                <a:cs typeface="Times New Roman" panose="02020603050405020304" pitchFamily="18" charset="0"/>
              </a:rPr>
              <a:t>services make it possible to connect people sharing interests and activities across the borders and thus have made the users feel that they really live in a global village. </a:t>
            </a:r>
            <a:endParaRPr lang="en-GB" sz="3200" dirty="0" smtClean="0">
              <a:latin typeface="Times New Roman" panose="02020603050405020304" pitchFamily="18" charset="0"/>
              <a:cs typeface="Times New Roman" panose="02020603050405020304" pitchFamily="18" charset="0"/>
            </a:endParaRPr>
          </a:p>
          <a:p>
            <a:pPr algn="just"/>
            <a:r>
              <a:rPr lang="en-GB" sz="3200" dirty="0" smtClean="0">
                <a:latin typeface="Times New Roman" panose="02020603050405020304" pitchFamily="18" charset="0"/>
                <a:cs typeface="Times New Roman" panose="02020603050405020304" pitchFamily="18" charset="0"/>
              </a:rPr>
              <a:t>     Why </a:t>
            </a:r>
            <a:r>
              <a:rPr lang="en-GB" sz="3200" dirty="0">
                <a:latin typeface="Times New Roman" panose="02020603050405020304" pitchFamily="18" charset="0"/>
                <a:cs typeface="Times New Roman" panose="02020603050405020304" pitchFamily="18" charset="0"/>
              </a:rPr>
              <a:t>are social networks expanding so fast? The answer is simple. Most of the social services are cost-free. You can make use of them free, paying a very little to your Internet service provider. Secondly, you can make your personal profile public before the entire online community. It is like presenting yourself before the entire world. You can also look into other people's profile if you are interested. It is simple and easy. </a:t>
            </a:r>
          </a:p>
        </p:txBody>
      </p:sp>
    </p:spTree>
    <p:extLst>
      <p:ext uri="{BB962C8B-B14F-4D97-AF65-F5344CB8AC3E}">
        <p14:creationId xmlns:p14="http://schemas.microsoft.com/office/powerpoint/2010/main" val="119349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382981" y="983673"/>
            <a:ext cx="9268691" cy="4524315"/>
          </a:xfrm>
          <a:prstGeom prst="rect">
            <a:avLst/>
          </a:prstGeom>
          <a:solidFill>
            <a:schemeClr val="accent6">
              <a:lumMod val="20000"/>
              <a:lumOff val="80000"/>
            </a:schemeClr>
          </a:solidFill>
          <a:ln>
            <a:solidFill>
              <a:schemeClr val="tx1"/>
            </a:solidFill>
          </a:ln>
        </p:spPr>
        <p:txBody>
          <a:bodyPr wrap="square">
            <a:spAutoFit/>
          </a:bodyPr>
          <a:lstStyle/>
          <a:p>
            <a:pPr algn="just"/>
            <a:r>
              <a:rPr lang="en-GB" sz="3200" dirty="0" smtClean="0">
                <a:latin typeface="Times New Roman" panose="02020603050405020304" pitchFamily="18" charset="0"/>
                <a:cs typeface="Times New Roman" panose="02020603050405020304" pitchFamily="18" charset="0"/>
              </a:rPr>
              <a:t>Thirdly</a:t>
            </a:r>
            <a:r>
              <a:rPr lang="en-GB" sz="3200" dirty="0">
                <a:latin typeface="Times New Roman" panose="02020603050405020304" pitchFamily="18" charset="0"/>
                <a:cs typeface="Times New Roman" panose="02020603050405020304" pitchFamily="18" charset="0"/>
              </a:rPr>
              <a:t>, social networks allow users to upload pictures, multimedia contents and modify the profile. Some services like Facebook allow users to update their profiles. Fourthly, networks allow users to post blog entries. User profiles have a section dedicated to comments from friends and other users. Finally, there are privacy protection measures too. A user himself or herself decides over the number of visitors/viewers, and what information should be shared with others. </a:t>
            </a:r>
          </a:p>
        </p:txBody>
      </p:sp>
    </p:spTree>
    <p:extLst>
      <p:ext uri="{BB962C8B-B14F-4D97-AF65-F5344CB8AC3E}">
        <p14:creationId xmlns:p14="http://schemas.microsoft.com/office/powerpoint/2010/main" val="2216256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4035263" y="134712"/>
            <a:ext cx="6901248" cy="584775"/>
          </a:xfrm>
          <a:prstGeom prst="rect">
            <a:avLst/>
          </a:prstGeom>
          <a:solidFill>
            <a:schemeClr val="accent5">
              <a:lumMod val="20000"/>
              <a:lumOff val="80000"/>
            </a:schemeClr>
          </a:solidFill>
          <a:ln w="38100">
            <a:solidFill>
              <a:srgbClr val="00B050"/>
            </a:solidFill>
          </a:ln>
        </p:spPr>
        <p:txBody>
          <a:bodyPr wrap="none">
            <a:spAutoFit/>
          </a:bodyPr>
          <a:lstStyle/>
          <a:p>
            <a:pPr algn="ctr"/>
            <a:r>
              <a:rPr lang="en-US" sz="3200" b="1" dirty="0" smtClean="0">
                <a:latin typeface="Times New Roman" panose="02020603050405020304" pitchFamily="18" charset="0"/>
                <a:ea typeface="Verdana" pitchFamily="34" charset="0"/>
                <a:cs typeface="Times New Roman" panose="02020603050405020304" pitchFamily="18" charset="0"/>
              </a:rPr>
              <a:t>Advantages </a:t>
            </a:r>
            <a:r>
              <a:rPr lang="en-US" sz="3200" b="1" dirty="0">
                <a:latin typeface="Times New Roman" panose="02020603050405020304" pitchFamily="18" charset="0"/>
                <a:ea typeface="Verdana" pitchFamily="34" charset="0"/>
                <a:cs typeface="Times New Roman" panose="02020603050405020304" pitchFamily="18" charset="0"/>
              </a:rPr>
              <a:t>of social network services </a:t>
            </a:r>
            <a:endParaRPr lang="en-US" sz="32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056299" y="852177"/>
            <a:ext cx="7398328" cy="1077218"/>
          </a:xfrm>
          <a:prstGeom prst="rect">
            <a:avLst/>
          </a:prstGeom>
          <a:ln w="19050">
            <a:solidFill>
              <a:schemeClr val="tx1"/>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457200" indent="-457200">
              <a:buFont typeface="Wingdings" panose="05000000000000000000" pitchFamily="2" charset="2"/>
              <a:buChar char="ü"/>
            </a:pPr>
            <a:r>
              <a:rPr lang="en-GB" sz="3200" dirty="0" smtClean="0">
                <a:solidFill>
                  <a:schemeClr val="tx1"/>
                </a:solidFill>
                <a:latin typeface="Times New Roman" panose="02020603050405020304" pitchFamily="18" charset="0"/>
                <a:cs typeface="Times New Roman" panose="02020603050405020304" pitchFamily="18" charset="0"/>
              </a:rPr>
              <a:t>To connect people sharing interests and activities over the world.</a:t>
            </a:r>
            <a:endParaRPr lang="en-GB" sz="3200"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016263" y="2045441"/>
            <a:ext cx="7592292" cy="1077218"/>
          </a:xfrm>
          <a:prstGeom prst="rect">
            <a:avLst/>
          </a:prstGeom>
          <a:solidFill>
            <a:schemeClr val="accent5">
              <a:lumMod val="20000"/>
              <a:lumOff val="80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457200" indent="-457200">
              <a:buFont typeface="Wingdings" panose="05000000000000000000" pitchFamily="2" charset="2"/>
              <a:buChar char="ü"/>
            </a:pPr>
            <a:r>
              <a:rPr lang="en-GB" sz="3200" dirty="0" smtClean="0">
                <a:solidFill>
                  <a:schemeClr val="tx1"/>
                </a:solidFill>
                <a:latin typeface="Times New Roman" panose="02020603050405020304" pitchFamily="18" charset="0"/>
                <a:cs typeface="Times New Roman" panose="02020603050405020304" pitchFamily="18" charset="0"/>
              </a:rPr>
              <a:t> Most of the social service are cost free or low cost.</a:t>
            </a:r>
            <a:endParaRPr lang="en-GB" sz="3200" dirty="0">
              <a:solidFill>
                <a:schemeClr val="tx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153868" y="3289740"/>
            <a:ext cx="6664037" cy="584775"/>
          </a:xfrm>
          <a:prstGeom prst="rect">
            <a:avLst/>
          </a:prstGeom>
          <a:ln w="19050">
            <a:solidFill>
              <a:schemeClr val="tx1"/>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457200" indent="-457200">
              <a:buFont typeface="Wingdings" panose="05000000000000000000" pitchFamily="2" charset="2"/>
              <a:buChar char="ü"/>
            </a:pPr>
            <a:r>
              <a:rPr lang="en-GB" sz="3200" dirty="0" smtClean="0">
                <a:solidFill>
                  <a:schemeClr val="tx1"/>
                </a:solidFill>
                <a:latin typeface="Times New Roman" panose="02020603050405020304" pitchFamily="18" charset="0"/>
                <a:cs typeface="Times New Roman" panose="02020603050405020304" pitchFamily="18" charset="0"/>
              </a:rPr>
              <a:t>Users can make their profile public.</a:t>
            </a:r>
            <a:endParaRPr lang="en-GB" sz="3200"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4136523" y="4037010"/>
            <a:ext cx="7237880" cy="1077218"/>
          </a:xfrm>
          <a:prstGeom prst="rect">
            <a:avLst/>
          </a:prstGeom>
          <a:solidFill>
            <a:schemeClr val="accent5">
              <a:lumMod val="20000"/>
              <a:lumOff val="80000"/>
            </a:schemeClr>
          </a:solidFill>
          <a:ln w="19050">
            <a:solidFill>
              <a:schemeClr val="tx1"/>
            </a:solidFill>
          </a:ln>
        </p:spPr>
        <p:txBody>
          <a:bodyPr wrap="square">
            <a:spAutoFit/>
          </a:bodyPr>
          <a:lstStyle/>
          <a:p>
            <a:pPr marL="457200" indent="-457200">
              <a:buFont typeface="Wingdings" panose="05000000000000000000" pitchFamily="2" charset="2"/>
              <a:buChar char="ü"/>
            </a:pPr>
            <a:r>
              <a:rPr lang="en-GB" sz="3200" dirty="0" smtClean="0">
                <a:latin typeface="Times New Roman" panose="02020603050405020304" pitchFamily="18" charset="0"/>
                <a:cs typeface="Times New Roman" panose="02020603050405020304" pitchFamily="18" charset="0"/>
              </a:rPr>
              <a:t>Social </a:t>
            </a:r>
            <a:r>
              <a:rPr lang="en-GB" sz="3200" dirty="0">
                <a:latin typeface="Times New Roman" panose="02020603050405020304" pitchFamily="18" charset="0"/>
                <a:cs typeface="Times New Roman" panose="02020603050405020304" pitchFamily="18" charset="0"/>
              </a:rPr>
              <a:t>networks allow users to upload pictures, multimedia </a:t>
            </a:r>
            <a:r>
              <a:rPr lang="en-GB" sz="3200" dirty="0" smtClean="0">
                <a:latin typeface="Times New Roman" panose="02020603050405020304" pitchFamily="18" charset="0"/>
                <a:cs typeface="Times New Roman" panose="02020603050405020304" pitchFamily="18" charset="0"/>
              </a:rPr>
              <a:t>contents. </a:t>
            </a:r>
            <a:endParaRPr lang="en-GB" sz="3200" dirty="0"/>
          </a:p>
        </p:txBody>
      </p:sp>
      <p:sp>
        <p:nvSpPr>
          <p:cNvPr id="10" name="Rectangle 9"/>
          <p:cNvSpPr/>
          <p:nvPr/>
        </p:nvSpPr>
        <p:spPr>
          <a:xfrm>
            <a:off x="4193469" y="5276723"/>
            <a:ext cx="7237880" cy="954107"/>
          </a:xfrm>
          <a:prstGeom prst="rect">
            <a:avLst/>
          </a:prstGeom>
          <a:solidFill>
            <a:schemeClr val="accent2"/>
          </a:solidFill>
          <a:ln>
            <a:solidFill>
              <a:schemeClr val="tx1"/>
            </a:solidFill>
          </a:ln>
        </p:spPr>
        <p:txBody>
          <a:bodyPr wrap="square">
            <a:spAutoFit/>
          </a:bodyPr>
          <a:lstStyle/>
          <a:p>
            <a:pPr marL="457200" indent="-457200">
              <a:buFont typeface="Wingdings" panose="05000000000000000000" pitchFamily="2" charset="2"/>
              <a:buChar char="ü"/>
            </a:pPr>
            <a:r>
              <a:rPr lang="en-GB" sz="2800" dirty="0" smtClean="0">
                <a:latin typeface="Times New Roman" panose="02020603050405020304" pitchFamily="18" charset="0"/>
                <a:cs typeface="Times New Roman" panose="02020603050405020304" pitchFamily="18" charset="0"/>
              </a:rPr>
              <a:t>Users can maintain </a:t>
            </a:r>
            <a:r>
              <a:rPr lang="en-GB" sz="2800" dirty="0">
                <a:latin typeface="Times New Roman" panose="02020603050405020304" pitchFamily="18" charset="0"/>
                <a:cs typeface="Times New Roman" panose="02020603050405020304" pitchFamily="18" charset="0"/>
              </a:rPr>
              <a:t>privacy and update their profile.</a:t>
            </a:r>
          </a:p>
        </p:txBody>
      </p:sp>
    </p:spTree>
    <p:extLst>
      <p:ext uri="{BB962C8B-B14F-4D97-AF65-F5344CB8AC3E}">
        <p14:creationId xmlns:p14="http://schemas.microsoft.com/office/powerpoint/2010/main" val="1758688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036618" y="1191490"/>
            <a:ext cx="9809018" cy="4524315"/>
          </a:xfrm>
          <a:prstGeom prst="rect">
            <a:avLst/>
          </a:prstGeom>
          <a:solidFill>
            <a:schemeClr val="accent6">
              <a:lumMod val="20000"/>
              <a:lumOff val="80000"/>
            </a:schemeClr>
          </a:solidFill>
          <a:ln>
            <a:solidFill>
              <a:srgbClr val="002060"/>
            </a:solidFill>
          </a:ln>
        </p:spPr>
        <p:txBody>
          <a:bodyPr wrap="square">
            <a:spAutoFit/>
          </a:bodyPr>
          <a:lstStyle/>
          <a:p>
            <a:pPr marL="514350" indent="-514350">
              <a:buAutoNum type="arabicPeriod"/>
            </a:pPr>
            <a:r>
              <a:rPr lang="en-GB" sz="3200" b="1" dirty="0" smtClean="0">
                <a:solidFill>
                  <a:srgbClr val="002060"/>
                </a:solidFill>
                <a:latin typeface="Times New Roman" panose="02020603050405020304" pitchFamily="18" charset="0"/>
                <a:cs typeface="Times New Roman" panose="02020603050405020304" pitchFamily="18" charset="0"/>
              </a:rPr>
              <a:t>What </a:t>
            </a:r>
            <a:r>
              <a:rPr lang="en-GB" sz="3200" b="1" dirty="0">
                <a:solidFill>
                  <a:srgbClr val="002060"/>
                </a:solidFill>
                <a:latin typeface="Times New Roman" panose="02020603050405020304" pitchFamily="18" charset="0"/>
                <a:cs typeface="Times New Roman" panose="02020603050405020304" pitchFamily="18" charset="0"/>
              </a:rPr>
              <a:t>do you understand by social networks</a:t>
            </a:r>
            <a:r>
              <a:rPr lang="en-GB" sz="3200" b="1" dirty="0" smtClean="0">
                <a:solidFill>
                  <a:srgbClr val="002060"/>
                </a:solidFill>
                <a:latin typeface="Times New Roman" panose="02020603050405020304" pitchFamily="18" charset="0"/>
                <a:cs typeface="Times New Roman" panose="02020603050405020304" pitchFamily="18" charset="0"/>
              </a:rPr>
              <a:t>?</a:t>
            </a:r>
          </a:p>
          <a:p>
            <a:pPr marL="514350" indent="-514350">
              <a:buAutoNum type="arabicPeriod"/>
            </a:pPr>
            <a:r>
              <a:rPr lang="en-GB" sz="3200" b="1" dirty="0" smtClean="0">
                <a:solidFill>
                  <a:srgbClr val="002060"/>
                </a:solidFill>
                <a:latin typeface="Times New Roman" panose="02020603050405020304" pitchFamily="18" charset="0"/>
                <a:cs typeface="Times New Roman" panose="02020603050405020304" pitchFamily="18" charset="0"/>
              </a:rPr>
              <a:t>What </a:t>
            </a:r>
            <a:r>
              <a:rPr lang="en-GB" sz="3200" b="1" dirty="0">
                <a:solidFill>
                  <a:srgbClr val="002060"/>
                </a:solidFill>
                <a:latin typeface="Times New Roman" panose="02020603050405020304" pitchFamily="18" charset="0"/>
                <a:cs typeface="Times New Roman" panose="02020603050405020304" pitchFamily="18" charset="0"/>
              </a:rPr>
              <a:t>are some uses of social networks? </a:t>
            </a:r>
            <a:endParaRPr lang="en-GB" sz="3200" b="1" dirty="0" smtClean="0">
              <a:solidFill>
                <a:srgbClr val="002060"/>
              </a:solidFill>
              <a:latin typeface="Times New Roman" panose="02020603050405020304" pitchFamily="18" charset="0"/>
              <a:cs typeface="Times New Roman" panose="02020603050405020304" pitchFamily="18" charset="0"/>
            </a:endParaRPr>
          </a:p>
          <a:p>
            <a:pPr marL="514350" indent="-514350">
              <a:buAutoNum type="arabicPeriod"/>
            </a:pPr>
            <a:r>
              <a:rPr lang="en-GB" sz="3200" b="1" dirty="0" smtClean="0">
                <a:solidFill>
                  <a:srgbClr val="002060"/>
                </a:solidFill>
                <a:latin typeface="Times New Roman" panose="02020603050405020304" pitchFamily="18" charset="0"/>
                <a:cs typeface="Times New Roman" panose="02020603050405020304" pitchFamily="18" charset="0"/>
              </a:rPr>
              <a:t>These </a:t>
            </a:r>
            <a:r>
              <a:rPr lang="en-GB" sz="3200" b="1" dirty="0">
                <a:solidFill>
                  <a:srgbClr val="002060"/>
                </a:solidFill>
                <a:latin typeface="Times New Roman" panose="02020603050405020304" pitchFamily="18" charset="0"/>
                <a:cs typeface="Times New Roman" panose="02020603050405020304" pitchFamily="18" charset="0"/>
              </a:rPr>
              <a:t>services ...have made the users feel that they really live in a global village'. Do you agree with this view? Why/ Why not? </a:t>
            </a:r>
            <a:endParaRPr lang="en-GB" sz="3200" b="1" dirty="0" smtClean="0">
              <a:solidFill>
                <a:srgbClr val="002060"/>
              </a:solidFill>
              <a:latin typeface="Times New Roman" panose="02020603050405020304" pitchFamily="18" charset="0"/>
              <a:cs typeface="Times New Roman" panose="02020603050405020304" pitchFamily="18" charset="0"/>
            </a:endParaRPr>
          </a:p>
          <a:p>
            <a:pPr marL="514350" indent="-514350">
              <a:buAutoNum type="arabicPeriod"/>
            </a:pPr>
            <a:r>
              <a:rPr lang="en-GB" sz="3200" b="1" dirty="0" smtClean="0">
                <a:solidFill>
                  <a:srgbClr val="002060"/>
                </a:solidFill>
                <a:latin typeface="Times New Roman" panose="02020603050405020304" pitchFamily="18" charset="0"/>
                <a:cs typeface="Times New Roman" panose="02020603050405020304" pitchFamily="18" charset="0"/>
              </a:rPr>
              <a:t>Make </a:t>
            </a:r>
            <a:r>
              <a:rPr lang="en-GB" sz="3200" b="1" dirty="0">
                <a:solidFill>
                  <a:srgbClr val="002060"/>
                </a:solidFill>
                <a:latin typeface="Times New Roman" panose="02020603050405020304" pitchFamily="18" charset="0"/>
                <a:cs typeface="Times New Roman" panose="02020603050405020304" pitchFamily="18" charset="0"/>
              </a:rPr>
              <a:t>a list of the arguments as to why social networks are expanding so fast. Why do you think this is </a:t>
            </a:r>
            <a:r>
              <a:rPr lang="en-GB" sz="3200" b="1" dirty="0" smtClean="0">
                <a:solidFill>
                  <a:srgbClr val="002060"/>
                </a:solidFill>
                <a:latin typeface="Times New Roman" panose="02020603050405020304" pitchFamily="18" charset="0"/>
                <a:cs typeface="Times New Roman" panose="02020603050405020304" pitchFamily="18" charset="0"/>
              </a:rPr>
              <a:t>happening</a:t>
            </a:r>
            <a:r>
              <a:rPr lang="en-GB" sz="3200" b="1" dirty="0">
                <a:solidFill>
                  <a:srgbClr val="002060"/>
                </a:solidFill>
                <a:latin typeface="Times New Roman" panose="02020603050405020304" pitchFamily="18" charset="0"/>
                <a:cs typeface="Times New Roman" panose="02020603050405020304" pitchFamily="18" charset="0"/>
              </a:rPr>
              <a:t>? </a:t>
            </a:r>
          </a:p>
          <a:p>
            <a:endParaRPr lang="en-GB"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3988186" y="279462"/>
            <a:ext cx="6607578" cy="646331"/>
          </a:xfrm>
          <a:prstGeom prst="rect">
            <a:avLst/>
          </a:prstGeom>
          <a:solidFill>
            <a:schemeClr val="accent3">
              <a:lumMod val="20000"/>
              <a:lumOff val="80000"/>
            </a:schemeClr>
          </a:solidFill>
          <a:ln w="28575">
            <a:solidFill>
              <a:srgbClr val="0070C0"/>
            </a:solidFill>
          </a:ln>
        </p:spPr>
        <p:txBody>
          <a:bodyPr wrap="none">
            <a:spAutoFit/>
          </a:bodyPr>
          <a:lstStyle/>
          <a:p>
            <a:r>
              <a:rPr lang="en-GB" dirty="0" smtClean="0">
                <a:latin typeface="Times New Roman" panose="02020603050405020304" pitchFamily="18" charset="0"/>
                <a:cs typeface="Times New Roman" panose="02020603050405020304" pitchFamily="18" charset="0"/>
              </a:rPr>
              <a:t> </a:t>
            </a:r>
            <a:r>
              <a:rPr lang="en-GB" sz="3600" b="1" dirty="0" smtClean="0">
                <a:latin typeface="Times New Roman" panose="02020603050405020304" pitchFamily="18" charset="0"/>
                <a:cs typeface="Times New Roman" panose="02020603050405020304" pitchFamily="18" charset="0"/>
              </a:rPr>
              <a:t>Answer the  following questions </a:t>
            </a:r>
            <a:endParaRPr lang="en-GB" b="1" dirty="0"/>
          </a:p>
        </p:txBody>
      </p:sp>
    </p:spTree>
    <p:extLst>
      <p:ext uri="{BB962C8B-B14F-4D97-AF65-F5344CB8AC3E}">
        <p14:creationId xmlns:p14="http://schemas.microsoft.com/office/powerpoint/2010/main" val="35935349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4483048" y="133561"/>
            <a:ext cx="4450577" cy="707886"/>
          </a:xfrm>
          <a:prstGeom prst="rect">
            <a:avLst/>
          </a:prstGeom>
          <a:solidFill>
            <a:schemeClr val="accent3">
              <a:lumMod val="20000"/>
              <a:lumOff val="80000"/>
            </a:schemeClr>
          </a:solidFill>
          <a:ln w="28575">
            <a:solidFill>
              <a:srgbClr val="0070C0"/>
            </a:solidFill>
          </a:ln>
        </p:spPr>
        <p:txBody>
          <a:bodyPr wrap="none">
            <a:spAutoFit/>
          </a:bodyPr>
          <a:lstStyle/>
          <a:p>
            <a:r>
              <a:rPr lang="en-GB" sz="4000" b="1" dirty="0" smtClean="0">
                <a:latin typeface="Times New Roman" panose="02020603050405020304" pitchFamily="18" charset="0"/>
                <a:cs typeface="Times New Roman" panose="02020603050405020304" pitchFamily="18" charset="0"/>
              </a:rPr>
              <a:t>Match your answer</a:t>
            </a:r>
            <a:endParaRPr lang="en-GB" sz="4000" b="1" dirty="0"/>
          </a:p>
        </p:txBody>
      </p:sp>
      <p:sp>
        <p:nvSpPr>
          <p:cNvPr id="4" name="Rectangle 3"/>
          <p:cNvSpPr/>
          <p:nvPr/>
        </p:nvSpPr>
        <p:spPr>
          <a:xfrm>
            <a:off x="955098" y="968067"/>
            <a:ext cx="9062192" cy="584775"/>
          </a:xfrm>
          <a:prstGeom prst="rect">
            <a:avLst/>
          </a:prstGeom>
          <a:solidFill>
            <a:schemeClr val="accent3">
              <a:lumMod val="40000"/>
              <a:lumOff val="60000"/>
            </a:schemeClr>
          </a:solidFill>
          <a:ln>
            <a:solidFill>
              <a:schemeClr val="tx1"/>
            </a:solidFill>
          </a:ln>
        </p:spPr>
        <p:txBody>
          <a:bodyPr wrap="square">
            <a:spAutoFit/>
          </a:bodyPr>
          <a:lstStyle/>
          <a:p>
            <a:r>
              <a:rPr lang="en-GB" sz="3200" b="1" dirty="0" smtClean="0">
                <a:solidFill>
                  <a:srgbClr val="002060"/>
                </a:solidFill>
                <a:latin typeface="Times New Roman" panose="02020603050405020304" pitchFamily="18" charset="0"/>
                <a:cs typeface="Times New Roman" panose="02020603050405020304" pitchFamily="18" charset="0"/>
              </a:rPr>
              <a:t>Q: 1. What </a:t>
            </a:r>
            <a:r>
              <a:rPr lang="en-GB" sz="3200" b="1" dirty="0">
                <a:solidFill>
                  <a:srgbClr val="002060"/>
                </a:solidFill>
                <a:latin typeface="Times New Roman" panose="02020603050405020304" pitchFamily="18" charset="0"/>
                <a:cs typeface="Times New Roman" panose="02020603050405020304" pitchFamily="18" charset="0"/>
              </a:rPr>
              <a:t>do you understand by </a:t>
            </a:r>
            <a:r>
              <a:rPr lang="en-GB" sz="3200" b="1" dirty="0" smtClean="0">
                <a:solidFill>
                  <a:srgbClr val="002060"/>
                </a:solidFill>
                <a:latin typeface="Times New Roman" panose="02020603050405020304" pitchFamily="18" charset="0"/>
                <a:cs typeface="Times New Roman" panose="02020603050405020304" pitchFamily="18" charset="0"/>
              </a:rPr>
              <a:t>social networks</a:t>
            </a:r>
            <a:r>
              <a:rPr lang="en-GB" sz="3200" b="1" dirty="0">
                <a:solidFill>
                  <a:srgbClr val="002060"/>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2327758" y="3338889"/>
            <a:ext cx="9227127" cy="1569660"/>
          </a:xfrm>
          <a:prstGeom prst="rect">
            <a:avLst/>
          </a:prstGeom>
          <a:solidFill>
            <a:schemeClr val="accent6">
              <a:lumMod val="20000"/>
              <a:lumOff val="80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3200" b="1" dirty="0" smtClean="0">
                <a:latin typeface="Times New Roman" panose="02020603050405020304" pitchFamily="18" charset="0"/>
                <a:cs typeface="Times New Roman" panose="02020603050405020304" pitchFamily="18" charset="0"/>
              </a:rPr>
              <a:t>Ans: Social networks refer to a system that help people to establish communication among the people around the world. </a:t>
            </a:r>
            <a:endParaRPr lang="en-GB" sz="3200" b="1" dirty="0">
              <a:latin typeface="Times New Roman" panose="02020603050405020304" pitchFamily="18" charset="0"/>
              <a:cs typeface="Times New Roman" panose="02020603050405020304" pitchFamily="18" charset="0"/>
            </a:endParaRPr>
          </a:p>
        </p:txBody>
      </p:sp>
      <p:sp>
        <p:nvSpPr>
          <p:cNvPr id="6" name="Rectangle 5"/>
          <p:cNvSpPr/>
          <p:nvPr/>
        </p:nvSpPr>
        <p:spPr>
          <a:xfrm>
            <a:off x="955098" y="982584"/>
            <a:ext cx="9062192" cy="584775"/>
          </a:xfrm>
          <a:prstGeom prst="rect">
            <a:avLst/>
          </a:prstGeom>
          <a:solidFill>
            <a:schemeClr val="accent3">
              <a:lumMod val="40000"/>
              <a:lumOff val="60000"/>
            </a:schemeClr>
          </a:solidFill>
          <a:ln w="12700">
            <a:solidFill>
              <a:schemeClr val="tx1"/>
            </a:solidFill>
          </a:ln>
        </p:spPr>
        <p:txBody>
          <a:bodyPr wrap="square">
            <a:spAutoFit/>
          </a:bodyPr>
          <a:lstStyle/>
          <a:p>
            <a:pPr lvl="0"/>
            <a:r>
              <a:rPr lang="en-GB" sz="3200" b="1" dirty="0" smtClean="0">
                <a:solidFill>
                  <a:srgbClr val="002060"/>
                </a:solidFill>
                <a:latin typeface="Times New Roman" panose="02020603050405020304" pitchFamily="18" charset="0"/>
                <a:cs typeface="Times New Roman" panose="02020603050405020304" pitchFamily="18" charset="0"/>
              </a:rPr>
              <a:t>Q :2. What </a:t>
            </a:r>
            <a:r>
              <a:rPr lang="en-GB" sz="3200" b="1" dirty="0">
                <a:solidFill>
                  <a:srgbClr val="002060"/>
                </a:solidFill>
                <a:latin typeface="Times New Roman" panose="02020603050405020304" pitchFamily="18" charset="0"/>
                <a:cs typeface="Times New Roman" panose="02020603050405020304" pitchFamily="18" charset="0"/>
              </a:rPr>
              <a:t>are some uses of </a:t>
            </a:r>
            <a:r>
              <a:rPr lang="en-GB" sz="3200" b="1" dirty="0" smtClean="0">
                <a:solidFill>
                  <a:srgbClr val="002060"/>
                </a:solidFill>
                <a:latin typeface="Times New Roman" panose="02020603050405020304" pitchFamily="18" charset="0"/>
                <a:cs typeface="Times New Roman" panose="02020603050405020304" pitchFamily="18" charset="0"/>
              </a:rPr>
              <a:t>social networks</a:t>
            </a:r>
            <a:r>
              <a:rPr lang="en-GB" sz="3200" b="1" dirty="0">
                <a:solidFill>
                  <a:srgbClr val="002060"/>
                </a:solidFill>
                <a:latin typeface="Times New Roman" panose="02020603050405020304" pitchFamily="18" charset="0"/>
                <a:cs typeface="Times New Roman" panose="02020603050405020304" pitchFamily="18" charset="0"/>
              </a:rPr>
              <a:t>? </a:t>
            </a:r>
          </a:p>
        </p:txBody>
      </p:sp>
      <p:sp>
        <p:nvSpPr>
          <p:cNvPr id="7" name="TextBox 6"/>
          <p:cNvSpPr txBox="1"/>
          <p:nvPr/>
        </p:nvSpPr>
        <p:spPr>
          <a:xfrm>
            <a:off x="2094774" y="3330958"/>
            <a:ext cx="9227127" cy="1569660"/>
          </a:xfrm>
          <a:prstGeom prst="rect">
            <a:avLst/>
          </a:prstGeom>
          <a:solidFill>
            <a:schemeClr val="accent6">
              <a:lumMod val="20000"/>
              <a:lumOff val="80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just"/>
            <a:r>
              <a:rPr lang="en-GB" sz="3200" b="1" dirty="0" smtClean="0">
                <a:latin typeface="Times New Roman" panose="02020603050405020304" pitchFamily="18" charset="0"/>
                <a:cs typeface="Times New Roman" panose="02020603050405020304" pitchFamily="18" charset="0"/>
              </a:rPr>
              <a:t>Ans:  Social networks  help </a:t>
            </a:r>
            <a:r>
              <a:rPr lang="en-GB" sz="3200" b="1" dirty="0" smtClean="0">
                <a:solidFill>
                  <a:prstClr val="black"/>
                </a:solidFill>
                <a:latin typeface="Times New Roman" panose="02020603050405020304" pitchFamily="18" charset="0"/>
                <a:cs typeface="Times New Roman" panose="02020603050405020304" pitchFamily="18" charset="0"/>
              </a:rPr>
              <a:t>people to interact through internet to  share </a:t>
            </a:r>
            <a:r>
              <a:rPr lang="en-GB" sz="3200" b="1" dirty="0">
                <a:solidFill>
                  <a:prstClr val="black"/>
                </a:solidFill>
                <a:latin typeface="Times New Roman" panose="02020603050405020304" pitchFamily="18" charset="0"/>
                <a:cs typeface="Times New Roman" panose="02020603050405020304" pitchFamily="18" charset="0"/>
              </a:rPr>
              <a:t>interests and activities </a:t>
            </a:r>
            <a:r>
              <a:rPr lang="en-GB" sz="3200" b="1" dirty="0" smtClean="0">
                <a:solidFill>
                  <a:prstClr val="black"/>
                </a:solidFill>
                <a:latin typeface="Times New Roman" panose="02020603050405020304" pitchFamily="18" charset="0"/>
                <a:cs typeface="Times New Roman" panose="02020603050405020304" pitchFamily="18" charset="0"/>
              </a:rPr>
              <a:t>over the world. </a:t>
            </a:r>
            <a:endParaRPr lang="en-GB" sz="3200" b="1"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194829" y="979200"/>
            <a:ext cx="11858626" cy="1077218"/>
          </a:xfrm>
          <a:prstGeom prst="rect">
            <a:avLst/>
          </a:prstGeom>
          <a:solidFill>
            <a:schemeClr val="accent3">
              <a:lumMod val="40000"/>
              <a:lumOff val="60000"/>
            </a:schemeClr>
          </a:solidFill>
          <a:ln w="19050">
            <a:solidFill>
              <a:schemeClr val="tx1"/>
            </a:solidFill>
          </a:ln>
        </p:spPr>
        <p:txBody>
          <a:bodyPr wrap="square">
            <a:spAutoFit/>
          </a:bodyPr>
          <a:lstStyle/>
          <a:p>
            <a:r>
              <a:rPr lang="en-GB" sz="3200" b="1" dirty="0" smtClean="0">
                <a:solidFill>
                  <a:srgbClr val="002060"/>
                </a:solidFill>
                <a:latin typeface="Times New Roman" panose="02020603050405020304" pitchFamily="18" charset="0"/>
                <a:cs typeface="Times New Roman" panose="02020603050405020304" pitchFamily="18" charset="0"/>
              </a:rPr>
              <a:t>Q : 3.These </a:t>
            </a:r>
            <a:r>
              <a:rPr lang="en-GB" sz="3200" b="1" dirty="0">
                <a:solidFill>
                  <a:srgbClr val="002060"/>
                </a:solidFill>
                <a:latin typeface="Times New Roman" panose="02020603050405020304" pitchFamily="18" charset="0"/>
                <a:cs typeface="Times New Roman" panose="02020603050405020304" pitchFamily="18" charset="0"/>
              </a:rPr>
              <a:t>services ...have made the users feel that they really live in a global village'. Do you agree with this view? Why/ Why not? </a:t>
            </a:r>
          </a:p>
        </p:txBody>
      </p:sp>
      <p:sp>
        <p:nvSpPr>
          <p:cNvPr id="9" name="TextBox 8"/>
          <p:cNvSpPr txBox="1"/>
          <p:nvPr/>
        </p:nvSpPr>
        <p:spPr>
          <a:xfrm>
            <a:off x="2327757" y="3264308"/>
            <a:ext cx="9227127" cy="2554545"/>
          </a:xfrm>
          <a:prstGeom prst="rect">
            <a:avLst/>
          </a:prstGeom>
          <a:solidFill>
            <a:schemeClr val="accent6">
              <a:lumMod val="20000"/>
              <a:lumOff val="80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just"/>
            <a:r>
              <a:rPr lang="en-GB" sz="3200" b="1" dirty="0" smtClean="0">
                <a:latin typeface="Times New Roman" panose="02020603050405020304" pitchFamily="18" charset="0"/>
                <a:cs typeface="Times New Roman" panose="02020603050405020304" pitchFamily="18" charset="0"/>
              </a:rPr>
              <a:t>Ans:  Yes, I agree with the view as social networks help </a:t>
            </a:r>
            <a:r>
              <a:rPr lang="en-GB" sz="3200" b="1" dirty="0" smtClean="0">
                <a:solidFill>
                  <a:prstClr val="black"/>
                </a:solidFill>
                <a:latin typeface="Times New Roman" panose="02020603050405020304" pitchFamily="18" charset="0"/>
                <a:cs typeface="Times New Roman" panose="02020603050405020304" pitchFamily="18" charset="0"/>
              </a:rPr>
              <a:t>people to connect sharing </a:t>
            </a:r>
            <a:r>
              <a:rPr lang="en-GB" sz="3200" b="1" dirty="0">
                <a:solidFill>
                  <a:prstClr val="black"/>
                </a:solidFill>
                <a:latin typeface="Times New Roman" panose="02020603050405020304" pitchFamily="18" charset="0"/>
                <a:cs typeface="Times New Roman" panose="02020603050405020304" pitchFamily="18" charset="0"/>
              </a:rPr>
              <a:t>interests and activities across the borders and </a:t>
            </a:r>
            <a:r>
              <a:rPr lang="en-GB" sz="3200" b="1" dirty="0" smtClean="0">
                <a:solidFill>
                  <a:prstClr val="black"/>
                </a:solidFill>
                <a:latin typeface="Times New Roman" panose="02020603050405020304" pitchFamily="18" charset="0"/>
                <a:cs typeface="Times New Roman" panose="02020603050405020304" pitchFamily="18" charset="0"/>
              </a:rPr>
              <a:t>to feel </a:t>
            </a:r>
            <a:r>
              <a:rPr lang="en-GB" sz="3200" b="1" dirty="0">
                <a:solidFill>
                  <a:prstClr val="black"/>
                </a:solidFill>
                <a:latin typeface="Times New Roman" panose="02020603050405020304" pitchFamily="18" charset="0"/>
                <a:cs typeface="Times New Roman" panose="02020603050405020304" pitchFamily="18" charset="0"/>
              </a:rPr>
              <a:t>that they </a:t>
            </a:r>
            <a:r>
              <a:rPr lang="en-GB" sz="3200" b="1" dirty="0" smtClean="0">
                <a:solidFill>
                  <a:prstClr val="black"/>
                </a:solidFill>
                <a:latin typeface="Times New Roman" panose="02020603050405020304" pitchFamily="18" charset="0"/>
                <a:cs typeface="Times New Roman" panose="02020603050405020304" pitchFamily="18" charset="0"/>
              </a:rPr>
              <a:t> are really living </a:t>
            </a:r>
            <a:r>
              <a:rPr lang="en-GB" sz="3200" b="1" dirty="0">
                <a:solidFill>
                  <a:prstClr val="black"/>
                </a:solidFill>
                <a:latin typeface="Times New Roman" panose="02020603050405020304" pitchFamily="18" charset="0"/>
                <a:cs typeface="Times New Roman" panose="02020603050405020304" pitchFamily="18" charset="0"/>
              </a:rPr>
              <a:t>in a global </a:t>
            </a:r>
            <a:r>
              <a:rPr lang="en-GB" sz="3200" b="1" dirty="0" smtClean="0">
                <a:solidFill>
                  <a:prstClr val="black"/>
                </a:solidFill>
                <a:latin typeface="Times New Roman" panose="02020603050405020304" pitchFamily="18" charset="0"/>
                <a:cs typeface="Times New Roman" panose="02020603050405020304" pitchFamily="18" charset="0"/>
              </a:rPr>
              <a:t>village or  they are global citizen. </a:t>
            </a:r>
            <a:endParaRPr lang="en-GB" sz="3200" b="1" dirty="0">
              <a:solidFill>
                <a:prstClr val="black"/>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49814" y="957670"/>
            <a:ext cx="11748655" cy="1077218"/>
          </a:xfrm>
          <a:prstGeom prst="rect">
            <a:avLst/>
          </a:prstGeom>
          <a:solidFill>
            <a:schemeClr val="accent3">
              <a:lumMod val="40000"/>
              <a:lumOff val="60000"/>
            </a:schemeClr>
          </a:solidFill>
          <a:ln>
            <a:solidFill>
              <a:srgbClr val="002060"/>
            </a:solidFill>
          </a:ln>
        </p:spPr>
        <p:txBody>
          <a:bodyPr wrap="square">
            <a:spAutoFit/>
          </a:bodyPr>
          <a:lstStyle/>
          <a:p>
            <a:r>
              <a:rPr lang="en-GB" sz="3200" b="1" dirty="0" smtClean="0">
                <a:solidFill>
                  <a:srgbClr val="002060"/>
                </a:solidFill>
                <a:latin typeface="Times New Roman" panose="02020603050405020304" pitchFamily="18" charset="0"/>
                <a:cs typeface="Times New Roman" panose="02020603050405020304" pitchFamily="18" charset="0"/>
              </a:rPr>
              <a:t>Q : 4. Make </a:t>
            </a:r>
            <a:r>
              <a:rPr lang="en-GB" sz="3200" b="1" dirty="0">
                <a:solidFill>
                  <a:srgbClr val="002060"/>
                </a:solidFill>
                <a:latin typeface="Times New Roman" panose="02020603050405020304" pitchFamily="18" charset="0"/>
                <a:cs typeface="Times New Roman" panose="02020603050405020304" pitchFamily="18" charset="0"/>
              </a:rPr>
              <a:t>a list of the arguments as to why social networks are expanding so fast. Why do you think this is </a:t>
            </a:r>
            <a:r>
              <a:rPr lang="en-GB" sz="3200" b="1" dirty="0" smtClean="0">
                <a:solidFill>
                  <a:srgbClr val="002060"/>
                </a:solidFill>
                <a:latin typeface="Times New Roman" panose="02020603050405020304" pitchFamily="18" charset="0"/>
                <a:cs typeface="Times New Roman" panose="02020603050405020304" pitchFamily="18" charset="0"/>
              </a:rPr>
              <a:t>happening</a:t>
            </a:r>
            <a:r>
              <a:rPr lang="en-GB" sz="3200" b="1" dirty="0">
                <a:solidFill>
                  <a:srgbClr val="002060"/>
                </a:solidFill>
                <a:latin typeface="Times New Roman" panose="02020603050405020304" pitchFamily="18" charset="0"/>
                <a:cs typeface="Times New Roman" panose="02020603050405020304" pitchFamily="18" charset="0"/>
              </a:rPr>
              <a:t>? </a:t>
            </a:r>
          </a:p>
        </p:txBody>
      </p:sp>
      <p:sp>
        <p:nvSpPr>
          <p:cNvPr id="11" name="TextBox 10"/>
          <p:cNvSpPr txBox="1"/>
          <p:nvPr/>
        </p:nvSpPr>
        <p:spPr>
          <a:xfrm>
            <a:off x="2067258" y="2525643"/>
            <a:ext cx="9593763" cy="4031873"/>
          </a:xfrm>
          <a:prstGeom prst="rect">
            <a:avLst/>
          </a:prstGeom>
          <a:solidFill>
            <a:schemeClr val="accent6">
              <a:lumMod val="20000"/>
              <a:lumOff val="80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just"/>
            <a:r>
              <a:rPr lang="en-GB" sz="3200" b="1" dirty="0" smtClean="0">
                <a:latin typeface="Times New Roman" panose="02020603050405020304" pitchFamily="18" charset="0"/>
                <a:cs typeface="Times New Roman" panose="02020603050405020304" pitchFamily="18" charset="0"/>
              </a:rPr>
              <a:t>Ans: Social networks are expanding so fast because-</a:t>
            </a:r>
          </a:p>
          <a:p>
            <a:pPr marL="457200" lvl="0" indent="-457200" algn="just">
              <a:buFont typeface="Wingdings" panose="05000000000000000000" pitchFamily="2" charset="2"/>
              <a:buChar char="ü"/>
            </a:pPr>
            <a:r>
              <a:rPr lang="en-GB" sz="2800" dirty="0" smtClean="0">
                <a:solidFill>
                  <a:prstClr val="black"/>
                </a:solidFill>
                <a:latin typeface="Times New Roman" panose="02020603050405020304" pitchFamily="18" charset="0"/>
                <a:cs typeface="Times New Roman" panose="02020603050405020304" pitchFamily="18" charset="0"/>
              </a:rPr>
              <a:t>They are cost free or low cost,</a:t>
            </a:r>
          </a:p>
          <a:p>
            <a:pPr marL="457200" lvl="0" indent="-457200" algn="just">
              <a:buFont typeface="Wingdings" panose="05000000000000000000" pitchFamily="2" charset="2"/>
              <a:buChar char="ü"/>
            </a:pPr>
            <a:r>
              <a:rPr lang="en-GB" sz="2800" dirty="0" smtClean="0">
                <a:solidFill>
                  <a:prstClr val="black"/>
                </a:solidFill>
                <a:latin typeface="Times New Roman" panose="02020603050405020304" pitchFamily="18" charset="0"/>
                <a:cs typeface="Times New Roman" panose="02020603050405020304" pitchFamily="18" charset="0"/>
              </a:rPr>
              <a:t>Users can make profile public and update profile, </a:t>
            </a:r>
          </a:p>
          <a:p>
            <a:pPr marL="457200" lvl="0" indent="-457200">
              <a:buFont typeface="Wingdings" panose="05000000000000000000" pitchFamily="2" charset="2"/>
              <a:buChar char="ü"/>
            </a:pPr>
            <a:r>
              <a:rPr lang="en-GB" sz="2800" dirty="0" smtClean="0">
                <a:solidFill>
                  <a:prstClr val="black"/>
                </a:solidFill>
                <a:latin typeface="Times New Roman" panose="02020603050405020304" pitchFamily="18" charset="0"/>
                <a:cs typeface="Times New Roman" panose="02020603050405020304" pitchFamily="18" charset="0"/>
              </a:rPr>
              <a:t>Users can share </a:t>
            </a:r>
            <a:r>
              <a:rPr lang="en-GB" sz="2800" dirty="0">
                <a:solidFill>
                  <a:prstClr val="black"/>
                </a:solidFill>
                <a:latin typeface="Times New Roman" panose="02020603050405020304" pitchFamily="18" charset="0"/>
                <a:cs typeface="Times New Roman" panose="02020603050405020304" pitchFamily="18" charset="0"/>
              </a:rPr>
              <a:t>interests and activities over the </a:t>
            </a:r>
            <a:r>
              <a:rPr lang="en-GB" sz="2800" dirty="0" smtClean="0">
                <a:solidFill>
                  <a:prstClr val="black"/>
                </a:solidFill>
                <a:latin typeface="Times New Roman" panose="02020603050405020304" pitchFamily="18" charset="0"/>
                <a:cs typeface="Times New Roman" panose="02020603050405020304" pitchFamily="18" charset="0"/>
              </a:rPr>
              <a:t>world</a:t>
            </a:r>
            <a:r>
              <a:rPr lang="en-GB" sz="2800" dirty="0">
                <a:solidFill>
                  <a:prstClr val="black"/>
                </a:solidFill>
                <a:latin typeface="Times New Roman" panose="02020603050405020304" pitchFamily="18" charset="0"/>
                <a:cs typeface="Times New Roman" panose="02020603050405020304" pitchFamily="18" charset="0"/>
              </a:rPr>
              <a:t>,</a:t>
            </a:r>
            <a:endParaRPr lang="en-GB" sz="2800" dirty="0" smtClean="0">
              <a:solidFill>
                <a:prstClr val="black"/>
              </a:solidFill>
              <a:latin typeface="Times New Roman" panose="02020603050405020304" pitchFamily="18" charset="0"/>
              <a:cs typeface="Times New Roman" panose="02020603050405020304" pitchFamily="18" charset="0"/>
            </a:endParaRPr>
          </a:p>
          <a:p>
            <a:pPr marL="457200" lvl="0" indent="-457200">
              <a:buFont typeface="Wingdings" panose="05000000000000000000" pitchFamily="2" charset="2"/>
              <a:buChar char="ü"/>
            </a:pPr>
            <a:r>
              <a:rPr lang="en-GB" sz="2800" dirty="0">
                <a:solidFill>
                  <a:prstClr val="black"/>
                </a:solidFill>
                <a:latin typeface="Times New Roman" panose="02020603050405020304" pitchFamily="18" charset="0"/>
                <a:cs typeface="Times New Roman" panose="02020603050405020304" pitchFamily="18" charset="0"/>
              </a:rPr>
              <a:t>Social networks allow users to upload pictures, multimedia </a:t>
            </a:r>
            <a:r>
              <a:rPr lang="en-GB" sz="2800" dirty="0" smtClean="0">
                <a:solidFill>
                  <a:prstClr val="black"/>
                </a:solidFill>
                <a:latin typeface="Times New Roman" panose="02020603050405020304" pitchFamily="18" charset="0"/>
                <a:cs typeface="Times New Roman" panose="02020603050405020304" pitchFamily="18" charset="0"/>
              </a:rPr>
              <a:t>contents and viewers can comment on profile, </a:t>
            </a:r>
            <a:endParaRPr lang="en-GB" sz="2800" dirty="0">
              <a:solidFill>
                <a:prstClr val="black"/>
              </a:solidFill>
            </a:endParaRPr>
          </a:p>
          <a:p>
            <a:pPr marL="457200" lvl="0" indent="-457200">
              <a:buFont typeface="Wingdings" panose="05000000000000000000" pitchFamily="2" charset="2"/>
              <a:buChar char="ü"/>
            </a:pPr>
            <a:r>
              <a:rPr lang="en-GB" sz="2800" dirty="0" smtClean="0">
                <a:solidFill>
                  <a:prstClr val="black"/>
                </a:solidFill>
                <a:latin typeface="Times New Roman" panose="02020603050405020304" pitchFamily="18" charset="0"/>
                <a:cs typeface="Times New Roman" panose="02020603050405020304" pitchFamily="18" charset="0"/>
              </a:rPr>
              <a:t> There are also privacy protection measures.</a:t>
            </a:r>
          </a:p>
          <a:p>
            <a:pPr lvl="0"/>
            <a:r>
              <a:rPr lang="en-GB" sz="2800" b="1" dirty="0" smtClean="0">
                <a:solidFill>
                  <a:srgbClr val="002060"/>
                </a:solidFill>
                <a:latin typeface="Times New Roman" panose="02020603050405020304" pitchFamily="18" charset="0"/>
                <a:cs typeface="Times New Roman" panose="02020603050405020304" pitchFamily="18" charset="0"/>
              </a:rPr>
              <a:t>My view: </a:t>
            </a:r>
            <a:r>
              <a:rPr lang="en-GB" sz="2800" dirty="0" smtClean="0">
                <a:solidFill>
                  <a:srgbClr val="002060"/>
                </a:solidFill>
                <a:latin typeface="Times New Roman" panose="02020603050405020304" pitchFamily="18" charset="0"/>
                <a:cs typeface="Times New Roman" panose="02020603050405020304" pitchFamily="18" charset="0"/>
              </a:rPr>
              <a:t>If more facilities are added in future, their demand will be increased.</a:t>
            </a:r>
            <a:endParaRPr lang="en-GB"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88433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937163" y="154818"/>
            <a:ext cx="8853055" cy="954107"/>
          </a:xfrm>
          <a:prstGeom prst="rect">
            <a:avLst/>
          </a:prstGeom>
          <a:solidFill>
            <a:schemeClr val="accent6">
              <a:lumMod val="20000"/>
              <a:lumOff val="80000"/>
            </a:schemeClr>
          </a:solidFill>
          <a:ln w="28575">
            <a:solidFill>
              <a:schemeClr val="tx1"/>
            </a:solidFill>
          </a:ln>
        </p:spPr>
        <p:txBody>
          <a:bodyPr wrap="square">
            <a:spAutoFit/>
          </a:bodyPr>
          <a:lstStyle/>
          <a:p>
            <a:r>
              <a:rPr lang="en-GB" sz="2800" b="1" dirty="0" smtClean="0">
                <a:latin typeface="Times New Roman" panose="02020603050405020304" pitchFamily="18" charset="0"/>
                <a:cs typeface="Times New Roman" panose="02020603050405020304" pitchFamily="18" charset="0"/>
              </a:rPr>
              <a:t>Look </a:t>
            </a:r>
            <a:r>
              <a:rPr lang="en-GB" sz="2800" b="1" dirty="0">
                <a:latin typeface="Times New Roman" panose="02020603050405020304" pitchFamily="18" charset="0"/>
                <a:cs typeface="Times New Roman" panose="02020603050405020304" pitchFamily="18" charset="0"/>
              </a:rPr>
              <a:t>at the following table adapted from Wikipedia. It shows some data on worldwide use of social networks. </a:t>
            </a:r>
          </a:p>
        </p:txBody>
      </p:sp>
      <p:graphicFrame>
        <p:nvGraphicFramePr>
          <p:cNvPr id="3" name="Table 2"/>
          <p:cNvGraphicFramePr>
            <a:graphicFrameLocks noGrp="1"/>
          </p:cNvGraphicFramePr>
          <p:nvPr>
            <p:extLst>
              <p:ext uri="{D42A27DB-BD31-4B8C-83A1-F6EECF244321}">
                <p14:modId xmlns:p14="http://schemas.microsoft.com/office/powerpoint/2010/main" val="2086775710"/>
              </p:ext>
            </p:extLst>
          </p:nvPr>
        </p:nvGraphicFramePr>
        <p:xfrm>
          <a:off x="2618508" y="1302328"/>
          <a:ext cx="8880764" cy="5162784"/>
        </p:xfrm>
        <a:graphic>
          <a:graphicData uri="http://schemas.openxmlformats.org/drawingml/2006/table">
            <a:tbl>
              <a:tblPr firstRow="1" bandRow="1">
                <a:tableStyleId>{F5AB1C69-6EDB-4FF4-983F-18BD219EF322}</a:tableStyleId>
              </a:tblPr>
              <a:tblGrid>
                <a:gridCol w="2220191">
                  <a:extLst>
                    <a:ext uri="{9D8B030D-6E8A-4147-A177-3AD203B41FA5}">
                      <a16:colId xmlns:a16="http://schemas.microsoft.com/office/drawing/2014/main" val="2530719647"/>
                    </a:ext>
                  </a:extLst>
                </a:gridCol>
                <a:gridCol w="2268683">
                  <a:extLst>
                    <a:ext uri="{9D8B030D-6E8A-4147-A177-3AD203B41FA5}">
                      <a16:colId xmlns:a16="http://schemas.microsoft.com/office/drawing/2014/main" val="3526956831"/>
                    </a:ext>
                  </a:extLst>
                </a:gridCol>
                <a:gridCol w="1745672">
                  <a:extLst>
                    <a:ext uri="{9D8B030D-6E8A-4147-A177-3AD203B41FA5}">
                      <a16:colId xmlns:a16="http://schemas.microsoft.com/office/drawing/2014/main" val="3638340303"/>
                    </a:ext>
                  </a:extLst>
                </a:gridCol>
                <a:gridCol w="2646218">
                  <a:extLst>
                    <a:ext uri="{9D8B030D-6E8A-4147-A177-3AD203B41FA5}">
                      <a16:colId xmlns:a16="http://schemas.microsoft.com/office/drawing/2014/main" val="1848181002"/>
                    </a:ext>
                  </a:extLst>
                </a:gridCol>
              </a:tblGrid>
              <a:tr h="1043863">
                <a:tc>
                  <a:txBody>
                    <a:bodyPr/>
                    <a:lstStyle/>
                    <a:p>
                      <a:r>
                        <a:rPr lang="en-GB" sz="2400" b="1" dirty="0" smtClean="0">
                          <a:solidFill>
                            <a:srgbClr val="00B050"/>
                          </a:solidFill>
                          <a:latin typeface="Times New Roman" panose="02020603050405020304" pitchFamily="18" charset="0"/>
                          <a:cs typeface="Times New Roman" panose="02020603050405020304" pitchFamily="18" charset="0"/>
                        </a:rPr>
                        <a:t>Social Networks</a:t>
                      </a:r>
                      <a:endParaRPr lang="en-GB" sz="24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Individual users </a:t>
                      </a:r>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4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Percentage (%) of popularity </a:t>
                      </a:r>
                      <a:endParaRPr lang="en-GB" sz="1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400" b="1" i="0" u="none" strike="noStrike" kern="1200" cap="none" spc="0" normalizeH="0" baseline="0" noProof="0" dirty="0" smtClean="0">
                          <a:ln>
                            <a:noFill/>
                          </a:ln>
                          <a:solidFill>
                            <a:srgbClr val="00B0F0"/>
                          </a:solidFill>
                          <a:effectLst/>
                          <a:uLnTx/>
                          <a:uFillTx/>
                          <a:latin typeface="Times New Roman" panose="02020603050405020304" pitchFamily="18" charset="0"/>
                          <a:ea typeface="+mn-ea"/>
                          <a:cs typeface="Times New Roman" panose="02020603050405020304" pitchFamily="18" charset="0"/>
                        </a:rPr>
                        <a:t>Regions covered </a:t>
                      </a:r>
                      <a:endParaRPr lang="en-GB"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703559297"/>
                  </a:ext>
                </a:extLst>
              </a:tr>
              <a:tr h="540424">
                <a:tc>
                  <a:txBody>
                    <a:bodyPr/>
                    <a:lstStyle/>
                    <a:p>
                      <a:r>
                        <a:rPr lang="en-GB" sz="1800" b="1" baseline="0" dirty="0" smtClean="0">
                          <a:solidFill>
                            <a:schemeClr val="tx1"/>
                          </a:solidFill>
                          <a:latin typeface="Times New Roman" panose="02020603050405020304" pitchFamily="18" charset="0"/>
                          <a:cs typeface="Times New Roman" panose="02020603050405020304" pitchFamily="18" charset="0"/>
                        </a:rPr>
                        <a:t>    </a:t>
                      </a:r>
                      <a:r>
                        <a:rPr lang="en-GB" sz="2800" b="1" dirty="0" smtClean="0">
                          <a:solidFill>
                            <a:schemeClr val="tx1"/>
                          </a:solidFill>
                          <a:latin typeface="Times New Roman" panose="02020603050405020304" pitchFamily="18" charset="0"/>
                          <a:cs typeface="Times New Roman" panose="02020603050405020304" pitchFamily="18" charset="0"/>
                        </a:rPr>
                        <a:t>Facebook </a:t>
                      </a:r>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792,999,000</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55.1 % </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worldwide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60726474"/>
                  </a:ext>
                </a:extLst>
              </a:tr>
              <a:tr h="540424">
                <a:tc>
                  <a:txBody>
                    <a:bodyPr/>
                    <a:lstStyle/>
                    <a:p>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Google+</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250,000,000</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17.7 %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worldwide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666416363"/>
                  </a:ext>
                </a:extLst>
              </a:tr>
              <a:tr h="540424">
                <a:tc>
                  <a:txBody>
                    <a:bodyPr/>
                    <a:lstStyle/>
                    <a:p>
                      <a:r>
                        <a:rPr kumimoji="0" lang="en-GB"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8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Twitter</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167,903,000 </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11.7 %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worldwide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85559363"/>
                  </a:ext>
                </a:extLst>
              </a:tr>
              <a:tr h="540424">
                <a:tc>
                  <a:txBody>
                    <a:bodyPr/>
                    <a:lstStyle/>
                    <a:p>
                      <a:r>
                        <a:rPr kumimoji="0" lang="en-GB"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Linkedln</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94,823,000</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6.6 %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Asia and Europe </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097638908"/>
                  </a:ext>
                </a:extLst>
              </a:tr>
              <a:tr h="540424">
                <a:tc>
                  <a:txBody>
                    <a:bodyPr/>
                    <a:lstStyle/>
                    <a:p>
                      <a:r>
                        <a:rPr kumimoji="0" lang="en-GB"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MySpacc</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61,037,000 </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4.2 %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USA and Canada </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43455205"/>
                  </a:ext>
                </a:extLst>
              </a:tr>
              <a:tr h="540424">
                <a:tc>
                  <a:txBody>
                    <a:bodyPr/>
                    <a:lstStyle/>
                    <a:p>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Others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255,539,000</a:t>
                      </a:r>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17.8 %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48343802"/>
                  </a:ext>
                </a:extLst>
              </a:tr>
              <a:tr h="540424">
                <a:tc>
                  <a:txBody>
                    <a:bodyPr/>
                    <a:lstStyle/>
                    <a:p>
                      <a:r>
                        <a:rPr kumimoji="0" lang="en-GB"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Total </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1,438,877,000</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100% </a:t>
                      </a:r>
                      <a:endParaRPr kumimoji="0" lang="en-GB"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679361282"/>
                  </a:ext>
                </a:extLst>
              </a:tr>
            </a:tbl>
          </a:graphicData>
        </a:graphic>
      </p:graphicFrame>
    </p:spTree>
    <p:extLst>
      <p:ext uri="{BB962C8B-B14F-4D97-AF65-F5344CB8AC3E}">
        <p14:creationId xmlns:p14="http://schemas.microsoft.com/office/powerpoint/2010/main" val="17658596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415637" y="0"/>
            <a:ext cx="11568545" cy="830997"/>
          </a:xfrm>
          <a:prstGeom prst="rect">
            <a:avLst/>
          </a:prstGeom>
          <a:solidFill>
            <a:schemeClr val="accent6">
              <a:lumMod val="20000"/>
              <a:lumOff val="80000"/>
            </a:schemeClr>
          </a:solidFill>
          <a:ln>
            <a:solidFill>
              <a:srgbClr val="002060"/>
            </a:solidFill>
          </a:ln>
        </p:spPr>
        <p:txBody>
          <a:bodyPr wrap="square">
            <a:spAutoFit/>
          </a:bodyPr>
          <a:lstStyle/>
          <a:p>
            <a:r>
              <a:rPr lang="en-GB" sz="2400" dirty="0">
                <a:latin typeface="Times New Roman" panose="02020603050405020304" pitchFamily="18" charset="0"/>
                <a:cs typeface="Times New Roman" panose="02020603050405020304" pitchFamily="18" charset="0"/>
              </a:rPr>
              <a:t>Now complete the following dialogues about Faccbook and MySpace, and provide your own questions and answers on the rest of the social networks in the table. Act them out in pairs. </a:t>
            </a:r>
          </a:p>
        </p:txBody>
      </p:sp>
      <p:sp>
        <p:nvSpPr>
          <p:cNvPr id="8" name="Oval 7"/>
          <p:cNvSpPr/>
          <p:nvPr/>
        </p:nvSpPr>
        <p:spPr>
          <a:xfrm>
            <a:off x="1044291" y="4991354"/>
            <a:ext cx="1136072" cy="145728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r>
              <a:rPr lang="en-GB" dirty="0" smtClean="0"/>
              <a:t>               </a:t>
            </a:r>
            <a:r>
              <a:rPr lang="en-GB" sz="4000" b="1" dirty="0" smtClean="0">
                <a:solidFill>
                  <a:srgbClr val="00B0F0"/>
                </a:solidFill>
                <a:latin typeface="Times New Roman" panose="02020603050405020304" pitchFamily="18" charset="0"/>
                <a:cs typeface="Times New Roman" panose="02020603050405020304" pitchFamily="18" charset="0"/>
              </a:rPr>
              <a:t>S1</a:t>
            </a:r>
            <a:endParaRPr lang="en-GB" sz="4000" b="1" dirty="0">
              <a:solidFill>
                <a:srgbClr val="00B0F0"/>
              </a:solidFill>
              <a:latin typeface="Times New Roman" panose="02020603050405020304" pitchFamily="18" charset="0"/>
              <a:cs typeface="Times New Roman" panose="02020603050405020304" pitchFamily="18" charset="0"/>
            </a:endParaRPr>
          </a:p>
        </p:txBody>
      </p:sp>
      <p:sp>
        <p:nvSpPr>
          <p:cNvPr id="9" name="Oval 8"/>
          <p:cNvSpPr/>
          <p:nvPr/>
        </p:nvSpPr>
        <p:spPr>
          <a:xfrm>
            <a:off x="10945082" y="4917479"/>
            <a:ext cx="1191491" cy="1836908"/>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smtClean="0">
              <a:solidFill>
                <a:srgbClr val="0070C0"/>
              </a:solidFill>
              <a:latin typeface="Times New Roman" panose="02020603050405020304" pitchFamily="18" charset="0"/>
              <a:cs typeface="Times New Roman" panose="02020603050405020304" pitchFamily="18" charset="0"/>
            </a:endParaRPr>
          </a:p>
          <a:p>
            <a:pPr algn="ctr"/>
            <a:endParaRPr lang="en-GB" sz="4000" dirty="0">
              <a:solidFill>
                <a:srgbClr val="0070C0"/>
              </a:solidFill>
              <a:latin typeface="Times New Roman" panose="02020603050405020304" pitchFamily="18" charset="0"/>
              <a:cs typeface="Times New Roman" panose="02020603050405020304" pitchFamily="18" charset="0"/>
            </a:endParaRPr>
          </a:p>
          <a:p>
            <a:pPr algn="ctr"/>
            <a:r>
              <a:rPr lang="en-GB" sz="4000" b="1" dirty="0" smtClean="0">
                <a:solidFill>
                  <a:srgbClr val="FF0000"/>
                </a:solidFill>
                <a:latin typeface="Times New Roman" panose="02020603050405020304" pitchFamily="18" charset="0"/>
                <a:cs typeface="Times New Roman" panose="02020603050405020304" pitchFamily="18" charset="0"/>
              </a:rPr>
              <a:t>S2</a:t>
            </a:r>
            <a:endParaRPr lang="en-GB" sz="4000" b="1" dirty="0">
              <a:solidFill>
                <a:srgbClr val="FF0000"/>
              </a:solidFill>
              <a:latin typeface="Times New Roman" panose="02020603050405020304" pitchFamily="18" charset="0"/>
              <a:cs typeface="Times New Roman" panose="02020603050405020304" pitchFamily="18" charset="0"/>
            </a:endParaRPr>
          </a:p>
        </p:txBody>
      </p:sp>
      <p:sp>
        <p:nvSpPr>
          <p:cNvPr id="10" name="Rounded Rectangular Callout 9"/>
          <p:cNvSpPr/>
          <p:nvPr/>
        </p:nvSpPr>
        <p:spPr>
          <a:xfrm>
            <a:off x="3808273" y="5085884"/>
            <a:ext cx="7034648" cy="612648"/>
          </a:xfrm>
          <a:prstGeom prst="wedgeRoundRectCallout">
            <a:avLst>
              <a:gd name="adj1" fmla="val -55228"/>
              <a:gd name="adj2" fmla="val -23435"/>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prstClr val="black"/>
                </a:solidFill>
                <a:latin typeface="Times New Roman" panose="02020603050405020304" pitchFamily="18" charset="0"/>
                <a:cs typeface="Times New Roman" panose="02020603050405020304" pitchFamily="18" charset="0"/>
              </a:rPr>
              <a:t>Q:</a:t>
            </a:r>
            <a:r>
              <a:rPr lang="en-GB" sz="2800" b="1" dirty="0">
                <a:solidFill>
                  <a:prstClr val="black"/>
                </a:solidFill>
                <a:latin typeface="Times New Roman" panose="02020603050405020304" pitchFamily="18" charset="0"/>
                <a:cs typeface="Times New Roman" panose="02020603050405020304" pitchFamily="18" charset="0"/>
              </a:rPr>
              <a:t> </a:t>
            </a:r>
            <a:r>
              <a:rPr lang="en-GB" sz="2800" b="1" u="sng" dirty="0" smtClean="0">
                <a:solidFill>
                  <a:srgbClr val="FF0000"/>
                </a:solidFill>
                <a:latin typeface="Times New Roman" panose="02020603050405020304" pitchFamily="18" charset="0"/>
                <a:cs typeface="Times New Roman" panose="02020603050405020304" pitchFamily="18" charset="0"/>
              </a:rPr>
              <a:t>Which</a:t>
            </a:r>
            <a:r>
              <a:rPr lang="en-GB" sz="2800" b="1" dirty="0" smtClean="0">
                <a:solidFill>
                  <a:prstClr val="black"/>
                </a:solidFill>
                <a:latin typeface="Times New Roman" panose="02020603050405020304" pitchFamily="18" charset="0"/>
                <a:cs typeface="Times New Roman" panose="02020603050405020304" pitchFamily="18" charset="0"/>
              </a:rPr>
              <a:t> </a:t>
            </a:r>
            <a:r>
              <a:rPr lang="en-GB" sz="2800" dirty="0" smtClean="0">
                <a:solidFill>
                  <a:prstClr val="black"/>
                </a:solidFill>
                <a:latin typeface="Times New Roman" panose="02020603050405020304" pitchFamily="18" charset="0"/>
                <a:cs typeface="Times New Roman" panose="02020603050405020304" pitchFamily="18" charset="0"/>
              </a:rPr>
              <a:t>social </a:t>
            </a:r>
            <a:r>
              <a:rPr lang="en-GB" sz="2800" dirty="0">
                <a:solidFill>
                  <a:prstClr val="black"/>
                </a:solidFill>
                <a:latin typeface="Times New Roman" panose="02020603050405020304" pitchFamily="18" charset="0"/>
                <a:cs typeface="Times New Roman" panose="02020603050405020304" pitchFamily="18" charset="0"/>
              </a:rPr>
              <a:t>network is the most popular </a:t>
            </a:r>
            <a:r>
              <a:rPr lang="en-GB" sz="2400" dirty="0">
                <a:solidFill>
                  <a:prstClr val="black"/>
                </a:solidFill>
                <a:latin typeface="Times New Roman" panose="02020603050405020304" pitchFamily="18" charset="0"/>
                <a:cs typeface="Times New Roman" panose="02020603050405020304" pitchFamily="18" charset="0"/>
              </a:rPr>
              <a:t>?</a:t>
            </a:r>
            <a:endParaRPr lang="en-GB" sz="1600" dirty="0"/>
          </a:p>
        </p:txBody>
      </p:sp>
      <p:sp>
        <p:nvSpPr>
          <p:cNvPr id="11" name="Rounded Rectangular Callout 10"/>
          <p:cNvSpPr/>
          <p:nvPr/>
        </p:nvSpPr>
        <p:spPr>
          <a:xfrm>
            <a:off x="2876532" y="5844965"/>
            <a:ext cx="7457210" cy="612648"/>
          </a:xfrm>
          <a:prstGeom prst="wedgeRoundRectCallout">
            <a:avLst>
              <a:gd name="adj1" fmla="val 55461"/>
              <a:gd name="adj2" fmla="val 8226"/>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Times New Roman" panose="02020603050405020304" pitchFamily="18" charset="0"/>
                <a:cs typeface="Times New Roman" panose="02020603050405020304" pitchFamily="18" charset="0"/>
              </a:rPr>
              <a:t>A </a:t>
            </a:r>
            <a:r>
              <a:rPr lang="en-GB" sz="2800" b="1" dirty="0" smtClean="0">
                <a:solidFill>
                  <a:schemeClr val="tx1"/>
                </a:solidFill>
                <a:latin typeface="Times New Roman" panose="02020603050405020304" pitchFamily="18" charset="0"/>
                <a:cs typeface="Times New Roman" panose="02020603050405020304" pitchFamily="18" charset="0"/>
              </a:rPr>
              <a:t>:</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b="1" dirty="0" smtClean="0">
                <a:solidFill>
                  <a:srgbClr val="002060"/>
                </a:solidFill>
                <a:latin typeface="Times New Roman" panose="02020603050405020304" pitchFamily="18" charset="0"/>
                <a:cs typeface="Times New Roman" panose="02020603050405020304" pitchFamily="18" charset="0"/>
              </a:rPr>
              <a:t>Facebook</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smtClean="0">
                <a:solidFill>
                  <a:prstClr val="black"/>
                </a:solidFill>
                <a:latin typeface="Times New Roman" panose="02020603050405020304" pitchFamily="18" charset="0"/>
                <a:cs typeface="Times New Roman" panose="02020603050405020304" pitchFamily="18" charset="0"/>
              </a:rPr>
              <a:t>is </a:t>
            </a:r>
            <a:r>
              <a:rPr lang="en-GB" sz="2800" dirty="0">
                <a:solidFill>
                  <a:prstClr val="black"/>
                </a:solidFill>
                <a:latin typeface="Times New Roman" panose="02020603050405020304" pitchFamily="18" charset="0"/>
                <a:cs typeface="Times New Roman" panose="02020603050405020304" pitchFamily="18" charset="0"/>
              </a:rPr>
              <a:t>the most </a:t>
            </a:r>
            <a:r>
              <a:rPr lang="en-GB" sz="2800" dirty="0" smtClean="0">
                <a:solidFill>
                  <a:prstClr val="black"/>
                </a:solidFill>
                <a:latin typeface="Times New Roman" panose="02020603050405020304" pitchFamily="18" charset="0"/>
                <a:cs typeface="Times New Roman" panose="02020603050405020304" pitchFamily="18" charset="0"/>
              </a:rPr>
              <a:t>popular social network. </a:t>
            </a:r>
            <a:endParaRPr lang="en-GB" dirty="0"/>
          </a:p>
        </p:txBody>
      </p:sp>
      <p:sp>
        <p:nvSpPr>
          <p:cNvPr id="12" name="Rounded Rectangular Callout 11"/>
          <p:cNvSpPr/>
          <p:nvPr/>
        </p:nvSpPr>
        <p:spPr>
          <a:xfrm>
            <a:off x="2876532" y="5156399"/>
            <a:ext cx="7034648" cy="612648"/>
          </a:xfrm>
          <a:prstGeom prst="wedgeRoundRectCallout">
            <a:avLst>
              <a:gd name="adj1" fmla="val -55228"/>
              <a:gd name="adj2" fmla="val -23435"/>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prstClr val="black"/>
                </a:solidFill>
                <a:latin typeface="Times New Roman" panose="02020603050405020304" pitchFamily="18" charset="0"/>
                <a:cs typeface="Times New Roman" panose="02020603050405020304" pitchFamily="18" charset="0"/>
              </a:rPr>
              <a:t>Q: </a:t>
            </a:r>
            <a:r>
              <a:rPr lang="en-GB" sz="2800" b="1" u="sng" dirty="0" smtClean="0">
                <a:solidFill>
                  <a:srgbClr val="FF0000"/>
                </a:solidFill>
                <a:latin typeface="Times New Roman" panose="02020603050405020304" pitchFamily="18" charset="0"/>
                <a:cs typeface="Times New Roman" panose="02020603050405020304" pitchFamily="18" charset="0"/>
              </a:rPr>
              <a:t>How</a:t>
            </a:r>
            <a:r>
              <a:rPr lang="en-GB" sz="2800" b="1" dirty="0" smtClean="0">
                <a:solidFill>
                  <a:srgbClr val="FF0000"/>
                </a:solidFill>
                <a:latin typeface="Times New Roman" panose="02020603050405020304" pitchFamily="18" charset="0"/>
                <a:cs typeface="Times New Roman" panose="02020603050405020304" pitchFamily="18" charset="0"/>
              </a:rPr>
              <a:t> </a:t>
            </a:r>
            <a:r>
              <a:rPr lang="en-GB" sz="2800" b="1" u="sng" dirty="0" smtClean="0">
                <a:solidFill>
                  <a:srgbClr val="FF0000"/>
                </a:solidFill>
                <a:latin typeface="Times New Roman" panose="02020603050405020304" pitchFamily="18" charset="0"/>
                <a:cs typeface="Times New Roman" panose="02020603050405020304" pitchFamily="18" charset="0"/>
              </a:rPr>
              <a:t>many</a:t>
            </a:r>
            <a:r>
              <a:rPr lang="en-GB" sz="2800" b="1" dirty="0" smtClean="0">
                <a:solidFill>
                  <a:srgbClr val="FF0000"/>
                </a:solidFill>
                <a:latin typeface="Times New Roman" panose="02020603050405020304" pitchFamily="18" charset="0"/>
                <a:cs typeface="Times New Roman" panose="02020603050405020304" pitchFamily="18" charset="0"/>
              </a:rPr>
              <a:t> </a:t>
            </a:r>
            <a:r>
              <a:rPr lang="en-GB" sz="2800" dirty="0" smtClean="0">
                <a:solidFill>
                  <a:prstClr val="black"/>
                </a:solidFill>
                <a:latin typeface="Times New Roman" panose="02020603050405020304" pitchFamily="18" charset="0"/>
                <a:cs typeface="Times New Roman" panose="02020603050405020304" pitchFamily="18" charset="0"/>
              </a:rPr>
              <a:t>individual </a:t>
            </a:r>
            <a:r>
              <a:rPr lang="en-GB" sz="2800" dirty="0">
                <a:solidFill>
                  <a:prstClr val="black"/>
                </a:solidFill>
                <a:latin typeface="Times New Roman" panose="02020603050405020304" pitchFamily="18" charset="0"/>
                <a:cs typeface="Times New Roman" panose="02020603050405020304" pitchFamily="18" charset="0"/>
              </a:rPr>
              <a:t>users use Faccbook?</a:t>
            </a:r>
            <a:endParaRPr lang="en-GB" sz="1600" dirty="0"/>
          </a:p>
        </p:txBody>
      </p:sp>
      <p:sp>
        <p:nvSpPr>
          <p:cNvPr id="13" name="Rounded Rectangular Callout 12"/>
          <p:cNvSpPr/>
          <p:nvPr/>
        </p:nvSpPr>
        <p:spPr>
          <a:xfrm>
            <a:off x="2973391" y="5831831"/>
            <a:ext cx="7457210" cy="612648"/>
          </a:xfrm>
          <a:prstGeom prst="wedgeRoundRectCallout">
            <a:avLst>
              <a:gd name="adj1" fmla="val 55461"/>
              <a:gd name="adj2" fmla="val 8226"/>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Times New Roman" panose="02020603050405020304" pitchFamily="18" charset="0"/>
                <a:cs typeface="Times New Roman" panose="02020603050405020304" pitchFamily="18" charset="0"/>
              </a:rPr>
              <a:t>A </a:t>
            </a:r>
            <a:r>
              <a:rPr lang="en-GB" sz="2800" b="1" dirty="0" smtClean="0">
                <a:solidFill>
                  <a:schemeClr val="tx1"/>
                </a:solidFill>
                <a:latin typeface="Times New Roman" panose="02020603050405020304" pitchFamily="18" charset="0"/>
                <a:cs typeface="Times New Roman" panose="02020603050405020304" pitchFamily="18" charset="0"/>
              </a:rPr>
              <a:t>: </a:t>
            </a:r>
            <a:r>
              <a:rPr lang="en-GB" sz="2800" dirty="0" smtClean="0">
                <a:solidFill>
                  <a:prstClr val="black"/>
                </a:solidFill>
                <a:latin typeface="Times New Roman" panose="02020603050405020304" pitchFamily="18" charset="0"/>
                <a:cs typeface="Times New Roman" panose="02020603050405020304" pitchFamily="18" charset="0"/>
              </a:rPr>
              <a:t>About </a:t>
            </a:r>
            <a:r>
              <a:rPr lang="en-GB" sz="2800" b="1" dirty="0">
                <a:solidFill>
                  <a:srgbClr val="002060"/>
                </a:solidFill>
                <a:latin typeface="Times New Roman" panose="02020603050405020304" pitchFamily="18" charset="0"/>
                <a:cs typeface="Times New Roman" panose="02020603050405020304" pitchFamily="18" charset="0"/>
              </a:rPr>
              <a:t>793 million</a:t>
            </a:r>
            <a:r>
              <a:rPr lang="en-GB" sz="2800" dirty="0">
                <a:solidFill>
                  <a:prstClr val="black"/>
                </a:solidFill>
                <a:latin typeface="Times New Roman" panose="02020603050405020304" pitchFamily="18" charset="0"/>
                <a:cs typeface="Times New Roman" panose="02020603050405020304" pitchFamily="18" charset="0"/>
              </a:rPr>
              <a:t>. </a:t>
            </a:r>
            <a:endParaRPr lang="en-GB" dirty="0"/>
          </a:p>
        </p:txBody>
      </p:sp>
      <p:graphicFrame>
        <p:nvGraphicFramePr>
          <p:cNvPr id="14" name="Table 13"/>
          <p:cNvGraphicFramePr>
            <a:graphicFrameLocks noGrp="1"/>
          </p:cNvGraphicFramePr>
          <p:nvPr>
            <p:extLst>
              <p:ext uri="{D42A27DB-BD31-4B8C-83A1-F6EECF244321}">
                <p14:modId xmlns:p14="http://schemas.microsoft.com/office/powerpoint/2010/main" val="3011589888"/>
              </p:ext>
            </p:extLst>
          </p:nvPr>
        </p:nvGraphicFramePr>
        <p:xfrm>
          <a:off x="1856510" y="830997"/>
          <a:ext cx="10093862" cy="4389120"/>
        </p:xfrm>
        <a:graphic>
          <a:graphicData uri="http://schemas.openxmlformats.org/drawingml/2006/table">
            <a:tbl>
              <a:tblPr firstRow="1" bandRow="1">
                <a:tableStyleId>{F5AB1C69-6EDB-4FF4-983F-18BD219EF322}</a:tableStyleId>
              </a:tblPr>
              <a:tblGrid>
                <a:gridCol w="2202051">
                  <a:extLst>
                    <a:ext uri="{9D8B030D-6E8A-4147-A177-3AD203B41FA5}">
                      <a16:colId xmlns:a16="http://schemas.microsoft.com/office/drawing/2014/main" val="2530719647"/>
                    </a:ext>
                  </a:extLst>
                </a:gridCol>
                <a:gridCol w="2554750">
                  <a:extLst>
                    <a:ext uri="{9D8B030D-6E8A-4147-A177-3AD203B41FA5}">
                      <a16:colId xmlns:a16="http://schemas.microsoft.com/office/drawing/2014/main" val="3526956831"/>
                    </a:ext>
                  </a:extLst>
                </a:gridCol>
                <a:gridCol w="2329374">
                  <a:extLst>
                    <a:ext uri="{9D8B030D-6E8A-4147-A177-3AD203B41FA5}">
                      <a16:colId xmlns:a16="http://schemas.microsoft.com/office/drawing/2014/main" val="3638340303"/>
                    </a:ext>
                  </a:extLst>
                </a:gridCol>
                <a:gridCol w="3007687">
                  <a:extLst>
                    <a:ext uri="{9D8B030D-6E8A-4147-A177-3AD203B41FA5}">
                      <a16:colId xmlns:a16="http://schemas.microsoft.com/office/drawing/2014/main" val="1848181002"/>
                    </a:ext>
                  </a:extLst>
                </a:gridCol>
              </a:tblGrid>
              <a:tr h="612296">
                <a:tc>
                  <a:txBody>
                    <a:bodyPr/>
                    <a:lstStyle/>
                    <a:p>
                      <a:r>
                        <a:rPr lang="en-GB" sz="2400" b="1" dirty="0" smtClean="0">
                          <a:solidFill>
                            <a:srgbClr val="00B050"/>
                          </a:solidFill>
                          <a:latin typeface="Times New Roman" panose="02020603050405020304" pitchFamily="18" charset="0"/>
                          <a:cs typeface="Times New Roman" panose="02020603050405020304" pitchFamily="18" charset="0"/>
                        </a:rPr>
                        <a:t>Social Networks</a:t>
                      </a:r>
                      <a:endParaRPr lang="en-GB" sz="24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Individual users </a:t>
                      </a:r>
                      <a:endParaRPr lang="en-GB" sz="24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4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 of popularity </a:t>
                      </a:r>
                      <a:endParaRPr lang="en-GB"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400" b="1" i="0" u="none" strike="noStrike" kern="1200" cap="none" spc="0" normalizeH="0" baseline="0" noProof="0" dirty="0" smtClean="0">
                          <a:ln>
                            <a:noFill/>
                          </a:ln>
                          <a:solidFill>
                            <a:srgbClr val="00B0F0"/>
                          </a:solidFill>
                          <a:effectLst/>
                          <a:uLnTx/>
                          <a:uFillTx/>
                          <a:latin typeface="Times New Roman" panose="02020603050405020304" pitchFamily="18" charset="0"/>
                          <a:ea typeface="+mn-ea"/>
                          <a:cs typeface="Times New Roman" panose="02020603050405020304" pitchFamily="18" charset="0"/>
                        </a:rPr>
                        <a:t>Regions covered </a:t>
                      </a:r>
                      <a:endParaRPr lang="en-GB" sz="2400" b="1"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703559297"/>
                  </a:ext>
                </a:extLst>
              </a:tr>
              <a:tr h="354451">
                <a:tc>
                  <a:txBody>
                    <a:bodyPr/>
                    <a:lstStyle/>
                    <a:p>
                      <a:r>
                        <a:rPr lang="en-GB" sz="2400" b="1" baseline="0" dirty="0" smtClean="0">
                          <a:solidFill>
                            <a:schemeClr val="tx1"/>
                          </a:solidFill>
                          <a:latin typeface="Times New Roman" panose="02020603050405020304" pitchFamily="18" charset="0"/>
                          <a:cs typeface="Times New Roman" panose="02020603050405020304" pitchFamily="18" charset="0"/>
                        </a:rPr>
                        <a:t>    </a:t>
                      </a:r>
                      <a:r>
                        <a:rPr lang="en-GB" sz="2400" b="1" dirty="0" smtClean="0">
                          <a:solidFill>
                            <a:schemeClr val="tx1"/>
                          </a:solidFill>
                          <a:latin typeface="Times New Roman" panose="02020603050405020304" pitchFamily="18" charset="0"/>
                          <a:cs typeface="Times New Roman" panose="02020603050405020304" pitchFamily="18" charset="0"/>
                        </a:rPr>
                        <a:t>Facebook </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792,999,000</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55.1 % </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worldwide</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60726474"/>
                  </a:ext>
                </a:extLst>
              </a:tr>
              <a:tr h="354451">
                <a:tc>
                  <a:txBody>
                    <a:bodyPr/>
                    <a:lstStyle/>
                    <a:p>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Google+</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250,000,000</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17.7 % </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worldwide</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666416363"/>
                  </a:ext>
                </a:extLst>
              </a:tr>
              <a:tr h="354451">
                <a:tc>
                  <a:txBody>
                    <a:bodyPr/>
                    <a:lstStyle/>
                    <a:p>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Twitter</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167,903,000 </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11.7 %</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worldwide</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85559363"/>
                  </a:ext>
                </a:extLst>
              </a:tr>
              <a:tr h="354451">
                <a:tc>
                  <a:txBody>
                    <a:bodyPr/>
                    <a:lstStyle/>
                    <a:p>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Linkedln</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94,823,000</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6.6 %</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Asia and Europe </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097638908"/>
                  </a:ext>
                </a:extLst>
              </a:tr>
              <a:tr h="627106">
                <a:tc>
                  <a:txBody>
                    <a:bodyPr/>
                    <a:lstStyle/>
                    <a:p>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MySpacc</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61,037,000 </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4.2 %</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USA and Canada </a:t>
                      </a:r>
                    </a:p>
                    <a:p>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43455205"/>
                  </a:ext>
                </a:extLst>
              </a:tr>
              <a:tr h="354451">
                <a:tc>
                  <a:txBody>
                    <a:bodyPr/>
                    <a:lstStyle/>
                    <a:p>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Others</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255,539,000 </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17.8 %</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48343802"/>
                  </a:ext>
                </a:extLst>
              </a:tr>
              <a:tr h="354451">
                <a:tc>
                  <a:txBody>
                    <a:bodyPr/>
                    <a:lstStyle/>
                    <a:p>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Total </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1,438,877,000</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100% </a:t>
                      </a: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679361282"/>
                  </a:ext>
                </a:extLst>
              </a:tr>
            </a:tbl>
          </a:graphicData>
        </a:graphic>
      </p:graphicFrame>
      <p:sp>
        <p:nvSpPr>
          <p:cNvPr id="16" name="Rounded Rectangular Callout 15"/>
          <p:cNvSpPr/>
          <p:nvPr/>
        </p:nvSpPr>
        <p:spPr>
          <a:xfrm>
            <a:off x="2195963" y="5152854"/>
            <a:ext cx="8666019" cy="612648"/>
          </a:xfrm>
          <a:prstGeom prst="wedgeRoundRectCallout">
            <a:avLst>
              <a:gd name="adj1" fmla="val -55228"/>
              <a:gd name="adj2" fmla="val -23435"/>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a:solidFill>
                  <a:prstClr val="black"/>
                </a:solidFill>
                <a:latin typeface="Times New Roman" panose="02020603050405020304" pitchFamily="18" charset="0"/>
                <a:cs typeface="Times New Roman" panose="02020603050405020304" pitchFamily="18" charset="0"/>
              </a:rPr>
              <a:t>Q</a:t>
            </a:r>
            <a:r>
              <a:rPr lang="en-GB" sz="2800" b="1">
                <a:solidFill>
                  <a:prstClr val="black"/>
                </a:solidFill>
                <a:latin typeface="Times New Roman" panose="02020603050405020304" pitchFamily="18" charset="0"/>
                <a:cs typeface="Times New Roman" panose="02020603050405020304" pitchFamily="18" charset="0"/>
              </a:rPr>
              <a:t>:  </a:t>
            </a:r>
            <a:r>
              <a:rPr lang="en-GB" sz="2800" b="1" u="sng">
                <a:solidFill>
                  <a:srgbClr val="FF0000"/>
                </a:solidFill>
                <a:latin typeface="Times New Roman" panose="02020603050405020304" pitchFamily="18" charset="0"/>
                <a:cs typeface="Times New Roman" panose="02020603050405020304" pitchFamily="18" charset="0"/>
              </a:rPr>
              <a:t>Which part </a:t>
            </a:r>
            <a:r>
              <a:rPr lang="en-GB" sz="2800">
                <a:solidFill>
                  <a:prstClr val="black"/>
                </a:solidFill>
                <a:latin typeface="Times New Roman" panose="02020603050405020304" pitchFamily="18" charset="0"/>
                <a:cs typeface="Times New Roman" panose="02020603050405020304" pitchFamily="18" charset="0"/>
              </a:rPr>
              <a:t>of the world is Faccbook mostly used in? </a:t>
            </a:r>
            <a:endParaRPr lang="en-GB" dirty="0">
              <a:solidFill>
                <a:prstClr val="black"/>
              </a:solidFill>
            </a:endParaRPr>
          </a:p>
        </p:txBody>
      </p:sp>
      <p:sp>
        <p:nvSpPr>
          <p:cNvPr id="17" name="Rounded Rectangular Callout 16"/>
          <p:cNvSpPr/>
          <p:nvPr/>
        </p:nvSpPr>
        <p:spPr>
          <a:xfrm>
            <a:off x="2569860" y="5836727"/>
            <a:ext cx="7775848" cy="612648"/>
          </a:xfrm>
          <a:prstGeom prst="wedgeRoundRectCallout">
            <a:avLst>
              <a:gd name="adj1" fmla="val 55461"/>
              <a:gd name="adj2" fmla="val 8226"/>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prstClr val="black"/>
                </a:solidFill>
                <a:latin typeface="Times New Roman" panose="02020603050405020304" pitchFamily="18" charset="0"/>
                <a:cs typeface="Times New Roman" panose="02020603050405020304" pitchFamily="18" charset="0"/>
              </a:rPr>
              <a:t>A: </a:t>
            </a:r>
            <a:r>
              <a:rPr lang="en-GB" sz="2800" dirty="0" smtClean="0">
                <a:solidFill>
                  <a:prstClr val="black"/>
                </a:solidFill>
                <a:latin typeface="Times New Roman" panose="02020603050405020304" pitchFamily="18" charset="0"/>
                <a:cs typeface="Times New Roman" panose="02020603050405020304" pitchFamily="18" charset="0"/>
              </a:rPr>
              <a:t> It is popular </a:t>
            </a:r>
            <a:r>
              <a:rPr lang="en-GB" sz="2800" b="1" dirty="0" smtClean="0">
                <a:solidFill>
                  <a:srgbClr val="002060"/>
                </a:solidFill>
                <a:latin typeface="Times New Roman" panose="02020603050405020304" pitchFamily="18" charset="0"/>
                <a:cs typeface="Times New Roman" panose="02020603050405020304" pitchFamily="18" charset="0"/>
              </a:rPr>
              <a:t>worldwide</a:t>
            </a:r>
            <a:r>
              <a:rPr lang="en-GB" sz="2800" dirty="0" smtClean="0">
                <a:solidFill>
                  <a:prstClr val="black"/>
                </a:solidFill>
                <a:latin typeface="Times New Roman" panose="02020603050405020304" pitchFamily="18" charset="0"/>
                <a:cs typeface="Times New Roman" panose="02020603050405020304" pitchFamily="18" charset="0"/>
              </a:rPr>
              <a:t> among individual users.</a:t>
            </a:r>
            <a:endParaRPr lang="en-GB" dirty="0"/>
          </a:p>
        </p:txBody>
      </p:sp>
      <p:sp>
        <p:nvSpPr>
          <p:cNvPr id="19" name="Rounded Rectangular Callout 18"/>
          <p:cNvSpPr/>
          <p:nvPr/>
        </p:nvSpPr>
        <p:spPr>
          <a:xfrm>
            <a:off x="3499938" y="5111005"/>
            <a:ext cx="6856322" cy="612648"/>
          </a:xfrm>
          <a:prstGeom prst="wedgeRoundRectCallout">
            <a:avLst>
              <a:gd name="adj1" fmla="val -55228"/>
              <a:gd name="adj2" fmla="val -23435"/>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dirty="0" smtClean="0">
                <a:solidFill>
                  <a:prstClr val="black"/>
                </a:solidFill>
                <a:latin typeface="Times New Roman" panose="02020603050405020304" pitchFamily="18" charset="0"/>
                <a:cs typeface="Times New Roman" panose="02020603050405020304" pitchFamily="18" charset="0"/>
              </a:rPr>
              <a:t>               Q</a:t>
            </a:r>
            <a:r>
              <a:rPr lang="en-GB" sz="2800" dirty="0">
                <a:solidFill>
                  <a:prstClr val="black"/>
                </a:solidFill>
                <a:latin typeface="Times New Roman" panose="02020603050405020304" pitchFamily="18" charset="0"/>
                <a:cs typeface="Times New Roman" panose="02020603050405020304" pitchFamily="18" charset="0"/>
              </a:rPr>
              <a:t>:</a:t>
            </a:r>
            <a:r>
              <a:rPr lang="en-GB" sz="2800" b="1" dirty="0">
                <a:solidFill>
                  <a:srgbClr val="FF0000"/>
                </a:solidFill>
                <a:latin typeface="Times New Roman" panose="02020603050405020304" pitchFamily="18" charset="0"/>
                <a:cs typeface="Times New Roman" panose="02020603050405020304" pitchFamily="18" charset="0"/>
              </a:rPr>
              <a:t> </a:t>
            </a:r>
            <a:r>
              <a:rPr lang="en-GB" sz="2800" b="1" u="sng" dirty="0">
                <a:solidFill>
                  <a:srgbClr val="FF0000"/>
                </a:solidFill>
                <a:latin typeface="Times New Roman" panose="02020603050405020304" pitchFamily="18" charset="0"/>
                <a:cs typeface="Times New Roman" panose="02020603050405020304" pitchFamily="18" charset="0"/>
              </a:rPr>
              <a:t>Which</a:t>
            </a:r>
            <a:r>
              <a:rPr lang="en-GB" sz="2800" b="1" dirty="0">
                <a:solidFill>
                  <a:srgbClr val="FF0000"/>
                </a:solidFill>
                <a:latin typeface="Times New Roman" panose="02020603050405020304" pitchFamily="18" charset="0"/>
                <a:cs typeface="Times New Roman" panose="02020603050405020304" pitchFamily="18" charset="0"/>
              </a:rPr>
              <a:t> </a:t>
            </a:r>
            <a:r>
              <a:rPr lang="en-GB" sz="2800" dirty="0">
                <a:solidFill>
                  <a:prstClr val="black"/>
                </a:solidFill>
                <a:latin typeface="Times New Roman" panose="02020603050405020304" pitchFamily="18" charset="0"/>
                <a:cs typeface="Times New Roman" panose="02020603050405020304" pitchFamily="18" charset="0"/>
              </a:rPr>
              <a:t>is the least popular ? </a:t>
            </a:r>
            <a:endParaRPr lang="en-GB" dirty="0">
              <a:solidFill>
                <a:prstClr val="black"/>
              </a:solidFill>
            </a:endParaRPr>
          </a:p>
        </p:txBody>
      </p:sp>
      <p:sp>
        <p:nvSpPr>
          <p:cNvPr id="21" name="Rounded Rectangular Callout 20"/>
          <p:cNvSpPr/>
          <p:nvPr/>
        </p:nvSpPr>
        <p:spPr>
          <a:xfrm>
            <a:off x="2592448" y="5815141"/>
            <a:ext cx="7775848" cy="612648"/>
          </a:xfrm>
          <a:prstGeom prst="wedgeRoundRectCallout">
            <a:avLst>
              <a:gd name="adj1" fmla="val 55461"/>
              <a:gd name="adj2" fmla="val 8226"/>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prstClr val="black"/>
                </a:solidFill>
                <a:latin typeface="Times New Roman" panose="02020603050405020304" pitchFamily="18" charset="0"/>
                <a:cs typeface="Times New Roman" panose="02020603050405020304" pitchFamily="18" charset="0"/>
              </a:rPr>
              <a:t>A: </a:t>
            </a:r>
            <a:r>
              <a:rPr lang="en-GB" sz="2800" b="1" dirty="0">
                <a:solidFill>
                  <a:prstClr val="black"/>
                </a:solidFill>
                <a:latin typeface="Times New Roman" panose="02020603050405020304" pitchFamily="18" charset="0"/>
                <a:cs typeface="Times New Roman" panose="02020603050405020304" pitchFamily="18" charset="0"/>
              </a:rPr>
              <a:t>MySpacc</a:t>
            </a:r>
            <a:r>
              <a:rPr lang="en-GB" sz="2800" dirty="0">
                <a:solidFill>
                  <a:prstClr val="black"/>
                </a:solidFill>
                <a:latin typeface="Times New Roman" panose="02020603050405020304" pitchFamily="18" charset="0"/>
                <a:cs typeface="Times New Roman" panose="02020603050405020304" pitchFamily="18" charset="0"/>
              </a:rPr>
              <a:t> </a:t>
            </a:r>
            <a:r>
              <a:rPr lang="en-GB" sz="2800" dirty="0" smtClean="0">
                <a:solidFill>
                  <a:prstClr val="black"/>
                </a:solidFill>
                <a:latin typeface="Times New Roman" panose="02020603050405020304" pitchFamily="18" charset="0"/>
                <a:cs typeface="Times New Roman" panose="02020603050405020304" pitchFamily="18" charset="0"/>
              </a:rPr>
              <a:t>is </a:t>
            </a:r>
            <a:r>
              <a:rPr lang="en-GB" sz="2800" b="1" dirty="0" smtClean="0">
                <a:solidFill>
                  <a:prstClr val="black"/>
                </a:solidFill>
                <a:latin typeface="Times New Roman" panose="02020603050405020304" pitchFamily="18" charset="0"/>
                <a:cs typeface="Times New Roman" panose="02020603050405020304" pitchFamily="18" charset="0"/>
              </a:rPr>
              <a:t>the least popular</a:t>
            </a:r>
            <a:r>
              <a:rPr lang="en-GB" sz="2800" dirty="0" smtClean="0">
                <a:solidFill>
                  <a:prstClr val="black"/>
                </a:solidFill>
                <a:latin typeface="Times New Roman" panose="02020603050405020304" pitchFamily="18" charset="0"/>
                <a:cs typeface="Times New Roman" panose="02020603050405020304" pitchFamily="18" charset="0"/>
              </a:rPr>
              <a:t>.</a:t>
            </a:r>
            <a:endParaRPr lang="en-GB" dirty="0"/>
          </a:p>
        </p:txBody>
      </p:sp>
      <p:sp>
        <p:nvSpPr>
          <p:cNvPr id="22" name="Rounded Rectangular Callout 21"/>
          <p:cNvSpPr/>
          <p:nvPr/>
        </p:nvSpPr>
        <p:spPr>
          <a:xfrm>
            <a:off x="2282524" y="5111005"/>
            <a:ext cx="7173244" cy="612648"/>
          </a:xfrm>
          <a:prstGeom prst="wedgeRoundRectCallout">
            <a:avLst>
              <a:gd name="adj1" fmla="val -55228"/>
              <a:gd name="adj2" fmla="val -23435"/>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a:solidFill>
                  <a:prstClr val="black"/>
                </a:solidFill>
                <a:latin typeface="Times New Roman" panose="02020603050405020304" pitchFamily="18" charset="0"/>
                <a:cs typeface="Times New Roman" panose="02020603050405020304" pitchFamily="18" charset="0"/>
              </a:rPr>
              <a:t>Q: </a:t>
            </a:r>
            <a:r>
              <a:rPr lang="en-GB" sz="2800" b="1" u="sng">
                <a:solidFill>
                  <a:srgbClr val="FF0000"/>
                </a:solidFill>
                <a:latin typeface="Times New Roman" panose="02020603050405020304" pitchFamily="18" charset="0"/>
                <a:cs typeface="Times New Roman" panose="02020603050405020304" pitchFamily="18" charset="0"/>
              </a:rPr>
              <a:t>How many </a:t>
            </a:r>
            <a:r>
              <a:rPr lang="en-GB" sz="2800">
                <a:solidFill>
                  <a:prstClr val="black"/>
                </a:solidFill>
                <a:latin typeface="Times New Roman" panose="02020603050405020304" pitchFamily="18" charset="0"/>
                <a:cs typeface="Times New Roman" panose="02020603050405020304" pitchFamily="18" charset="0"/>
              </a:rPr>
              <a:t>individual users use MySpace</a:t>
            </a:r>
            <a:endParaRPr lang="en-GB" dirty="0">
              <a:solidFill>
                <a:prstClr val="black"/>
              </a:solidFill>
            </a:endParaRPr>
          </a:p>
        </p:txBody>
      </p:sp>
      <p:sp>
        <p:nvSpPr>
          <p:cNvPr id="23" name="Rounded Rectangular Callout 22"/>
          <p:cNvSpPr/>
          <p:nvPr/>
        </p:nvSpPr>
        <p:spPr>
          <a:xfrm>
            <a:off x="2615036" y="5835418"/>
            <a:ext cx="7775848" cy="612648"/>
          </a:xfrm>
          <a:prstGeom prst="wedgeRoundRectCallout">
            <a:avLst>
              <a:gd name="adj1" fmla="val 55461"/>
              <a:gd name="adj2" fmla="val 8226"/>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prstClr val="black"/>
                </a:solidFill>
                <a:latin typeface="Times New Roman" panose="02020603050405020304" pitchFamily="18" charset="0"/>
                <a:cs typeface="Times New Roman" panose="02020603050405020304" pitchFamily="18" charset="0"/>
              </a:rPr>
              <a:t>A</a:t>
            </a:r>
            <a:r>
              <a:rPr lang="en-GB" sz="2800" dirty="0">
                <a:solidFill>
                  <a:srgbClr val="002060"/>
                </a:solidFill>
                <a:latin typeface="Times New Roman" panose="02020603050405020304" pitchFamily="18" charset="0"/>
                <a:cs typeface="Times New Roman" panose="02020603050405020304" pitchFamily="18" charset="0"/>
              </a:rPr>
              <a:t>: </a:t>
            </a:r>
            <a:r>
              <a:rPr lang="en-GB" sz="2800" b="1" dirty="0" smtClean="0">
                <a:solidFill>
                  <a:srgbClr val="002060"/>
                </a:solidFill>
                <a:latin typeface="Times New Roman" panose="02020603050405020304" pitchFamily="18" charset="0"/>
                <a:cs typeface="Times New Roman" panose="02020603050405020304" pitchFamily="18" charset="0"/>
              </a:rPr>
              <a:t>61 million </a:t>
            </a:r>
            <a:r>
              <a:rPr lang="en-GB" sz="2800" dirty="0" smtClean="0">
                <a:solidFill>
                  <a:srgbClr val="002060"/>
                </a:solidFill>
                <a:latin typeface="Times New Roman" panose="02020603050405020304" pitchFamily="18" charset="0"/>
                <a:cs typeface="Times New Roman" panose="02020603050405020304" pitchFamily="18" charset="0"/>
              </a:rPr>
              <a:t>individual users use Myspace</a:t>
            </a:r>
            <a:r>
              <a:rPr lang="en-GB" sz="2800" b="1" dirty="0" smtClean="0">
                <a:solidFill>
                  <a:prstClr val="black"/>
                </a:solidFill>
                <a:latin typeface="Times New Roman" panose="02020603050405020304" pitchFamily="18" charset="0"/>
                <a:cs typeface="Times New Roman" panose="02020603050405020304" pitchFamily="18" charset="0"/>
              </a:rPr>
              <a:t>.</a:t>
            </a:r>
            <a:endParaRPr lang="en-GB" b="1" dirty="0"/>
          </a:p>
        </p:txBody>
      </p:sp>
    </p:spTree>
    <p:extLst>
      <p:ext uri="{BB962C8B-B14F-4D97-AF65-F5344CB8AC3E}">
        <p14:creationId xmlns:p14="http://schemas.microsoft.com/office/powerpoint/2010/main" val="229230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righ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right)">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right)">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right)">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right)">
                                      <p:cBhvr>
                                        <p:cTn id="7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12" grpId="0" animBg="1"/>
      <p:bldP spid="13" grpId="0" animBg="1"/>
      <p:bldP spid="16" grpId="0" animBg="1"/>
      <p:bldP spid="17" grpId="0" animBg="1"/>
      <p:bldP spid="19" grpId="0" animBg="1"/>
      <p:bldP spid="21"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5403274" y="309649"/>
            <a:ext cx="5029200" cy="646331"/>
          </a:xfrm>
          <a:prstGeom prst="rect">
            <a:avLst/>
          </a:prstGeom>
          <a:solidFill>
            <a:schemeClr val="accent6">
              <a:lumMod val="40000"/>
              <a:lumOff val="60000"/>
            </a:schemeClr>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600" dirty="0">
                <a:solidFill>
                  <a:srgbClr val="00206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I</a:t>
            </a:r>
            <a:r>
              <a:rPr lang="en-US" sz="3600" b="1" dirty="0">
                <a:solidFill>
                  <a:srgbClr val="002060"/>
                </a:solidFill>
                <a:latin typeface="Times New Roman" panose="02020603050405020304" pitchFamily="18" charset="0"/>
                <a:cs typeface="Times New Roman" panose="02020603050405020304" pitchFamily="18" charset="0"/>
              </a:rPr>
              <a:t>d</a:t>
            </a:r>
            <a:r>
              <a:rPr lang="en-US" sz="3600" b="1" dirty="0">
                <a:solidFill>
                  <a:srgbClr val="00B050"/>
                </a:solidFill>
                <a:latin typeface="Times New Roman" panose="02020603050405020304" pitchFamily="18" charset="0"/>
                <a:cs typeface="Times New Roman" panose="02020603050405020304" pitchFamily="18" charset="0"/>
              </a:rPr>
              <a:t>e</a:t>
            </a:r>
            <a:r>
              <a:rPr lang="en-US" sz="3600" b="1" dirty="0">
                <a:solidFill>
                  <a:srgbClr val="002060"/>
                </a:solidFill>
                <a:latin typeface="Times New Roman" panose="02020603050405020304" pitchFamily="18" charset="0"/>
                <a:cs typeface="Times New Roman" panose="02020603050405020304" pitchFamily="18" charset="0"/>
              </a:rPr>
              <a:t>n</a:t>
            </a:r>
            <a:r>
              <a:rPr lang="en-US" sz="3600" b="1" dirty="0">
                <a:solidFill>
                  <a:srgbClr val="7030A0"/>
                </a:solidFill>
                <a:latin typeface="Times New Roman" panose="02020603050405020304" pitchFamily="18" charset="0"/>
                <a:cs typeface="Times New Roman" panose="02020603050405020304" pitchFamily="18" charset="0"/>
              </a:rPr>
              <a:t>t</a:t>
            </a:r>
            <a:r>
              <a:rPr lang="en-US" sz="3600" b="1" dirty="0">
                <a:solidFill>
                  <a:srgbClr val="002060"/>
                </a:solidFill>
                <a:latin typeface="Times New Roman" panose="02020603050405020304" pitchFamily="18" charset="0"/>
                <a:cs typeface="Times New Roman" panose="02020603050405020304" pitchFamily="18" charset="0"/>
              </a:rPr>
              <a:t>i</a:t>
            </a:r>
            <a:r>
              <a:rPr lang="en-US" sz="3600" b="1" dirty="0">
                <a:solidFill>
                  <a:srgbClr val="C00000"/>
                </a:solidFill>
                <a:latin typeface="Times New Roman" panose="02020603050405020304" pitchFamily="18" charset="0"/>
                <a:cs typeface="Times New Roman" panose="02020603050405020304" pitchFamily="18" charset="0"/>
              </a:rPr>
              <a:t>t</a:t>
            </a:r>
            <a:r>
              <a:rPr lang="en-US" sz="3600" b="1" dirty="0">
                <a:solidFill>
                  <a:srgbClr val="FF0000"/>
                </a:solidFill>
                <a:latin typeface="Times New Roman" panose="02020603050405020304" pitchFamily="18" charset="0"/>
                <a:cs typeface="Times New Roman" panose="02020603050405020304" pitchFamily="18" charset="0"/>
              </a:rPr>
              <a:t>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2774" y="1282090"/>
            <a:ext cx="1766455" cy="2138433"/>
          </a:xfrm>
          <a:prstGeom prst="rect">
            <a:avLst/>
          </a:prstGeom>
          <a:ln w="88900" cap="sq" cmpd="thickThin">
            <a:solidFill>
              <a:srgbClr val="B81846"/>
            </a:solidFill>
            <a:prstDash val="solid"/>
            <a:miter lim="800000"/>
          </a:ln>
          <a:effectLst>
            <a:innerShdw blurRad="76200">
              <a:srgbClr val="000000"/>
            </a:innerShdw>
          </a:effectLst>
        </p:spPr>
      </p:pic>
      <p:sp>
        <p:nvSpPr>
          <p:cNvPr id="5" name="Rectangle 4"/>
          <p:cNvSpPr/>
          <p:nvPr/>
        </p:nvSpPr>
        <p:spPr>
          <a:xfrm>
            <a:off x="5714609" y="1245358"/>
            <a:ext cx="5964774" cy="2800767"/>
          </a:xfrm>
          <a:prstGeom prst="rect">
            <a:avLst/>
          </a:prstGeom>
          <a:solidFill>
            <a:srgbClr val="7B8865">
              <a:lumMod val="20000"/>
              <a:lumOff val="80000"/>
            </a:srgbClr>
          </a:solidFill>
          <a:ln w="28575">
            <a:solidFill>
              <a:srgbClr val="C00000"/>
            </a:solidFill>
          </a:ln>
        </p:spPr>
        <p:txBody>
          <a:bodyPr wrap="square">
            <a:spAutoFit/>
          </a:bodyPr>
          <a:lstStyle/>
          <a:p>
            <a:pPr defTabSz="914400">
              <a:defRPr/>
            </a:pPr>
            <a:r>
              <a:rPr lang="en-US" sz="3200" kern="0" dirty="0">
                <a:solidFill>
                  <a:prstClr val="black"/>
                </a:solidFill>
                <a:latin typeface="Candara"/>
              </a:rPr>
              <a:t> </a:t>
            </a:r>
            <a:r>
              <a:rPr lang="en-US" sz="3600" b="1" kern="0" dirty="0">
                <a:solidFill>
                  <a:srgbClr val="002060"/>
                </a:solidFill>
                <a:latin typeface="Times New Roman" pitchFamily="18" charset="0"/>
                <a:cs typeface="Times New Roman" pitchFamily="18" charset="0"/>
              </a:rPr>
              <a:t>Manik Chandra Majumder</a:t>
            </a:r>
            <a:endParaRPr lang="en-US" sz="3200" b="1" kern="0" dirty="0">
              <a:solidFill>
                <a:srgbClr val="002060"/>
              </a:solidFill>
              <a:latin typeface="Times New Roman" pitchFamily="18" charset="0"/>
              <a:cs typeface="Times New Roman" pitchFamily="18" charset="0"/>
            </a:endParaRPr>
          </a:p>
          <a:p>
            <a:pPr defTabSz="914400">
              <a:defRPr/>
            </a:pPr>
            <a:r>
              <a:rPr lang="en-US" sz="3200" b="1" kern="0" dirty="0">
                <a:solidFill>
                  <a:srgbClr val="0070C0"/>
                </a:solidFill>
                <a:latin typeface="Times New Roman" pitchFamily="18" charset="0"/>
                <a:cs typeface="Times New Roman" pitchFamily="18" charset="0"/>
              </a:rPr>
              <a:t>           </a:t>
            </a:r>
            <a:r>
              <a:rPr lang="en-US" sz="2800" b="1" kern="0" dirty="0">
                <a:solidFill>
                  <a:srgbClr val="800000"/>
                </a:solidFill>
                <a:latin typeface="Times New Roman" pitchFamily="18" charset="0"/>
                <a:cs typeface="Times New Roman" pitchFamily="18" charset="0"/>
              </a:rPr>
              <a:t>Senior Teacher </a:t>
            </a:r>
            <a:endParaRPr lang="en-US" sz="2800" b="1" kern="0" dirty="0" smtClean="0">
              <a:solidFill>
                <a:srgbClr val="800000"/>
              </a:solidFill>
              <a:latin typeface="Times New Roman" pitchFamily="18" charset="0"/>
              <a:cs typeface="Times New Roman" pitchFamily="18" charset="0"/>
            </a:endParaRPr>
          </a:p>
          <a:p>
            <a:pPr defTabSz="914400">
              <a:defRPr/>
            </a:pPr>
            <a:r>
              <a:rPr lang="en-US" sz="3200" b="1" kern="0" dirty="0" smtClean="0">
                <a:solidFill>
                  <a:srgbClr val="002060"/>
                </a:solidFill>
                <a:latin typeface="Times New Roman" pitchFamily="18" charset="0"/>
                <a:cs typeface="Times New Roman" pitchFamily="18" charset="0"/>
              </a:rPr>
              <a:t>Gazirhat </a:t>
            </a:r>
            <a:r>
              <a:rPr lang="en-US" sz="3200" b="1" kern="0" dirty="0">
                <a:solidFill>
                  <a:srgbClr val="002060"/>
                </a:solidFill>
                <a:latin typeface="Times New Roman" pitchFamily="18" charset="0"/>
                <a:cs typeface="Times New Roman" pitchFamily="18" charset="0"/>
              </a:rPr>
              <a:t>High School</a:t>
            </a:r>
          </a:p>
          <a:p>
            <a:pPr defTabSz="914400">
              <a:defRPr/>
            </a:pPr>
            <a:r>
              <a:rPr lang="en-US" sz="2400" kern="0" dirty="0">
                <a:solidFill>
                  <a:srgbClr val="002060"/>
                </a:solidFill>
                <a:latin typeface="Times New Roman" pitchFamily="18" charset="0"/>
                <a:cs typeface="Times New Roman" pitchFamily="18" charset="0"/>
              </a:rPr>
              <a:t>             </a:t>
            </a:r>
            <a:r>
              <a:rPr lang="en-US" sz="2800" b="1" kern="0" dirty="0">
                <a:solidFill>
                  <a:srgbClr val="C00000"/>
                </a:solidFill>
                <a:latin typeface="Times New Roman" pitchFamily="18" charset="0"/>
                <a:cs typeface="Times New Roman" pitchFamily="18" charset="0"/>
              </a:rPr>
              <a:t>Senbag, Noakhali</a:t>
            </a:r>
          </a:p>
          <a:p>
            <a:pPr defTabSz="914400">
              <a:defRPr/>
            </a:pPr>
            <a:r>
              <a:rPr lang="en-US" sz="2400" kern="0" dirty="0">
                <a:solidFill>
                  <a:srgbClr val="002060"/>
                </a:solidFill>
                <a:latin typeface="Times New Roman" pitchFamily="18" charset="0"/>
                <a:cs typeface="Times New Roman" pitchFamily="18" charset="0"/>
              </a:rPr>
              <a:t>    </a:t>
            </a:r>
            <a:r>
              <a:rPr lang="en-US" sz="2400" b="1" kern="0" dirty="0">
                <a:solidFill>
                  <a:prstClr val="black"/>
                </a:solidFill>
                <a:latin typeface="Times New Roman" pitchFamily="18" charset="0"/>
                <a:cs typeface="Times New Roman" pitchFamily="18" charset="0"/>
              </a:rPr>
              <a:t>Mobile No: </a:t>
            </a:r>
            <a:r>
              <a:rPr lang="en-US" sz="2400" b="1" kern="0" dirty="0" smtClean="0">
                <a:solidFill>
                  <a:prstClr val="black"/>
                </a:solidFill>
                <a:latin typeface="Times New Roman" pitchFamily="18" charset="0"/>
                <a:cs typeface="Times New Roman" pitchFamily="18" charset="0"/>
              </a:rPr>
              <a:t>01717155169</a:t>
            </a:r>
          </a:p>
          <a:p>
            <a:pPr defTabSz="914400">
              <a:defRPr/>
            </a:pPr>
            <a:r>
              <a:rPr lang="en-US" sz="2400" b="1" kern="0" dirty="0" smtClean="0">
                <a:solidFill>
                  <a:prstClr val="black"/>
                </a:solidFill>
                <a:latin typeface="Times New Roman" pitchFamily="18" charset="0"/>
                <a:cs typeface="Times New Roman" pitchFamily="18" charset="0"/>
              </a:rPr>
              <a:t>E-mail- manikmajumder01@gmail.com</a:t>
            </a:r>
            <a:endParaRPr lang="en-US" sz="2400" b="1" kern="0" dirty="0">
              <a:solidFill>
                <a:prstClr val="black"/>
              </a:solidFill>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3284" y="4601830"/>
            <a:ext cx="1358379" cy="1755188"/>
          </a:xfrm>
          <a:prstGeom prst="rect">
            <a:avLst/>
          </a:prstGeom>
          <a:ln>
            <a:solidFill>
              <a:srgbClr val="002060"/>
            </a:solidFill>
          </a:ln>
        </p:spPr>
      </p:pic>
      <p:sp>
        <p:nvSpPr>
          <p:cNvPr id="7" name="Rectangle 6"/>
          <p:cNvSpPr/>
          <p:nvPr/>
        </p:nvSpPr>
        <p:spPr>
          <a:xfrm>
            <a:off x="4759229" y="4663816"/>
            <a:ext cx="4869364" cy="1631216"/>
          </a:xfrm>
          <a:prstGeom prst="rect">
            <a:avLst/>
          </a:prstGeom>
          <a:solidFill>
            <a:srgbClr val="AE9E7C">
              <a:lumMod val="40000"/>
              <a:lumOff val="60000"/>
            </a:srgbClr>
          </a:solidFill>
          <a:ln w="28575">
            <a:solidFill>
              <a:srgbClr val="C00000"/>
            </a:solidFill>
          </a:ln>
        </p:spPr>
        <p:txBody>
          <a:bodyPr wrap="square">
            <a:spAutoFit/>
          </a:bodyPr>
          <a:lstStyle/>
          <a:p>
            <a:pPr defTabSz="914400">
              <a:defRPr/>
            </a:pPr>
            <a:r>
              <a:rPr lang="en-US" sz="3600" kern="0" dirty="0">
                <a:solidFill>
                  <a:prstClr val="black"/>
                </a:solidFill>
                <a:latin typeface="Times New Roman" pitchFamily="18" charset="0"/>
                <a:cs typeface="Times New Roman" pitchFamily="18" charset="0"/>
              </a:rPr>
              <a:t>   Class : Nine-Ten</a:t>
            </a:r>
          </a:p>
          <a:p>
            <a:pPr defTabSz="914400">
              <a:defRPr/>
            </a:pPr>
            <a:r>
              <a:rPr lang="en-US" sz="3200" kern="0" dirty="0">
                <a:solidFill>
                  <a:prstClr val="black"/>
                </a:solidFill>
                <a:latin typeface="Times New Roman" pitchFamily="18" charset="0"/>
                <a:cs typeface="Times New Roman" pitchFamily="18" charset="0"/>
              </a:rPr>
              <a:t>  </a:t>
            </a:r>
            <a:r>
              <a:rPr lang="en-US" sz="3200" kern="0" dirty="0">
                <a:solidFill>
                  <a:srgbClr val="C00000"/>
                </a:solidFill>
                <a:latin typeface="Times New Roman" pitchFamily="18" charset="0"/>
                <a:cs typeface="Times New Roman" pitchFamily="18" charset="0"/>
              </a:rPr>
              <a:t>Subject : English 1st paper</a:t>
            </a:r>
          </a:p>
          <a:p>
            <a:pPr defTabSz="914400">
              <a:defRPr/>
            </a:pPr>
            <a:r>
              <a:rPr lang="en-US" sz="3200" kern="0" dirty="0">
                <a:solidFill>
                  <a:srgbClr val="C00000"/>
                </a:solidFill>
                <a:latin typeface="Times New Roman" pitchFamily="18" charset="0"/>
                <a:cs typeface="Times New Roman" pitchFamily="18" charset="0"/>
              </a:rPr>
              <a:t>      </a:t>
            </a:r>
            <a:endParaRPr lang="en-US" sz="3200" kern="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7824469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3740727" y="188979"/>
            <a:ext cx="4267199" cy="707886"/>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r>
              <a:rPr lang="en-GB" sz="4000" b="1" dirty="0" smtClean="0">
                <a:solidFill>
                  <a:srgbClr val="002060"/>
                </a:solidFill>
                <a:latin typeface="Times New Roman" panose="02020603050405020304" pitchFamily="18" charset="0"/>
                <a:cs typeface="Times New Roman" panose="02020603050405020304" pitchFamily="18" charset="0"/>
              </a:rPr>
              <a:t>       Evaluation</a:t>
            </a:r>
            <a:endParaRPr lang="en-GB" sz="4000" b="1" dirty="0">
              <a:solidFill>
                <a:srgbClr val="002060"/>
              </a:solidFill>
            </a:endParaRPr>
          </a:p>
        </p:txBody>
      </p:sp>
      <p:sp>
        <p:nvSpPr>
          <p:cNvPr id="5" name="Rectangle 4"/>
          <p:cNvSpPr/>
          <p:nvPr/>
        </p:nvSpPr>
        <p:spPr>
          <a:xfrm>
            <a:off x="2036618" y="1454727"/>
            <a:ext cx="9809018" cy="3539430"/>
          </a:xfrm>
          <a:prstGeom prst="rect">
            <a:avLst/>
          </a:prstGeom>
          <a:solidFill>
            <a:schemeClr val="accent6">
              <a:lumMod val="20000"/>
              <a:lumOff val="80000"/>
            </a:schemeClr>
          </a:solidFill>
          <a:ln>
            <a:solidFill>
              <a:srgbClr val="002060"/>
            </a:solidFill>
          </a:ln>
        </p:spPr>
        <p:txBody>
          <a:bodyPr wrap="square">
            <a:spAutoFit/>
          </a:bodyPr>
          <a:lstStyle/>
          <a:p>
            <a:pPr marL="514350" indent="-514350">
              <a:buAutoNum type="arabicPeriod"/>
            </a:pPr>
            <a:r>
              <a:rPr lang="en-GB" sz="3200" b="1" dirty="0" smtClean="0">
                <a:solidFill>
                  <a:srgbClr val="002060"/>
                </a:solidFill>
                <a:latin typeface="Times New Roman" panose="02020603050405020304" pitchFamily="18" charset="0"/>
                <a:cs typeface="Times New Roman" panose="02020603050405020304" pitchFamily="18" charset="0"/>
              </a:rPr>
              <a:t>What </a:t>
            </a:r>
            <a:r>
              <a:rPr lang="en-GB" sz="3200" b="1" dirty="0">
                <a:solidFill>
                  <a:srgbClr val="002060"/>
                </a:solidFill>
                <a:latin typeface="Times New Roman" panose="02020603050405020304" pitchFamily="18" charset="0"/>
                <a:cs typeface="Times New Roman" panose="02020603050405020304" pitchFamily="18" charset="0"/>
              </a:rPr>
              <a:t>do you </a:t>
            </a:r>
            <a:r>
              <a:rPr lang="en-GB" sz="3200" b="1" dirty="0" smtClean="0">
                <a:solidFill>
                  <a:srgbClr val="002060"/>
                </a:solidFill>
                <a:latin typeface="Times New Roman" panose="02020603050405020304" pitchFamily="18" charset="0"/>
                <a:cs typeface="Times New Roman" panose="02020603050405020304" pitchFamily="18" charset="0"/>
              </a:rPr>
              <a:t>mean </a:t>
            </a:r>
            <a:r>
              <a:rPr lang="en-GB" sz="3200" b="1" dirty="0">
                <a:solidFill>
                  <a:srgbClr val="002060"/>
                </a:solidFill>
                <a:latin typeface="Times New Roman" panose="02020603050405020304" pitchFamily="18" charset="0"/>
                <a:cs typeface="Times New Roman" panose="02020603050405020304" pitchFamily="18" charset="0"/>
              </a:rPr>
              <a:t>by social networks</a:t>
            </a:r>
            <a:r>
              <a:rPr lang="en-GB" sz="3200" b="1" dirty="0" smtClean="0">
                <a:solidFill>
                  <a:srgbClr val="002060"/>
                </a:solidFill>
                <a:latin typeface="Times New Roman" panose="02020603050405020304" pitchFamily="18" charset="0"/>
                <a:cs typeface="Times New Roman" panose="02020603050405020304" pitchFamily="18" charset="0"/>
              </a:rPr>
              <a:t>?</a:t>
            </a:r>
          </a:p>
          <a:p>
            <a:pPr marL="514350" indent="-514350">
              <a:buAutoNum type="arabicPeriod"/>
            </a:pPr>
            <a:r>
              <a:rPr lang="en-GB" sz="3200" b="1" dirty="0" smtClean="0">
                <a:solidFill>
                  <a:srgbClr val="002060"/>
                </a:solidFill>
                <a:latin typeface="Times New Roman" panose="02020603050405020304" pitchFamily="18" charset="0"/>
                <a:cs typeface="Times New Roman" panose="02020603050405020304" pitchFamily="18" charset="0"/>
              </a:rPr>
              <a:t>Where can you make personal profile?</a:t>
            </a:r>
          </a:p>
          <a:p>
            <a:pPr marL="514350" indent="-514350">
              <a:buAutoNum type="arabicPeriod"/>
            </a:pPr>
            <a:r>
              <a:rPr lang="en-GB" sz="3200" b="1" dirty="0" smtClean="0">
                <a:solidFill>
                  <a:srgbClr val="002060"/>
                </a:solidFill>
                <a:latin typeface="Times New Roman" panose="02020603050405020304" pitchFamily="18" charset="0"/>
                <a:cs typeface="Times New Roman" panose="02020603050405020304" pitchFamily="18" charset="0"/>
              </a:rPr>
              <a:t>What do social networking services offer for the users </a:t>
            </a:r>
          </a:p>
          <a:p>
            <a:pPr marL="514350" indent="-514350">
              <a:buAutoNum type="arabicPeriod"/>
            </a:pPr>
            <a:r>
              <a:rPr lang="en-GB" sz="3200" b="1" dirty="0">
                <a:solidFill>
                  <a:srgbClr val="002060"/>
                </a:solidFill>
                <a:latin typeface="Times New Roman" panose="02020603050405020304" pitchFamily="18" charset="0"/>
                <a:cs typeface="Times New Roman" panose="02020603050405020304" pitchFamily="18" charset="0"/>
              </a:rPr>
              <a:t>W</a:t>
            </a:r>
            <a:r>
              <a:rPr lang="en-GB" sz="3200" b="1" dirty="0" smtClean="0">
                <a:solidFill>
                  <a:srgbClr val="002060"/>
                </a:solidFill>
                <a:latin typeface="Times New Roman" panose="02020603050405020304" pitchFamily="18" charset="0"/>
                <a:cs typeface="Times New Roman" panose="02020603050405020304" pitchFamily="18" charset="0"/>
              </a:rPr>
              <a:t>hy do you think social </a:t>
            </a:r>
            <a:r>
              <a:rPr lang="en-GB" sz="3200" b="1" dirty="0">
                <a:solidFill>
                  <a:srgbClr val="002060"/>
                </a:solidFill>
                <a:latin typeface="Times New Roman" panose="02020603050405020304" pitchFamily="18" charset="0"/>
                <a:cs typeface="Times New Roman" panose="02020603050405020304" pitchFamily="18" charset="0"/>
              </a:rPr>
              <a:t>networks are expanding so </a:t>
            </a:r>
            <a:r>
              <a:rPr lang="en-GB" sz="3200" b="1" dirty="0" smtClean="0">
                <a:solidFill>
                  <a:srgbClr val="002060"/>
                </a:solidFill>
                <a:latin typeface="Times New Roman" panose="02020603050405020304" pitchFamily="18" charset="0"/>
                <a:cs typeface="Times New Roman" panose="02020603050405020304" pitchFamily="18" charset="0"/>
              </a:rPr>
              <a:t>fast? </a:t>
            </a:r>
            <a:endParaRPr lang="en-GB" sz="3200" b="1" dirty="0">
              <a:solidFill>
                <a:srgbClr val="002060"/>
              </a:solidFill>
              <a:latin typeface="Times New Roman" panose="02020603050405020304" pitchFamily="18" charset="0"/>
              <a:cs typeface="Times New Roman" panose="02020603050405020304" pitchFamily="18" charset="0"/>
            </a:endParaRPr>
          </a:p>
          <a:p>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17943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133600" y="2953480"/>
            <a:ext cx="10058400" cy="1754326"/>
          </a:xfrm>
          <a:prstGeom prst="rect">
            <a:avLst/>
          </a:prstGeom>
          <a:solidFill>
            <a:srgbClr val="DBEF79"/>
          </a:solidFill>
          <a:ln w="57150">
            <a:solidFill>
              <a:schemeClr val="tx1"/>
            </a:solidFill>
          </a:ln>
        </p:spPr>
        <p:txBody>
          <a:bodyPr wrap="square">
            <a:spAutoFit/>
          </a:bodyPr>
          <a:lstStyle/>
          <a:p>
            <a:pPr algn="just"/>
            <a:r>
              <a:rPr lang="en-US" sz="3600" dirty="0" smtClean="0">
                <a:latin typeface="Times New Roman" panose="02020603050405020304" pitchFamily="18" charset="0"/>
                <a:ea typeface="Verdana" pitchFamily="34" charset="0"/>
                <a:cs typeface="Times New Roman" panose="02020603050405020304" pitchFamily="18" charset="0"/>
              </a:rPr>
              <a:t>"</a:t>
            </a:r>
            <a:r>
              <a:rPr lang="en-US" sz="3600" dirty="0">
                <a:latin typeface="Times New Roman" panose="02020603050405020304" pitchFamily="18" charset="0"/>
                <a:ea typeface="Verdana" pitchFamily="34" charset="0"/>
                <a:cs typeface="Times New Roman" panose="02020603050405020304" pitchFamily="18" charset="0"/>
              </a:rPr>
              <a:t>Social networking has not only positive impact but also has negative impact on the society." Do you agree about it ? Why or why not ?  </a:t>
            </a:r>
          </a:p>
        </p:txBody>
      </p:sp>
      <p:sp>
        <p:nvSpPr>
          <p:cNvPr id="3" name="Rectangle 2"/>
          <p:cNvSpPr/>
          <p:nvPr/>
        </p:nvSpPr>
        <p:spPr>
          <a:xfrm>
            <a:off x="2660072" y="866415"/>
            <a:ext cx="9116291" cy="1569660"/>
          </a:xfrm>
          <a:prstGeom prst="rect">
            <a:avLst/>
          </a:prstGeom>
          <a:solidFill>
            <a:schemeClr val="accent5">
              <a:lumMod val="40000"/>
              <a:lumOff val="60000"/>
            </a:schemeClr>
          </a:solidFill>
        </p:spPr>
        <p:txBody>
          <a:bodyPr wrap="square">
            <a:spAutoFit/>
          </a:bodyPr>
          <a:lstStyle/>
          <a:p>
            <a:r>
              <a:rPr lang="en-US" sz="96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ea typeface="Verdana" pitchFamily="34" charset="0"/>
                <a:cs typeface="Times New Roman" panose="02020603050405020304" pitchFamily="18" charset="0"/>
              </a:rPr>
              <a:t>Home Work</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918277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lowchart: Punched Tape 3"/>
          <p:cNvSpPr/>
          <p:nvPr/>
        </p:nvSpPr>
        <p:spPr>
          <a:xfrm>
            <a:off x="1988574" y="304800"/>
            <a:ext cx="8153400" cy="1066800"/>
          </a:xfrm>
          <a:prstGeom prst="flowChartPunchedTap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7030A0"/>
                </a:solidFill>
                <a:latin typeface="Times New Roman" pitchFamily="18" charset="0"/>
                <a:cs typeface="Times New Roman" pitchFamily="18" charset="0"/>
              </a:rPr>
              <a:t>Thank</a:t>
            </a:r>
            <a:r>
              <a:rPr lang="en-US" sz="6000" b="1" dirty="0">
                <a:solidFill>
                  <a:prstClr val="black">
                    <a:lumMod val="95000"/>
                    <a:lumOff val="5000"/>
                  </a:prstClr>
                </a:solidFill>
                <a:latin typeface="Times New Roman" pitchFamily="18" charset="0"/>
                <a:cs typeface="Times New Roman" pitchFamily="18" charset="0"/>
              </a:rPr>
              <a:t>   </a:t>
            </a:r>
            <a:r>
              <a:rPr lang="en-US" sz="6000" b="1" dirty="0">
                <a:solidFill>
                  <a:srgbClr val="FF0000"/>
                </a:solidFill>
                <a:latin typeface="Times New Roman" pitchFamily="18" charset="0"/>
                <a:cs typeface="Times New Roman" pitchFamily="18" charset="0"/>
              </a:rPr>
              <a:t>you</a:t>
            </a:r>
            <a:r>
              <a:rPr lang="en-US" sz="6000" b="1" dirty="0">
                <a:solidFill>
                  <a:prstClr val="black">
                    <a:lumMod val="95000"/>
                    <a:lumOff val="5000"/>
                  </a:prstClr>
                </a:solidFill>
                <a:latin typeface="Times New Roman" pitchFamily="18" charset="0"/>
                <a:cs typeface="Times New Roman" pitchFamily="18" charset="0"/>
              </a:rPr>
              <a:t>    </a:t>
            </a:r>
            <a:r>
              <a:rPr lang="en-US" sz="6000" b="1" dirty="0">
                <a:solidFill>
                  <a:srgbClr val="002060"/>
                </a:solidFill>
                <a:latin typeface="Times New Roman" pitchFamily="18" charset="0"/>
                <a:cs typeface="Times New Roman" pitchFamily="18" charset="0"/>
              </a:rPr>
              <a:t>all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0" y="1600201"/>
            <a:ext cx="6210301" cy="342899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5206804"/>
            <a:ext cx="10266218" cy="1176998"/>
          </a:xfrm>
          <a:prstGeom prst="rect">
            <a:avLst/>
          </a:prstGeom>
        </p:spPr>
      </p:pic>
    </p:spTree>
    <p:extLst>
      <p:ext uri="{BB962C8B-B14F-4D97-AF65-F5344CB8AC3E}">
        <p14:creationId xmlns:p14="http://schemas.microsoft.com/office/powerpoint/2010/main" val="16668079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0051" y="1095261"/>
            <a:ext cx="2693804" cy="24843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031" y="977991"/>
            <a:ext cx="2743200" cy="25549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5310052" y="140105"/>
            <a:ext cx="3353803" cy="584775"/>
          </a:xfrm>
          <a:prstGeom prst="rect">
            <a:avLst/>
          </a:prstGeom>
          <a:solidFill>
            <a:srgbClr val="DBEF79"/>
          </a:solidFill>
          <a:ln w="28575">
            <a:solidFill>
              <a:schemeClr val="tx1"/>
            </a:solidFill>
          </a:ln>
        </p:spPr>
        <p:txBody>
          <a:bodyPr wrap="none">
            <a:spAutoFit/>
          </a:bodyPr>
          <a:lstStyle/>
          <a:p>
            <a:r>
              <a:rPr lang="en-GB" sz="3200" dirty="0">
                <a:latin typeface="Times New Roman" panose="02020603050405020304" pitchFamily="18" charset="0"/>
                <a:cs typeface="Times New Roman" panose="02020603050405020304" pitchFamily="18" charset="0"/>
              </a:rPr>
              <a:t>Look at the </a:t>
            </a:r>
            <a:r>
              <a:rPr lang="en-GB" sz="3200" dirty="0" smtClean="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logos. </a:t>
            </a:r>
          </a:p>
        </p:txBody>
      </p:sp>
      <p:sp>
        <p:nvSpPr>
          <p:cNvPr id="5" name="Rectangle 4"/>
          <p:cNvSpPr/>
          <p:nvPr/>
        </p:nvSpPr>
        <p:spPr>
          <a:xfrm>
            <a:off x="5102234" y="140103"/>
            <a:ext cx="4960012" cy="584775"/>
          </a:xfrm>
          <a:prstGeom prst="rect">
            <a:avLst/>
          </a:prstGeom>
          <a:solidFill>
            <a:srgbClr val="DBEF79"/>
          </a:solidFill>
          <a:ln w="28575">
            <a:solidFill>
              <a:schemeClr val="tx1"/>
            </a:solidFill>
          </a:ln>
        </p:spPr>
        <p:txBody>
          <a:bodyPr wrap="none">
            <a:spAutoFit/>
          </a:bodyPr>
          <a:lstStyle/>
          <a:p>
            <a:r>
              <a:rPr lang="en-GB" sz="3200" dirty="0">
                <a:latin typeface="Times New Roman" panose="02020603050405020304" pitchFamily="18" charset="0"/>
                <a:cs typeface="Times New Roman" panose="02020603050405020304" pitchFamily="18" charset="0"/>
              </a:rPr>
              <a:t>Are you familiar with them? </a:t>
            </a:r>
          </a:p>
        </p:txBody>
      </p:sp>
      <p:pic>
        <p:nvPicPr>
          <p:cNvPr id="7" name="Picture 6" descr="l43-google-plus-111007183233_big.jpg"/>
          <p:cNvPicPr>
            <a:picLocks noChangeAspect="1"/>
          </p:cNvPicPr>
          <p:nvPr/>
        </p:nvPicPr>
        <p:blipFill>
          <a:blip r:embed="rId4" cstate="print"/>
          <a:stretch>
            <a:fillRect/>
          </a:stretch>
        </p:blipFill>
        <p:spPr>
          <a:xfrm>
            <a:off x="2751031" y="3786019"/>
            <a:ext cx="2743200" cy="2351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ooooo.jpg"/>
          <p:cNvPicPr>
            <a:picLocks noChangeAspect="1"/>
          </p:cNvPicPr>
          <p:nvPr/>
        </p:nvPicPr>
        <p:blipFill>
          <a:blip r:embed="rId5"/>
          <a:stretch>
            <a:fillRect/>
          </a:stretch>
        </p:blipFill>
        <p:spPr>
          <a:xfrm>
            <a:off x="5956479" y="3786019"/>
            <a:ext cx="2693805" cy="2347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iphone_youtube.jpg"/>
          <p:cNvPicPr>
            <a:picLocks noChangeAspect="1"/>
          </p:cNvPicPr>
          <p:nvPr/>
        </p:nvPicPr>
        <p:blipFill rotWithShape="1">
          <a:blip r:embed="rId6"/>
          <a:srcRect b="21375"/>
          <a:stretch/>
        </p:blipFill>
        <p:spPr>
          <a:xfrm>
            <a:off x="8963891" y="1095260"/>
            <a:ext cx="3006436" cy="24376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skype-logo-feb_2012_rgb_500.png"/>
          <p:cNvPicPr>
            <a:picLocks noChangeAspect="1"/>
          </p:cNvPicPr>
          <p:nvPr/>
        </p:nvPicPr>
        <p:blipFill>
          <a:blip r:embed="rId7"/>
          <a:stretch>
            <a:fillRect/>
          </a:stretch>
        </p:blipFill>
        <p:spPr>
          <a:xfrm>
            <a:off x="9112533" y="3786020"/>
            <a:ext cx="2857794" cy="23479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43453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3709" y="154429"/>
            <a:ext cx="2382981" cy="20609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4308" y="154429"/>
            <a:ext cx="2855170" cy="20609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l43-google-plus-111007183233_big.jpg"/>
          <p:cNvPicPr>
            <a:picLocks noChangeAspect="1"/>
          </p:cNvPicPr>
          <p:nvPr/>
        </p:nvPicPr>
        <p:blipFill>
          <a:blip r:embed="rId4" cstate="print"/>
          <a:stretch>
            <a:fillRect/>
          </a:stretch>
        </p:blipFill>
        <p:spPr>
          <a:xfrm>
            <a:off x="3184805" y="2371387"/>
            <a:ext cx="2477510" cy="19907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ooooo.jpg"/>
          <p:cNvPicPr>
            <a:picLocks noChangeAspect="1"/>
          </p:cNvPicPr>
          <p:nvPr/>
        </p:nvPicPr>
        <p:blipFill>
          <a:blip r:embed="rId5"/>
          <a:stretch>
            <a:fillRect/>
          </a:stretch>
        </p:blipFill>
        <p:spPr>
          <a:xfrm>
            <a:off x="6137563" y="2390546"/>
            <a:ext cx="2420958" cy="19182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3184805" y="4459843"/>
            <a:ext cx="4558145" cy="584775"/>
          </a:xfrm>
          <a:prstGeom prst="rect">
            <a:avLst/>
          </a:prstGeom>
          <a:solidFill>
            <a:srgbClr val="DBEF79"/>
          </a:solidFill>
          <a:ln w="19050">
            <a:solidFill>
              <a:schemeClr val="tx1"/>
            </a:solidFill>
          </a:ln>
        </p:spPr>
        <p:txBody>
          <a:bodyPr wrap="square">
            <a:spAutoFit/>
          </a:bodyPr>
          <a:lstStyle/>
          <a:p>
            <a:r>
              <a:rPr lang="en-GB" sz="3200" dirty="0" smtClean="0">
                <a:latin typeface="Times New Roman" panose="02020603050405020304" pitchFamily="18" charset="0"/>
                <a:cs typeface="Times New Roman" panose="02020603050405020304" pitchFamily="18" charset="0"/>
              </a:rPr>
              <a:t>What are they ? </a:t>
            </a:r>
            <a:endParaRPr lang="en-GB" sz="3200" dirty="0"/>
          </a:p>
        </p:txBody>
      </p:sp>
      <p:sp>
        <p:nvSpPr>
          <p:cNvPr id="10" name="Rectangle 9"/>
          <p:cNvSpPr/>
          <p:nvPr/>
        </p:nvSpPr>
        <p:spPr>
          <a:xfrm>
            <a:off x="2930481" y="5478640"/>
            <a:ext cx="8769436" cy="1077218"/>
          </a:xfrm>
          <a:prstGeom prst="rect">
            <a:avLst/>
          </a:prstGeom>
          <a:solidFill>
            <a:schemeClr val="accent6">
              <a:lumMod val="20000"/>
              <a:lumOff val="80000"/>
            </a:schemeClr>
          </a:solidFill>
          <a:ln w="19050">
            <a:solidFill>
              <a:schemeClr val="tx1"/>
            </a:solidFill>
          </a:ln>
        </p:spPr>
        <p:txBody>
          <a:bodyPr wrap="square">
            <a:spAutoFit/>
          </a:bodyPr>
          <a:lstStyle/>
          <a:p>
            <a:r>
              <a:rPr lang="en-GB" sz="3200" dirty="0" smtClean="0">
                <a:latin typeface="Times New Roman" panose="02020603050405020304" pitchFamily="18" charset="0"/>
                <a:cs typeface="Times New Roman" panose="02020603050405020304" pitchFamily="18" charset="0"/>
              </a:rPr>
              <a:t>They are the logos of Facebook, Twitter, Google+, LinkedIn . </a:t>
            </a:r>
            <a:endParaRPr lang="en-GB" sz="3200" dirty="0"/>
          </a:p>
        </p:txBody>
      </p:sp>
      <p:sp>
        <p:nvSpPr>
          <p:cNvPr id="11" name="Rectangle 10"/>
          <p:cNvSpPr/>
          <p:nvPr/>
        </p:nvSpPr>
        <p:spPr>
          <a:xfrm>
            <a:off x="2650596" y="4503817"/>
            <a:ext cx="9329205" cy="584775"/>
          </a:xfrm>
          <a:prstGeom prst="rect">
            <a:avLst/>
          </a:prstGeom>
          <a:solidFill>
            <a:srgbClr val="DBEF79"/>
          </a:solidFill>
          <a:ln w="28575">
            <a:solidFill>
              <a:schemeClr val="tx1"/>
            </a:solidFill>
          </a:ln>
        </p:spPr>
        <p:txBody>
          <a:bodyPr wrap="square">
            <a:spAutoFit/>
          </a:bodyPr>
          <a:lstStyle/>
          <a:p>
            <a:r>
              <a:rPr lang="en-GB" sz="3200" dirty="0" smtClean="0">
                <a:latin typeface="Times New Roman" panose="02020603050405020304" pitchFamily="18" charset="0"/>
                <a:cs typeface="Times New Roman" panose="02020603050405020304" pitchFamily="18" charset="0"/>
              </a:rPr>
              <a:t>How are </a:t>
            </a:r>
            <a:r>
              <a:rPr lang="en-GB" sz="3200" dirty="0">
                <a:latin typeface="Times New Roman" panose="02020603050405020304" pitchFamily="18" charset="0"/>
                <a:cs typeface="Times New Roman" panose="02020603050405020304" pitchFamily="18" charset="0"/>
              </a:rPr>
              <a:t>they </a:t>
            </a:r>
            <a:r>
              <a:rPr lang="en-GB" sz="3200" dirty="0" smtClean="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related to the field of e- </a:t>
            </a:r>
            <a:r>
              <a:rPr lang="en-GB" sz="3200" dirty="0" smtClean="0">
                <a:latin typeface="Times New Roman" panose="02020603050405020304" pitchFamily="18" charset="0"/>
                <a:cs typeface="Times New Roman" panose="02020603050405020304" pitchFamily="18" charset="0"/>
              </a:rPr>
              <a:t>communication? </a:t>
            </a:r>
            <a:endParaRPr lang="en-GB" sz="3200" dirty="0">
              <a:latin typeface="Times New Roman" panose="02020603050405020304" pitchFamily="18" charset="0"/>
              <a:cs typeface="Times New Roman" panose="02020603050405020304" pitchFamily="18" charset="0"/>
            </a:endParaRPr>
          </a:p>
        </p:txBody>
      </p:sp>
      <p:sp>
        <p:nvSpPr>
          <p:cNvPr id="12" name="Rectangle 11"/>
          <p:cNvSpPr/>
          <p:nvPr/>
        </p:nvSpPr>
        <p:spPr>
          <a:xfrm>
            <a:off x="2253437" y="5088592"/>
            <a:ext cx="9753039" cy="1569660"/>
          </a:xfrm>
          <a:prstGeom prst="rect">
            <a:avLst/>
          </a:prstGeom>
          <a:solidFill>
            <a:schemeClr val="accent6">
              <a:lumMod val="20000"/>
              <a:lumOff val="80000"/>
            </a:schemeClr>
          </a:solidFill>
          <a:ln w="19050">
            <a:solidFill>
              <a:schemeClr val="tx1"/>
            </a:solidFill>
          </a:ln>
        </p:spPr>
        <p:txBody>
          <a:bodyPr wrap="square">
            <a:spAutoFit/>
          </a:bodyPr>
          <a:lstStyle/>
          <a:p>
            <a:r>
              <a:rPr lang="en-GB" sz="3200" dirty="0" smtClean="0">
                <a:latin typeface="Times New Roman" panose="02020603050405020304" pitchFamily="18" charset="0"/>
                <a:cs typeface="Times New Roman" panose="02020603050405020304" pitchFamily="18" charset="0"/>
              </a:rPr>
              <a:t>They are related to e-communication because they are social networking website and people communicate with one another with the help of them . </a:t>
            </a:r>
            <a:endParaRPr lang="en-GB" sz="3200" dirty="0"/>
          </a:p>
        </p:txBody>
      </p:sp>
      <p:pic>
        <p:nvPicPr>
          <p:cNvPr id="13" name="Picture 12" descr="iphone_youtube.jpg"/>
          <p:cNvPicPr>
            <a:picLocks noChangeAspect="1"/>
          </p:cNvPicPr>
          <p:nvPr/>
        </p:nvPicPr>
        <p:blipFill rotWithShape="1">
          <a:blip r:embed="rId6"/>
          <a:srcRect b="14052"/>
          <a:stretch/>
        </p:blipFill>
        <p:spPr>
          <a:xfrm>
            <a:off x="8686009" y="154429"/>
            <a:ext cx="2813264" cy="20609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skype-logo-feb_2012_rgb_500.png"/>
          <p:cNvPicPr>
            <a:picLocks noChangeAspect="1"/>
          </p:cNvPicPr>
          <p:nvPr/>
        </p:nvPicPr>
        <p:blipFill>
          <a:blip r:embed="rId7"/>
          <a:stretch>
            <a:fillRect/>
          </a:stretch>
        </p:blipFill>
        <p:spPr>
          <a:xfrm>
            <a:off x="8854763" y="2422160"/>
            <a:ext cx="2658365" cy="1889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350720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par>
                                <p:cTn id="8" presetID="6" presetClass="entr" presetSubtype="3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out)">
                                      <p:cBhvr>
                                        <p:cTn id="10" dur="2000"/>
                                        <p:tgtEl>
                                          <p:spTgt spid="2"/>
                                        </p:tgtEl>
                                      </p:cBhvr>
                                    </p:animEffect>
                                  </p:childTnLst>
                                </p:cTn>
                              </p:par>
                              <p:par>
                                <p:cTn id="11" presetID="6" presetClass="entr" presetSubtype="32"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out)">
                                      <p:cBhvr>
                                        <p:cTn id="13" dur="2000"/>
                                        <p:tgtEl>
                                          <p:spTgt spid="13"/>
                                        </p:tgtEl>
                                      </p:cBhvr>
                                    </p:animEffect>
                                  </p:childTnLst>
                                </p:cTn>
                              </p:par>
                              <p:par>
                                <p:cTn id="14" presetID="6" presetClass="entr" presetSubtype="32"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out)">
                                      <p:cBhvr>
                                        <p:cTn id="16" dur="2000"/>
                                        <p:tgtEl>
                                          <p:spTgt spid="14"/>
                                        </p:tgtEl>
                                      </p:cBhvr>
                                    </p:animEffect>
                                  </p:childTnLst>
                                </p:cTn>
                              </p:par>
                              <p:par>
                                <p:cTn id="17" presetID="6" presetClass="entr" presetSubtype="32"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out)">
                                      <p:cBhvr>
                                        <p:cTn id="19" dur="2000"/>
                                        <p:tgtEl>
                                          <p:spTgt spid="9"/>
                                        </p:tgtEl>
                                      </p:cBhvr>
                                    </p:animEffect>
                                  </p:childTnLst>
                                </p:cTn>
                              </p:par>
                              <p:par>
                                <p:cTn id="20" presetID="6" presetClass="entr" presetSubtype="32"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out)">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2978727" y="151749"/>
            <a:ext cx="8451272" cy="707886"/>
          </a:xfrm>
          <a:prstGeom prst="rect">
            <a:avLst/>
          </a:prstGeom>
          <a:solidFill>
            <a:schemeClr val="accent6">
              <a:lumMod val="20000"/>
              <a:lumOff val="80000"/>
            </a:schemeClr>
          </a:solidFill>
          <a:ln w="38100">
            <a:solidFill>
              <a:schemeClr val="tx1"/>
            </a:solidFill>
          </a:ln>
        </p:spPr>
        <p:txBody>
          <a:bodyPr wrap="square" rtlCol="0">
            <a:spAutoFit/>
          </a:bodyPr>
          <a:lstStyle/>
          <a:p>
            <a:r>
              <a:rPr lang="en-GB" sz="4000" b="1" dirty="0" smtClean="0">
                <a:latin typeface="Times New Roman" panose="02020603050405020304" pitchFamily="18" charset="0"/>
                <a:cs typeface="Times New Roman" panose="02020603050405020304" pitchFamily="18" charset="0"/>
              </a:rPr>
              <a:t>So dear, Our today’s topic is-----------</a:t>
            </a:r>
            <a:endParaRPr lang="en-GB" sz="4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1273" y="981024"/>
            <a:ext cx="6788726" cy="4534228"/>
          </a:xfrm>
          <a:prstGeom prst="roundRect">
            <a:avLst>
              <a:gd name="adj" fmla="val 16667"/>
            </a:avLst>
          </a:prstGeom>
          <a:ln w="57150">
            <a:solidFill>
              <a:srgbClr val="00206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Pentagon 4"/>
          <p:cNvSpPr/>
          <p:nvPr/>
        </p:nvSpPr>
        <p:spPr>
          <a:xfrm>
            <a:off x="4281054" y="5636641"/>
            <a:ext cx="7370619" cy="921326"/>
          </a:xfrm>
          <a:prstGeom prst="homePlate">
            <a:avLst>
              <a:gd name="adj" fmla="val 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Times New Roman" panose="02020603050405020304" pitchFamily="18" charset="0"/>
                <a:cs typeface="Times New Roman" panose="02020603050405020304" pitchFamily="18" charset="0"/>
              </a:rPr>
              <a:t>Social network services</a:t>
            </a:r>
            <a:endParaRPr lang="en-GB" sz="5400" b="1"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1586445" y="4545756"/>
            <a:ext cx="2435282" cy="1938992"/>
          </a:xfrm>
          <a:prstGeom prst="rect">
            <a:avLst/>
          </a:prstGeom>
          <a:solidFill>
            <a:schemeClr val="accent2">
              <a:lumMod val="60000"/>
              <a:lumOff val="40000"/>
            </a:schemeClr>
          </a:solidFill>
          <a:ln w="28575">
            <a:solidFill>
              <a:schemeClr val="tx1"/>
            </a:solidFill>
          </a:ln>
        </p:spPr>
        <p:txBody>
          <a:bodyPr wrap="none">
            <a:spAutoFit/>
          </a:bodyPr>
          <a:lstStyle/>
          <a:p>
            <a:r>
              <a:rPr lang="en-GB" sz="4000" b="1" dirty="0" smtClean="0">
                <a:solidFill>
                  <a:prstClr val="black"/>
                </a:solidFill>
                <a:latin typeface="Times New Roman" panose="02020603050405020304" pitchFamily="18" charset="0"/>
                <a:cs typeface="Times New Roman" panose="02020603050405020304" pitchFamily="18" charset="0"/>
              </a:rPr>
              <a:t>Unit  - 13</a:t>
            </a:r>
          </a:p>
          <a:p>
            <a:r>
              <a:rPr lang="en-GB" sz="4000" b="1" dirty="0" smtClean="0">
                <a:solidFill>
                  <a:prstClr val="black"/>
                </a:solidFill>
                <a:latin typeface="Times New Roman" panose="02020603050405020304" pitchFamily="18" charset="0"/>
                <a:cs typeface="Times New Roman" panose="02020603050405020304" pitchFamily="18" charset="0"/>
              </a:rPr>
              <a:t>Lesson -2</a:t>
            </a:r>
          </a:p>
          <a:p>
            <a:r>
              <a:rPr lang="en-GB" sz="4000" b="1" dirty="0" smtClean="0">
                <a:solidFill>
                  <a:prstClr val="black"/>
                </a:solidFill>
                <a:latin typeface="Times New Roman" panose="02020603050405020304" pitchFamily="18" charset="0"/>
                <a:cs typeface="Times New Roman" panose="02020603050405020304" pitchFamily="18" charset="0"/>
              </a:rPr>
              <a:t>Page -168 </a:t>
            </a:r>
            <a:endParaRPr lang="en-GB" dirty="0"/>
          </a:p>
        </p:txBody>
      </p:sp>
    </p:spTree>
    <p:extLst>
      <p:ext uri="{BB962C8B-B14F-4D97-AF65-F5344CB8AC3E}">
        <p14:creationId xmlns:p14="http://schemas.microsoft.com/office/powerpoint/2010/main" val="3571367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out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Horizontal Scroll 2"/>
          <p:cNvSpPr/>
          <p:nvPr/>
        </p:nvSpPr>
        <p:spPr>
          <a:xfrm>
            <a:off x="5209308" y="581891"/>
            <a:ext cx="4003965" cy="1033272"/>
          </a:xfrm>
          <a:prstGeom prst="horizontalScroll">
            <a:avLst/>
          </a:prstGeom>
          <a:solidFill>
            <a:schemeClr val="accent2">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200" b="1" dirty="0" smtClean="0">
                <a:solidFill>
                  <a:prstClr val="black"/>
                </a:solidFill>
                <a:latin typeface="Times New Roman" panose="02020603050405020304" pitchFamily="18" charset="0"/>
                <a:cs typeface="Times New Roman" panose="02020603050405020304" pitchFamily="18" charset="0"/>
              </a:rPr>
              <a:t> </a:t>
            </a:r>
            <a:r>
              <a:rPr lang="en-GB" sz="3200" b="1" dirty="0" smtClean="0">
                <a:solidFill>
                  <a:srgbClr val="C00000"/>
                </a:solidFill>
                <a:latin typeface="Times New Roman" panose="02020603050405020304" pitchFamily="18" charset="0"/>
                <a:cs typeface="Times New Roman" panose="02020603050405020304" pitchFamily="18" charset="0"/>
              </a:rPr>
              <a:t>Learning </a:t>
            </a:r>
            <a:r>
              <a:rPr lang="en-GB" sz="3200" b="1" dirty="0">
                <a:solidFill>
                  <a:srgbClr val="C00000"/>
                </a:solidFill>
                <a:latin typeface="Times New Roman" panose="02020603050405020304" pitchFamily="18" charset="0"/>
                <a:cs typeface="Times New Roman" panose="02020603050405020304" pitchFamily="18" charset="0"/>
              </a:rPr>
              <a:t>Outcomes</a:t>
            </a:r>
          </a:p>
        </p:txBody>
      </p:sp>
      <p:sp>
        <p:nvSpPr>
          <p:cNvPr id="4" name="Rectangle 3"/>
          <p:cNvSpPr/>
          <p:nvPr/>
        </p:nvSpPr>
        <p:spPr>
          <a:xfrm>
            <a:off x="2618509" y="1822642"/>
            <a:ext cx="9268691" cy="3120854"/>
          </a:xfrm>
          <a:prstGeom prst="rect">
            <a:avLst/>
          </a:prstGeom>
          <a:solidFill>
            <a:schemeClr val="accent2">
              <a:lumMod val="20000"/>
              <a:lumOff val="80000"/>
            </a:schemeClr>
          </a:solidFill>
          <a:ln w="38100">
            <a:solidFill>
              <a:srgbClr val="002060"/>
            </a:solidFill>
          </a:ln>
        </p:spPr>
        <p:txBody>
          <a:bodyPr wrap="square">
            <a:spAutoFit/>
          </a:bodyPr>
          <a:lstStyle/>
          <a:p>
            <a:pPr marL="228600" lvl="0" indent="-228600" algn="just" defTabSz="914400">
              <a:lnSpc>
                <a:spcPct val="90000"/>
              </a:lnSpc>
              <a:spcBef>
                <a:spcPts val="1000"/>
              </a:spcBef>
            </a:pP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By the end of this </a:t>
            </a:r>
            <a:r>
              <a:rPr lang="en-US" sz="3600" dirty="0" smtClean="0">
                <a:solidFill>
                  <a:prstClr val="black"/>
                </a:solidFill>
                <a:latin typeface="Times New Roman" panose="02020603050405020304" pitchFamily="18" charset="0"/>
                <a:ea typeface="Verdana" pitchFamily="34" charset="0"/>
                <a:cs typeface="Times New Roman" panose="02020603050405020304" pitchFamily="18" charset="0"/>
              </a:rPr>
              <a:t>lesson, students </a:t>
            </a:r>
            <a:r>
              <a:rPr lang="en-US" sz="3600" dirty="0">
                <a:solidFill>
                  <a:prstClr val="black"/>
                </a:solidFill>
                <a:latin typeface="Times New Roman" panose="02020603050405020304" pitchFamily="18" charset="0"/>
                <a:ea typeface="Verdana" pitchFamily="34" charset="0"/>
                <a:cs typeface="Times New Roman" panose="02020603050405020304" pitchFamily="18" charset="0"/>
              </a:rPr>
              <a:t>will be able </a:t>
            </a:r>
            <a:r>
              <a:rPr lang="en-US" sz="3600" dirty="0" smtClean="0">
                <a:solidFill>
                  <a:prstClr val="black"/>
                </a:solidFill>
                <a:latin typeface="Times New Roman" panose="02020603050405020304" pitchFamily="18" charset="0"/>
                <a:ea typeface="Verdana" pitchFamily="34" charset="0"/>
                <a:cs typeface="Times New Roman" panose="02020603050405020304" pitchFamily="18" charset="0"/>
              </a:rPr>
              <a:t>to--</a:t>
            </a:r>
          </a:p>
          <a:p>
            <a:pPr lvl="0" algn="just"/>
            <a:r>
              <a:rPr lang="en-US" sz="3600" dirty="0" smtClean="0">
                <a:solidFill>
                  <a:prstClr val="black"/>
                </a:solidFill>
                <a:latin typeface="Times New Roman" panose="02020603050405020304" pitchFamily="18" charset="0"/>
                <a:ea typeface="Verdana" pitchFamily="34" charset="0"/>
                <a:cs typeface="Times New Roman" panose="02020603050405020304" pitchFamily="18" charset="0"/>
              </a:rPr>
              <a:t>        </a:t>
            </a:r>
            <a:r>
              <a:rPr lang="en-US" sz="3200" dirty="0" smtClean="0">
                <a:solidFill>
                  <a:prstClr val="black"/>
                </a:solidFill>
                <a:latin typeface="Times New Roman" panose="02020603050405020304" pitchFamily="18" charset="0"/>
                <a:ea typeface="Verdana" pitchFamily="34" charset="0"/>
                <a:cs typeface="Times New Roman" panose="02020603050405020304" pitchFamily="18" charset="0"/>
              </a:rPr>
              <a:t>a)  tell </a:t>
            </a:r>
            <a:r>
              <a:rPr lang="en-US" sz="3200" dirty="0">
                <a:solidFill>
                  <a:prstClr val="black"/>
                </a:solidFill>
                <a:latin typeface="Times New Roman" panose="02020603050405020304" pitchFamily="18" charset="0"/>
                <a:ea typeface="Verdana" pitchFamily="34" charset="0"/>
                <a:cs typeface="Times New Roman" panose="02020603050405020304" pitchFamily="18" charset="0"/>
              </a:rPr>
              <a:t>the names of social network </a:t>
            </a:r>
            <a:r>
              <a:rPr lang="en-US" sz="3200" dirty="0" smtClean="0">
                <a:solidFill>
                  <a:prstClr val="black"/>
                </a:solidFill>
                <a:latin typeface="Times New Roman" panose="02020603050405020304" pitchFamily="18" charset="0"/>
                <a:ea typeface="Verdana" pitchFamily="34" charset="0"/>
                <a:cs typeface="Times New Roman" panose="02020603050405020304" pitchFamily="18" charset="0"/>
              </a:rPr>
              <a:t>services,</a:t>
            </a:r>
          </a:p>
          <a:p>
            <a:pPr lvl="0" algn="just"/>
            <a:r>
              <a:rPr lang="en-US" sz="3200" dirty="0" smtClean="0">
                <a:solidFill>
                  <a:prstClr val="black"/>
                </a:solidFill>
                <a:latin typeface="Times New Roman" panose="02020603050405020304" pitchFamily="18" charset="0"/>
                <a:ea typeface="Verdana" pitchFamily="34" charset="0"/>
                <a:cs typeface="Times New Roman" panose="02020603050405020304" pitchFamily="18" charset="0"/>
              </a:rPr>
              <a:t>         b)  use </a:t>
            </a:r>
            <a:r>
              <a:rPr lang="en-US" sz="3200" dirty="0">
                <a:solidFill>
                  <a:prstClr val="black"/>
                </a:solidFill>
                <a:latin typeface="Times New Roman" panose="02020603050405020304" pitchFamily="18" charset="0"/>
                <a:ea typeface="Verdana" pitchFamily="34" charset="0"/>
                <a:cs typeface="Times New Roman" panose="02020603050405020304" pitchFamily="18" charset="0"/>
              </a:rPr>
              <a:t>social network </a:t>
            </a:r>
            <a:r>
              <a:rPr lang="en-US" sz="3200" dirty="0" smtClean="0">
                <a:solidFill>
                  <a:prstClr val="black"/>
                </a:solidFill>
                <a:latin typeface="Times New Roman" panose="02020603050405020304" pitchFamily="18" charset="0"/>
                <a:ea typeface="Verdana" pitchFamily="34" charset="0"/>
                <a:cs typeface="Times New Roman" panose="02020603050405020304" pitchFamily="18" charset="0"/>
              </a:rPr>
              <a:t>services,</a:t>
            </a:r>
            <a:endParaRPr lang="en-US" sz="3200" dirty="0">
              <a:solidFill>
                <a:prstClr val="black"/>
              </a:solidFill>
              <a:latin typeface="Times New Roman" panose="02020603050405020304" pitchFamily="18" charset="0"/>
              <a:ea typeface="Verdana" pitchFamily="34" charset="0"/>
              <a:cs typeface="Times New Roman" panose="02020603050405020304" pitchFamily="18" charset="0"/>
            </a:endParaRPr>
          </a:p>
          <a:p>
            <a:pPr algn="just"/>
            <a:r>
              <a:rPr lang="en-US" sz="3200" dirty="0" smtClean="0">
                <a:latin typeface="Times New Roman" panose="02020603050405020304" pitchFamily="18" charset="0"/>
                <a:ea typeface="Verdana" pitchFamily="34" charset="0"/>
                <a:cs typeface="Times New Roman" panose="02020603050405020304" pitchFamily="18" charset="0"/>
              </a:rPr>
              <a:t>         c)  describe </a:t>
            </a:r>
            <a:r>
              <a:rPr lang="en-US" sz="3200" dirty="0">
                <a:latin typeface="Times New Roman" panose="02020603050405020304" pitchFamily="18" charset="0"/>
                <a:ea typeface="Verdana" pitchFamily="34" charset="0"/>
                <a:cs typeface="Times New Roman" panose="02020603050405020304" pitchFamily="18" charset="0"/>
              </a:rPr>
              <a:t>the </a:t>
            </a:r>
            <a:r>
              <a:rPr lang="en-US" sz="3200" dirty="0" smtClean="0">
                <a:latin typeface="Times New Roman" panose="02020603050405020304" pitchFamily="18" charset="0"/>
                <a:ea typeface="Verdana" pitchFamily="34" charset="0"/>
                <a:cs typeface="Times New Roman" panose="02020603050405020304" pitchFamily="18" charset="0"/>
              </a:rPr>
              <a:t>advantages of social network </a:t>
            </a:r>
          </a:p>
          <a:p>
            <a:pPr algn="just"/>
            <a:r>
              <a:rPr lang="en-US" sz="3200" dirty="0">
                <a:latin typeface="Times New Roman" panose="02020603050405020304" pitchFamily="18" charset="0"/>
                <a:ea typeface="Verdana" pitchFamily="34" charset="0"/>
                <a:cs typeface="Times New Roman" panose="02020603050405020304" pitchFamily="18" charset="0"/>
              </a:rPr>
              <a:t> </a:t>
            </a:r>
            <a:r>
              <a:rPr lang="en-US" sz="3200" dirty="0" smtClean="0">
                <a:latin typeface="Times New Roman" panose="02020603050405020304" pitchFamily="18" charset="0"/>
                <a:ea typeface="Verdana" pitchFamily="34" charset="0"/>
                <a:cs typeface="Times New Roman" panose="02020603050405020304" pitchFamily="18" charset="0"/>
              </a:rPr>
              <a:t>              services.</a:t>
            </a:r>
            <a:r>
              <a:rPr lang="en-US" sz="3200" dirty="0" smtClean="0">
                <a:solidFill>
                  <a:prstClr val="black"/>
                </a:solidFill>
                <a:latin typeface="Times New Roman" panose="02020603050405020304" pitchFamily="18" charset="0"/>
                <a:ea typeface="Verdana" pitchFamily="34"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573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3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out)">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loud Callout 1"/>
          <p:cNvSpPr/>
          <p:nvPr/>
        </p:nvSpPr>
        <p:spPr>
          <a:xfrm>
            <a:off x="1981201" y="221673"/>
            <a:ext cx="1496291" cy="1066799"/>
          </a:xfrm>
          <a:prstGeom prst="cloudCallout">
            <a:avLst>
              <a:gd name="adj1" fmla="val -43437"/>
              <a:gd name="adj2" fmla="val 19533"/>
            </a:avLst>
          </a:prstGeom>
          <a:solidFill>
            <a:schemeClr val="accent6">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latin typeface="Times New Roman" panose="02020603050405020304" pitchFamily="18" charset="0"/>
                <a:cs typeface="Times New Roman" panose="02020603050405020304" pitchFamily="18" charset="0"/>
              </a:rPr>
              <a:t>But</a:t>
            </a:r>
            <a:endParaRPr lang="en-GB" sz="3600" b="1"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4835236" y="170297"/>
            <a:ext cx="6096000" cy="584775"/>
          </a:xfrm>
          <a:prstGeom prst="rect">
            <a:avLst/>
          </a:prstGeom>
          <a:solidFill>
            <a:schemeClr val="accent6">
              <a:lumMod val="20000"/>
              <a:lumOff val="80000"/>
            </a:schemeClr>
          </a:solidFill>
          <a:ln w="38100">
            <a:solidFill>
              <a:srgbClr val="0070C0"/>
            </a:solidFill>
          </a:ln>
        </p:spPr>
        <p:txBody>
          <a:bodyPr>
            <a:spAutoFit/>
          </a:bodyPr>
          <a:lstStyle/>
          <a:p>
            <a:pPr lvl="0" algn="ctr"/>
            <a:r>
              <a:rPr lang="en-US" sz="3200" dirty="0">
                <a:solidFill>
                  <a:prstClr val="black"/>
                </a:solidFill>
                <a:latin typeface="Times New Roman" panose="02020603050405020304" pitchFamily="18" charset="0"/>
                <a:ea typeface="Verdana" pitchFamily="34" charset="0"/>
                <a:cs typeface="Times New Roman" panose="02020603050405020304" pitchFamily="18" charset="0"/>
              </a:rPr>
              <a:t>What is social network service? </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3325092" y="4597910"/>
            <a:ext cx="8298872" cy="1815882"/>
          </a:xfrm>
          <a:prstGeom prst="rect">
            <a:avLst/>
          </a:prstGeom>
          <a:solidFill>
            <a:schemeClr val="accent2">
              <a:lumMod val="40000"/>
              <a:lumOff val="60000"/>
            </a:schemeClr>
          </a:solidFill>
          <a:ln w="28575">
            <a:solidFill>
              <a:schemeClr val="tx1"/>
            </a:solidFill>
          </a:ln>
        </p:spPr>
        <p:txBody>
          <a:bodyPr wrap="square">
            <a:spAutoFit/>
          </a:bodyPr>
          <a:lstStyle/>
          <a:p>
            <a:pPr algn="just"/>
            <a:r>
              <a:rPr lang="en-US" sz="2800" b="1" dirty="0">
                <a:latin typeface="Times New Roman" panose="02020603050405020304" pitchFamily="18" charset="0"/>
                <a:ea typeface="Verdana" pitchFamily="34" charset="0"/>
                <a:cs typeface="Times New Roman" panose="02020603050405020304" pitchFamily="18" charset="0"/>
              </a:rPr>
              <a:t>A social networking service </a:t>
            </a:r>
            <a:r>
              <a:rPr lang="en-US" sz="2800" b="1" dirty="0" smtClean="0">
                <a:latin typeface="Times New Roman" panose="02020603050405020304" pitchFamily="18" charset="0"/>
                <a:ea typeface="Verdana" pitchFamily="34" charset="0"/>
                <a:cs typeface="Times New Roman" panose="02020603050405020304" pitchFamily="18" charset="0"/>
              </a:rPr>
              <a:t>is </a:t>
            </a:r>
            <a:r>
              <a:rPr lang="en-US" sz="2800" b="1" dirty="0">
                <a:latin typeface="Times New Roman" panose="02020603050405020304" pitchFamily="18" charset="0"/>
                <a:ea typeface="Verdana" pitchFamily="34" charset="0"/>
                <a:cs typeface="Times New Roman" panose="02020603050405020304" pitchFamily="18" charset="0"/>
              </a:rPr>
              <a:t>a platform to build social networks or social relations among people who share interests, activities, </a:t>
            </a:r>
            <a:r>
              <a:rPr lang="en-US" sz="2800" b="1" dirty="0" smtClean="0">
                <a:latin typeface="Times New Roman" panose="02020603050405020304" pitchFamily="18" charset="0"/>
                <a:ea typeface="Verdana" pitchFamily="34" charset="0"/>
                <a:cs typeface="Times New Roman" panose="02020603050405020304" pitchFamily="18" charset="0"/>
              </a:rPr>
              <a:t>ideas , views of </a:t>
            </a:r>
            <a:r>
              <a:rPr lang="en-US" sz="2800" b="1" dirty="0">
                <a:latin typeface="Times New Roman" panose="02020603050405020304" pitchFamily="18" charset="0"/>
                <a:ea typeface="Verdana" pitchFamily="34" charset="0"/>
                <a:cs typeface="Times New Roman" panose="02020603050405020304" pitchFamily="18" charset="0"/>
              </a:rPr>
              <a:t>real-life connections. </a:t>
            </a:r>
          </a:p>
        </p:txBody>
      </p:sp>
      <p:pic>
        <p:nvPicPr>
          <p:cNvPr id="6" name="Picture 5" descr="url.png"/>
          <p:cNvPicPr>
            <a:picLocks noChangeAspect="1"/>
          </p:cNvPicPr>
          <p:nvPr/>
        </p:nvPicPr>
        <p:blipFill rotWithShape="1">
          <a:blip r:embed="rId2"/>
          <a:srcRect l="2273" t="5258" r="1135" b="5080"/>
          <a:stretch/>
        </p:blipFill>
        <p:spPr>
          <a:xfrm>
            <a:off x="4655127" y="955964"/>
            <a:ext cx="6844146" cy="3352800"/>
          </a:xfrm>
          <a:prstGeom prst="rect">
            <a:avLst/>
          </a:prstGeom>
        </p:spPr>
        <p:style>
          <a:lnRef idx="1">
            <a:schemeClr val="accent4"/>
          </a:lnRef>
          <a:fillRef idx="2">
            <a:schemeClr val="accent4"/>
          </a:fillRef>
          <a:effectRef idx="1">
            <a:schemeClr val="accent4"/>
          </a:effectRef>
          <a:fontRef idx="minor">
            <a:schemeClr val="dk1"/>
          </a:fontRef>
        </p:style>
      </p:pic>
    </p:spTree>
    <p:extLst>
      <p:ext uri="{BB962C8B-B14F-4D97-AF65-F5344CB8AC3E}">
        <p14:creationId xmlns:p14="http://schemas.microsoft.com/office/powerpoint/2010/main" val="26141255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out)">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742208" y="272596"/>
            <a:ext cx="10245435" cy="584775"/>
          </a:xfrm>
          <a:prstGeom prst="rect">
            <a:avLst/>
          </a:prstGeom>
          <a:solidFill>
            <a:schemeClr val="accent5">
              <a:lumMod val="20000"/>
              <a:lumOff val="80000"/>
            </a:schemeClr>
          </a:solidFill>
          <a:ln w="28575">
            <a:solidFill>
              <a:schemeClr val="tx1"/>
            </a:solidFill>
          </a:ln>
        </p:spPr>
        <p:txBody>
          <a:bodyPr wrap="square">
            <a:spAutoFit/>
          </a:bodyPr>
          <a:lstStyle/>
          <a:p>
            <a:pPr lvl="0" algn="ctr"/>
            <a:r>
              <a:rPr lang="en-US" sz="3200" b="1" dirty="0">
                <a:solidFill>
                  <a:prstClr val="black"/>
                </a:solidFill>
                <a:latin typeface="Times New Roman" panose="02020603050405020304" pitchFamily="18" charset="0"/>
                <a:ea typeface="Verdana" pitchFamily="34" charset="0"/>
                <a:cs typeface="Times New Roman" panose="02020603050405020304" pitchFamily="18" charset="0"/>
              </a:rPr>
              <a:t>Names of some </a:t>
            </a:r>
            <a:r>
              <a:rPr lang="en-US" sz="3200" b="1" dirty="0" smtClean="0">
                <a:solidFill>
                  <a:prstClr val="black"/>
                </a:solidFill>
                <a:latin typeface="Times New Roman" panose="02020603050405020304" pitchFamily="18" charset="0"/>
                <a:ea typeface="Verdana" pitchFamily="34" charset="0"/>
                <a:cs typeface="Times New Roman" panose="02020603050405020304" pitchFamily="18" charset="0"/>
              </a:rPr>
              <a:t>popular social </a:t>
            </a:r>
            <a:r>
              <a:rPr lang="en-US" sz="3200" b="1" dirty="0">
                <a:solidFill>
                  <a:prstClr val="black"/>
                </a:solidFill>
                <a:latin typeface="Times New Roman" panose="02020603050405020304" pitchFamily="18" charset="0"/>
                <a:ea typeface="Verdana" pitchFamily="34" charset="0"/>
                <a:cs typeface="Times New Roman" panose="02020603050405020304" pitchFamily="18" charset="0"/>
              </a:rPr>
              <a:t>network </a:t>
            </a:r>
            <a:r>
              <a:rPr lang="en-US" sz="3200" b="1" dirty="0" smtClean="0">
                <a:solidFill>
                  <a:prstClr val="black"/>
                </a:solidFill>
                <a:latin typeface="Times New Roman" panose="02020603050405020304" pitchFamily="18" charset="0"/>
                <a:ea typeface="Verdana" pitchFamily="34" charset="0"/>
                <a:cs typeface="Times New Roman" panose="02020603050405020304" pitchFamily="18" charset="0"/>
              </a:rPr>
              <a:t>services</a:t>
            </a:r>
            <a:r>
              <a:rPr lang="en-US" sz="3200" dirty="0" smtClean="0">
                <a:solidFill>
                  <a:prstClr val="black"/>
                </a:solidFill>
                <a:latin typeface="Times New Roman" panose="02020603050405020304" pitchFamily="18" charset="0"/>
                <a:ea typeface="Verdana" pitchFamily="34" charset="0"/>
                <a:cs typeface="Times New Roman" panose="02020603050405020304" pitchFamily="18" charset="0"/>
              </a:rPr>
              <a:t>. </a:t>
            </a:r>
            <a:endParaRPr lang="en-US" sz="3200" dirty="0">
              <a:solidFill>
                <a:prstClr val="black"/>
              </a:solidFill>
              <a:latin typeface="Times New Roman" panose="02020603050405020304" pitchFamily="18" charset="0"/>
              <a:ea typeface="Verdana" pitchFamily="34" charset="0"/>
              <a:cs typeface="Times New Roman" panose="02020603050405020304" pitchFamily="18"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7420" t="8594" r="6279" b="6320"/>
          <a:stretch/>
        </p:blipFill>
        <p:spPr>
          <a:xfrm>
            <a:off x="2438401" y="2140526"/>
            <a:ext cx="2750127" cy="36853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2008909" y="4644493"/>
            <a:ext cx="9712035" cy="523220"/>
          </a:xfrm>
          <a:prstGeom prst="rect">
            <a:avLst/>
          </a:prstGeom>
        </p:spPr>
        <p:txBody>
          <a:bodyPr wrap="square">
            <a:spAutoFit/>
          </a:bodyPr>
          <a:lstStyle/>
          <a:p>
            <a:pPr algn="just"/>
            <a:r>
              <a:rPr lang="en-US" sz="2800" dirty="0" smtClean="0">
                <a:latin typeface="Times New Roman" panose="02020603050405020304" pitchFamily="18" charset="0"/>
                <a:ea typeface="Verdana" pitchFamily="34" charset="0"/>
                <a:cs typeface="Times New Roman" panose="02020603050405020304" pitchFamily="18" charset="0"/>
              </a:rPr>
              <a:t> </a:t>
            </a:r>
            <a:endParaRPr lang="en-US" sz="2800" dirty="0">
              <a:latin typeface="Times New Roman" panose="02020603050405020304" pitchFamily="18" charset="0"/>
              <a:ea typeface="Verdana" pitchFamily="34" charset="0"/>
              <a:cs typeface="Times New Roman" panose="02020603050405020304" pitchFamily="18" charset="0"/>
            </a:endParaRPr>
          </a:p>
        </p:txBody>
      </p:sp>
      <p:sp>
        <p:nvSpPr>
          <p:cNvPr id="5" name="Left Arrow 4"/>
          <p:cNvSpPr/>
          <p:nvPr/>
        </p:nvSpPr>
        <p:spPr>
          <a:xfrm>
            <a:off x="5188528" y="2604655"/>
            <a:ext cx="6747162" cy="2757052"/>
          </a:xfrm>
          <a:prstGeom prst="leftArrow">
            <a:avLst>
              <a:gd name="adj1" fmla="val 100000"/>
              <a:gd name="adj2" fmla="val 15772"/>
            </a:avLst>
          </a:prstGeom>
          <a:solidFill>
            <a:schemeClr val="accent2">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prstClr val="black"/>
                </a:solidFill>
                <a:latin typeface="Times New Roman" panose="02020603050405020304" pitchFamily="18" charset="0"/>
                <a:ea typeface="Verdana" pitchFamily="34" charset="0"/>
                <a:cs typeface="Times New Roman" panose="02020603050405020304" pitchFamily="18" charset="0"/>
              </a:rPr>
              <a:t>Facebook </a:t>
            </a:r>
            <a:r>
              <a:rPr lang="en-US" sz="3200" b="1" dirty="0">
                <a:solidFill>
                  <a:prstClr val="black"/>
                </a:solidFill>
                <a:latin typeface="Times New Roman" panose="02020603050405020304" pitchFamily="18" charset="0"/>
                <a:ea typeface="Verdana" pitchFamily="34" charset="0"/>
                <a:cs typeface="Times New Roman" panose="02020603050405020304" pitchFamily="18" charset="0"/>
              </a:rPr>
              <a:t>is</a:t>
            </a:r>
            <a:r>
              <a:rPr lang="en-US" sz="2800" b="1" dirty="0">
                <a:solidFill>
                  <a:prstClr val="black"/>
                </a:solidFill>
                <a:latin typeface="Times New Roman" panose="02020603050405020304" pitchFamily="18" charset="0"/>
                <a:ea typeface="Verdana" pitchFamily="34" charset="0"/>
                <a:cs typeface="Times New Roman" panose="02020603050405020304" pitchFamily="18" charset="0"/>
              </a:rPr>
              <a:t> the most popular social media site. The founder of Facebook is Mark Zuckerberg. It is founded on February 4, 2004. Today, this social networking site has more than 60 million active members. </a:t>
            </a:r>
          </a:p>
        </p:txBody>
      </p:sp>
    </p:spTree>
    <p:extLst>
      <p:ext uri="{BB962C8B-B14F-4D97-AF65-F5344CB8AC3E}">
        <p14:creationId xmlns:p14="http://schemas.microsoft.com/office/powerpoint/2010/main" val="8781959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2146" y="1246909"/>
            <a:ext cx="3435926" cy="4613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Left Arrow 3"/>
          <p:cNvSpPr/>
          <p:nvPr/>
        </p:nvSpPr>
        <p:spPr>
          <a:xfrm>
            <a:off x="5708072" y="1745673"/>
            <a:ext cx="6331528" cy="2992582"/>
          </a:xfrm>
          <a:prstGeom prst="leftArrow">
            <a:avLst>
              <a:gd name="adj1" fmla="val 100000"/>
              <a:gd name="adj2" fmla="val 1791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dirty="0">
                <a:solidFill>
                  <a:prstClr val="black"/>
                </a:solidFill>
                <a:latin typeface="Times New Roman" panose="02020603050405020304" pitchFamily="18" charset="0"/>
                <a:ea typeface="Verdana" pitchFamily="34" charset="0"/>
                <a:cs typeface="Times New Roman" panose="02020603050405020304" pitchFamily="18" charset="0"/>
              </a:rPr>
              <a:t>Twitter is founded on March 21</a:t>
            </a:r>
            <a:r>
              <a:rPr lang="en-US" sz="3200" dirty="0" smtClean="0">
                <a:solidFill>
                  <a:prstClr val="black"/>
                </a:solidFill>
                <a:latin typeface="Times New Roman" panose="02020603050405020304" pitchFamily="18" charset="0"/>
                <a:ea typeface="Verdana" pitchFamily="34" charset="0"/>
                <a:cs typeface="Times New Roman" panose="02020603050405020304" pitchFamily="18" charset="0"/>
              </a:rPr>
              <a:t>, 2006</a:t>
            </a:r>
            <a:r>
              <a:rPr lang="en-US" sz="3200" dirty="0">
                <a:solidFill>
                  <a:prstClr val="black"/>
                </a:solidFill>
                <a:latin typeface="Times New Roman" panose="02020603050405020304" pitchFamily="18" charset="0"/>
                <a:ea typeface="Verdana" pitchFamily="34" charset="0"/>
                <a:cs typeface="Times New Roman" panose="02020603050405020304" pitchFamily="18" charset="0"/>
              </a:rPr>
              <a:t>. Its founders are Evan Williams, Jack Dorsey, Noah Glass. Twitter has more than 500 million users, out of which more than 302 million are active </a:t>
            </a:r>
            <a:r>
              <a:rPr lang="en-US" sz="3200" dirty="0" smtClean="0">
                <a:solidFill>
                  <a:prstClr val="black"/>
                </a:solidFill>
                <a:latin typeface="Times New Roman" panose="02020603050405020304" pitchFamily="18" charset="0"/>
                <a:ea typeface="Verdana" pitchFamily="34" charset="0"/>
                <a:cs typeface="Times New Roman" panose="02020603050405020304" pitchFamily="18" charset="0"/>
              </a:rPr>
              <a:t>users</a:t>
            </a:r>
            <a:r>
              <a:rPr lang="en-US" sz="2300" dirty="0" smtClean="0">
                <a:solidFill>
                  <a:prstClr val="black"/>
                </a:solidFill>
                <a:latin typeface="Verdana" pitchFamily="34" charset="0"/>
                <a:ea typeface="Verdana" pitchFamily="34" charset="0"/>
                <a:cs typeface="Verdana" pitchFamily="34" charset="0"/>
              </a:rPr>
              <a:t>.</a:t>
            </a:r>
            <a:endParaRPr lang="en-GB" dirty="0">
              <a:solidFill>
                <a:prstClr val="black"/>
              </a:solidFill>
            </a:endParaRPr>
          </a:p>
        </p:txBody>
      </p:sp>
    </p:spTree>
    <p:extLst>
      <p:ext uri="{BB962C8B-B14F-4D97-AF65-F5344CB8AC3E}">
        <p14:creationId xmlns:p14="http://schemas.microsoft.com/office/powerpoint/2010/main" val="2380764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995</TotalTime>
  <Words>1474</Words>
  <Application>Microsoft Office PowerPoint</Application>
  <PresentationFormat>Widescreen</PresentationFormat>
  <Paragraphs>154</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Candara</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Manik Chandra Majumder</cp:lastModifiedBy>
  <cp:revision>166</cp:revision>
  <dcterms:created xsi:type="dcterms:W3CDTF">2020-03-25T13:20:56Z</dcterms:created>
  <dcterms:modified xsi:type="dcterms:W3CDTF">2020-08-16T19:23:02Z</dcterms:modified>
</cp:coreProperties>
</file>