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4" r:id="rId3"/>
    <p:sldId id="280" r:id="rId4"/>
    <p:sldId id="281" r:id="rId5"/>
    <p:sldId id="283" r:id="rId6"/>
    <p:sldId id="260" r:id="rId7"/>
    <p:sldId id="282" r:id="rId8"/>
    <p:sldId id="261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F8D9-6C3C-4BEF-95B9-CED6B69D26AC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0090-AECF-4346-85AF-44BD0BB6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97B9-DFF3-46E3-8A43-424A6A6C1C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34399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581400"/>
            <a:ext cx="5123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ABTABUL ALAM\Downloads\New Tab_files\muji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"/>
            <a:ext cx="1600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4000"/>
            <a:ext cx="5867400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8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bn-IN" dirty="0" smtClean="0"/>
          </a:p>
          <a:p>
            <a:r>
              <a:rPr lang="bn-IN" dirty="0" smtClean="0"/>
              <a:t>সকল প্রাথমিক স্কুলে অন্ততপক্ষে একটি করে এবং</a:t>
            </a:r>
          </a:p>
          <a:p>
            <a:r>
              <a:rPr lang="bn-IN" dirty="0" smtClean="0"/>
              <a:t> সকল মাধ্যমিক স্কুলে অন্ততপক্ষে তিনটি করে মাল্টিমিডিয়া সুবিধাযুক্ত ক্লাসরুম থাকতে হবে ।</a:t>
            </a:r>
            <a:endParaRPr lang="en-US" dirty="0"/>
          </a:p>
        </p:txBody>
      </p:sp>
      <p:pic>
        <p:nvPicPr>
          <p:cNvPr id="1026" name="Picture 2" descr="C:\Users\ABTABUL ALAM\Pictures\class room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657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সোত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14799"/>
            <a:ext cx="4114800" cy="198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MULTI-CLASS-7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1" y="4038600"/>
            <a:ext cx="3657600" cy="205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457200" y="1600200"/>
            <a:ext cx="6096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২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IN" dirty="0" smtClean="0"/>
          </a:p>
          <a:p>
            <a:pPr>
              <a:buNone/>
            </a:pPr>
            <a:r>
              <a:rPr lang="bn-IN" dirty="0" smtClean="0"/>
              <a:t>   ৩০% প্রাথমিক স্কুলে এবং</a:t>
            </a:r>
          </a:p>
          <a:p>
            <a:r>
              <a:rPr lang="bn-IN" dirty="0" smtClean="0"/>
              <a:t> ১০০% মাধ্যমিক স্কুলের প্রতিটিতে একটি করে ল্যাবরেটরি সুবিধা তৈরি ।</a:t>
            </a:r>
            <a:endParaRPr lang="en-US" dirty="0"/>
          </a:p>
        </p:txBody>
      </p:sp>
      <p:pic>
        <p:nvPicPr>
          <p:cNvPr id="5" name="Content Placeholder 4" descr="maltimedia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3794277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ল্যাব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402398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এাকপ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676399"/>
            <a:ext cx="1428750" cy="7620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" y="1600200"/>
            <a:ext cx="609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৩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/>
            </a:r>
            <a:br>
              <a:rPr lang="bn-IN" dirty="0" smtClean="0">
                <a:solidFill>
                  <a:srgbClr val="00B050"/>
                </a:solidFill>
              </a:rPr>
            </a:b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820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2000" dirty="0" smtClean="0"/>
          </a:p>
          <a:p>
            <a:r>
              <a:rPr lang="bn-IN" sz="2000" dirty="0" smtClean="0"/>
              <a:t>২৫% কমিউনিটি স্বাস্থ্য ক্লিনিকে</a:t>
            </a:r>
          </a:p>
          <a:p>
            <a:r>
              <a:rPr lang="bn-IN" sz="2000" dirty="0" smtClean="0"/>
              <a:t> নগরাঞ্চলের বিশেষজ্ঞদের সাথে</a:t>
            </a:r>
          </a:p>
          <a:p>
            <a:r>
              <a:rPr lang="bn-IN" sz="2000" dirty="0" smtClean="0"/>
              <a:t> টেলিপরামর্শ সুবিধা</a:t>
            </a:r>
            <a:endParaRPr lang="en-US" sz="2000" dirty="0"/>
          </a:p>
        </p:txBody>
      </p:sp>
      <p:pic>
        <p:nvPicPr>
          <p:cNvPr id="5" name="Content Placeholder 4" descr="মতগলগক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3962400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ূ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8382000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" y="1600200"/>
            <a:ext cx="609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৪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/>
            </a:r>
            <a:br>
              <a:rPr lang="bn-IN" dirty="0" smtClean="0">
                <a:solidFill>
                  <a:srgbClr val="00B050"/>
                </a:solidFill>
              </a:rPr>
            </a:b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bn-IN" dirty="0" smtClean="0"/>
          </a:p>
          <a:p>
            <a:r>
              <a:rPr lang="bn-IN" dirty="0" smtClean="0"/>
              <a:t>ব্যক্তি ও সরকারিভাবে এবং সকল ণগদ হস্তান্তর বা পরিশোধ কাজে ডিজিটাল প্রযূক্তি ব্যবহার ।</a:t>
            </a:r>
            <a:endParaRPr lang="en-US" dirty="0"/>
          </a:p>
        </p:txBody>
      </p:sp>
      <p:pic>
        <p:nvPicPr>
          <p:cNvPr id="7" name="Picture 6" descr="্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0"/>
            <a:ext cx="8153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457200" y="1600200"/>
            <a:ext cx="609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৫</a:t>
            </a:r>
            <a:endParaRPr lang="en-US" sz="2000" dirty="0"/>
          </a:p>
        </p:txBody>
      </p:sp>
      <p:pic>
        <p:nvPicPr>
          <p:cNvPr id="8" name="Picture 7" descr="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00201"/>
            <a:ext cx="4038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/>
            </a:r>
            <a:br>
              <a:rPr lang="bn-IN" dirty="0" smtClean="0">
                <a:solidFill>
                  <a:srgbClr val="00B050"/>
                </a:solidFill>
              </a:rPr>
            </a:b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8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bn-IN" sz="2000" dirty="0" smtClean="0"/>
              <a:t>মোবাইল ডিভাইস ও জাতীয় পোর্টালের মাধ্যমে সকল ডিজিটাল কেন্দ্রে গুরুত্বপূর্ণ সব সরকারি সেবাপ্রাপ্তির ব্যবস্থা গ্রহণ ।</a:t>
            </a:r>
            <a:endParaRPr lang="en-US" sz="2000" dirty="0"/>
          </a:p>
        </p:txBody>
      </p:sp>
      <p:pic>
        <p:nvPicPr>
          <p:cNvPr id="5" name="Content Placeholder 4" descr="t.jf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886200"/>
            <a:ext cx="39624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t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00201"/>
            <a:ext cx="38862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33400" y="4114800"/>
          <a:ext cx="3733800" cy="2133600"/>
        </p:xfrm>
        <a:graphic>
          <a:graphicData uri="http://schemas.openxmlformats.org/presentationml/2006/ole">
            <p:oleObj spid="_x0000_s24579" name="Packager Shell Object" showAsIcon="1" r:id="rId5" imgW="659520" imgH="437760" progId="Package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457200" y="1600200"/>
            <a:ext cx="6096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৬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/>
            </a:r>
            <a:br>
              <a:rPr lang="bn-IN" dirty="0" smtClean="0">
                <a:solidFill>
                  <a:srgbClr val="00B050"/>
                </a:solidFill>
              </a:rPr>
            </a:b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9049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bn-IN" sz="2000" dirty="0" smtClean="0"/>
              <a:t>১০০% বাসিন্দার প্রত্যেকের </a:t>
            </a:r>
            <a:endParaRPr lang="en-US" sz="2000" dirty="0" smtClean="0"/>
          </a:p>
          <a:p>
            <a:r>
              <a:rPr lang="bn-IN" sz="2000" dirty="0" smtClean="0"/>
              <a:t>ডিজিটাল পরিচয় পত্র থাকবে</a:t>
            </a:r>
            <a:endParaRPr lang="en-US" sz="2000" dirty="0" smtClean="0"/>
          </a:p>
          <a:p>
            <a:r>
              <a:rPr lang="bn-IN" sz="2000" dirty="0" smtClean="0"/>
              <a:t> যা সেবা বিতরণে ব্যবহৃত হবে ।</a:t>
            </a:r>
            <a:endParaRPr lang="en-US" sz="2000" dirty="0"/>
          </a:p>
        </p:txBody>
      </p:sp>
      <p:pic>
        <p:nvPicPr>
          <p:cNvPr id="5" name="Content Placeholder 4" descr="card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3886200" cy="1752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57200" y="3962400"/>
            <a:ext cx="82296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/>
              <a:t>সবার সাথে যোগাযোগের জন্য</a:t>
            </a:r>
            <a:endParaRPr lang="en-US" dirty="0" smtClean="0"/>
          </a:p>
          <a:p>
            <a:r>
              <a:rPr lang="bn-IN" dirty="0" smtClean="0"/>
              <a:t> নিয়মিতভাবে সামাজিক মাধ্যম </a:t>
            </a:r>
            <a:endParaRPr lang="en-US" dirty="0" smtClean="0"/>
          </a:p>
          <a:p>
            <a:r>
              <a:rPr lang="en-US" dirty="0" err="1" smtClean="0"/>
              <a:t>ব্যবহৃত</a:t>
            </a:r>
            <a:r>
              <a:rPr lang="bn-IN" dirty="0" smtClean="0"/>
              <a:t> হবে ।</a:t>
            </a:r>
            <a:endParaRPr lang="en-US" dirty="0"/>
          </a:p>
        </p:txBody>
      </p:sp>
      <p:pic>
        <p:nvPicPr>
          <p:cNvPr id="7" name="Picture 6" descr="link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038600"/>
            <a:ext cx="19812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ob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4038600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457200" y="1600200"/>
            <a:ext cx="6096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৭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7200" y="3962400"/>
            <a:ext cx="6096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৮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/>
            </a:r>
            <a:br>
              <a:rPr lang="bn-IN" dirty="0" smtClean="0">
                <a:solidFill>
                  <a:srgbClr val="00B050"/>
                </a:solidFill>
              </a:rPr>
            </a:b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dirty="0" smtClean="0"/>
              <a:t>    </a:t>
            </a:r>
            <a:r>
              <a:rPr lang="bn-IN" sz="2200" dirty="0" smtClean="0"/>
              <a:t>অভ্যন্তরীণ আইসিটি আয়</a:t>
            </a:r>
          </a:p>
          <a:p>
            <a:pPr>
              <a:buNone/>
            </a:pPr>
            <a:r>
              <a:rPr lang="bn-IN" sz="2200" dirty="0" smtClean="0"/>
              <a:t>    ২ বিলিয়ন ডলার এবং</a:t>
            </a:r>
          </a:p>
          <a:p>
            <a:pPr>
              <a:buNone/>
            </a:pPr>
            <a:r>
              <a:rPr lang="bn-IN" sz="2200" dirty="0" smtClean="0"/>
              <a:t>    রপ্তানি আয় ২ বিলিয়ন ডলারে </a:t>
            </a:r>
          </a:p>
          <a:p>
            <a:pPr>
              <a:buNone/>
            </a:pPr>
            <a:r>
              <a:rPr lang="bn-IN" sz="2200" dirty="0" smtClean="0"/>
              <a:t>    উন্নীতকরণ, আসিটি শিল্পের </a:t>
            </a:r>
          </a:p>
          <a:p>
            <a:pPr>
              <a:buNone/>
            </a:pPr>
            <a:r>
              <a:rPr lang="bn-IN" sz="2200" dirty="0" smtClean="0"/>
              <a:t>    জন্য ১ মিলিয়ন প্রশিক্ষণ প্রাপ্ত </a:t>
            </a:r>
          </a:p>
          <a:p>
            <a:pPr>
              <a:buNone/>
            </a:pPr>
            <a:r>
              <a:rPr lang="bn-IN" sz="2200" dirty="0" smtClean="0"/>
              <a:t>    মানবসম্পদ তৈরিকরণ ।</a:t>
            </a:r>
            <a:endParaRPr lang="en-US" sz="2200" dirty="0"/>
          </a:p>
        </p:txBody>
      </p:sp>
      <p:pic>
        <p:nvPicPr>
          <p:cNvPr id="5" name="Content Placeholder 4" descr="dolar.jf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7964" y="1676400"/>
            <a:ext cx="1795236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81000" y="4267200"/>
            <a:ext cx="83820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43400"/>
            <a:ext cx="4038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জনগনের সিদ্ধান্তের সমর্থনে নিয়মিতভাবে উম্মুক্ত সরকারি তথ্য ও বড় তথ্যভান্ডার বিশ্লেষণ নিযমিতভাবে করা হবে 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343400"/>
            <a:ext cx="1981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manob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1" y="1676400"/>
            <a:ext cx="19050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Oval 10"/>
          <p:cNvSpPr/>
          <p:nvPr/>
        </p:nvSpPr>
        <p:spPr>
          <a:xfrm>
            <a:off x="457200" y="1600200"/>
            <a:ext cx="4572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৯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457200" y="4343400"/>
            <a:ext cx="6858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</a:t>
            </a:r>
            <a:r>
              <a:rPr lang="bn-IN" sz="2000" dirty="0" smtClean="0"/>
              <a:t>০</a:t>
            </a:r>
            <a:endParaRPr lang="en-US" sz="2000" dirty="0"/>
          </a:p>
        </p:txBody>
      </p:sp>
      <p:sp>
        <p:nvSpPr>
          <p:cNvPr id="67586" name="AutoShape 2" descr="C:\Users\ABTABU~1\AppData\Local\Temp\%E0%A7%8B2%E0%A6%97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495800" y="4343400"/>
          <a:ext cx="2133600" cy="1905000"/>
        </p:xfrm>
        <a:graphic>
          <a:graphicData uri="http://schemas.openxmlformats.org/presentationml/2006/ole">
            <p:oleObj spid="_x0000_s67587" name="Packager Shell Object" showAsIcon="1" r:id="rId6" imgW="659520" imgH="43776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/>
            </a:r>
            <a:br>
              <a:rPr lang="bn-IN" dirty="0" smtClean="0">
                <a:solidFill>
                  <a:srgbClr val="00B050"/>
                </a:solidFill>
              </a:rPr>
            </a:b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820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2000" dirty="0" smtClean="0"/>
          </a:p>
          <a:p>
            <a:r>
              <a:rPr lang="bn-IN" sz="2000" dirty="0" smtClean="0"/>
              <a:t>গবেষ্ণণা উন্নয়নের জন্য</a:t>
            </a:r>
            <a:r>
              <a:rPr lang="en-US" sz="2000" dirty="0" smtClean="0"/>
              <a:t> GDP- </a:t>
            </a:r>
            <a:r>
              <a:rPr lang="bn-IN" sz="2000" dirty="0" smtClean="0"/>
              <a:t> </a:t>
            </a:r>
          </a:p>
          <a:p>
            <a:r>
              <a:rPr lang="bn-IN" sz="2000" dirty="0" smtClean="0"/>
              <a:t>এর </a:t>
            </a:r>
            <a:r>
              <a:rPr lang="en-US" sz="2000" dirty="0" smtClean="0"/>
              <a:t>১ </a:t>
            </a:r>
            <a:r>
              <a:rPr lang="en-US" sz="2000" dirty="0" err="1" smtClean="0"/>
              <a:t>শতাংশ</a:t>
            </a:r>
            <a:r>
              <a:rPr lang="bn-IN" sz="2000" dirty="0" smtClean="0"/>
              <a:t> ব্যয় বরাদ্দ ।</a:t>
            </a:r>
            <a:endParaRPr lang="en-US" sz="2000" dirty="0"/>
          </a:p>
        </p:txBody>
      </p:sp>
      <p:pic>
        <p:nvPicPr>
          <p:cNvPr id="5" name="Content Placeholder 4" descr="reasearch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524000"/>
            <a:ext cx="3657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33400" y="3886200"/>
            <a:ext cx="83058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/>
              <a:t>শক্তিশালী সাইবার নিরাপত্তা</a:t>
            </a:r>
          </a:p>
          <a:p>
            <a:r>
              <a:rPr lang="bn-IN" dirty="0" smtClean="0"/>
              <a:t> ব্যবস্থার প্রাতিষ্ঠানিকীকরণ ।</a:t>
            </a:r>
            <a:endParaRPr lang="en-US" dirty="0"/>
          </a:p>
        </p:txBody>
      </p:sp>
      <p:pic>
        <p:nvPicPr>
          <p:cNvPr id="7" name="Picture 6" descr="si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038600"/>
            <a:ext cx="37719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457200" y="1447800"/>
            <a:ext cx="762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</a:t>
            </a:r>
            <a:r>
              <a:rPr lang="bn-IN" sz="2000" dirty="0" smtClean="0"/>
              <a:t>১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33400" y="3886200"/>
            <a:ext cx="762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</a:t>
            </a:r>
            <a:r>
              <a:rPr lang="bn-IN" sz="2000" dirty="0" smtClean="0"/>
              <a:t>২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6629400" cy="533400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সাধারণ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বহুনির্বাচনি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প্রশ্ন</a:t>
            </a:r>
            <a:r>
              <a:rPr lang="en-US" sz="3600" dirty="0" smtClean="0"/>
              <a:t> (Simple MCQ)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743200"/>
            <a:ext cx="6934200" cy="3657600"/>
          </a:xfr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rgbClr val="7030A0"/>
                </a:solidFill>
              </a:rPr>
              <a:t>১) </a:t>
            </a:r>
            <a:r>
              <a:rPr lang="en-US" sz="2000" dirty="0" err="1" smtClean="0">
                <a:solidFill>
                  <a:srgbClr val="7030A0"/>
                </a:solidFill>
              </a:rPr>
              <a:t>কত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বছর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মেয়াদের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পরিকল্পনাকে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পঞ্চবার্ষিক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পরিকল্পনা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বলে</a:t>
            </a:r>
            <a:r>
              <a:rPr lang="en-US" sz="2000" dirty="0" smtClean="0">
                <a:solidFill>
                  <a:srgbClr val="7030A0"/>
                </a:solidFill>
              </a:rPr>
              <a:t> ?</a:t>
            </a:r>
            <a:endParaRPr lang="bn-BD" sz="2000" dirty="0" smtClean="0">
              <a:solidFill>
                <a:srgbClr val="7030A0"/>
              </a:solidFill>
            </a:endParaRPr>
          </a:p>
          <a:p>
            <a:pPr marL="457200" indent="-457200" algn="l"/>
            <a:endParaRPr lang="bn-BD" sz="2400" dirty="0" smtClean="0">
              <a:solidFill>
                <a:srgbClr val="7030A0"/>
              </a:solidFill>
            </a:endParaRPr>
          </a:p>
          <a:p>
            <a:pPr marL="457200" indent="-457200" algn="l"/>
            <a:endParaRPr lang="bn-BD" sz="2400" dirty="0" smtClean="0">
              <a:solidFill>
                <a:srgbClr val="7030A0"/>
              </a:solidFill>
            </a:endParaRPr>
          </a:p>
          <a:p>
            <a:pPr marL="457200" indent="-457200" algn="l"/>
            <a:endParaRPr lang="bn-BD" sz="2400" dirty="0" smtClean="0">
              <a:solidFill>
                <a:srgbClr val="7030A0"/>
              </a:solidFill>
            </a:endParaRPr>
          </a:p>
          <a:p>
            <a:pPr marL="457200" indent="-457200" algn="l"/>
            <a:r>
              <a:rPr lang="en-US" sz="2000" dirty="0" smtClean="0">
                <a:solidFill>
                  <a:srgbClr val="7030A0"/>
                </a:solidFill>
              </a:rPr>
              <a:t>২) </a:t>
            </a:r>
            <a:r>
              <a:rPr lang="en-US" sz="2000" dirty="0" err="1" smtClean="0">
                <a:solidFill>
                  <a:srgbClr val="7030A0"/>
                </a:solidFill>
              </a:rPr>
              <a:t>প্রতিটি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পঞ্চবার্ষিক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পরিকল্পনা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হলো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"/>
            <a:ext cx="70866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পরীক্ষার জন্য প্রস্তুতি </a:t>
            </a:r>
            <a:endParaRPr lang="en-US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1295400" y="4953000"/>
            <a:ext cx="3048000" cy="609600"/>
          </a:xfrm>
          <a:prstGeom prst="roundRect">
            <a:avLst>
              <a:gd name="adj" fmla="val 104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ক) </a:t>
            </a:r>
            <a:r>
              <a:rPr lang="en-US" sz="2000" dirty="0" err="1" smtClean="0"/>
              <a:t>স্বল্পমেয়াদি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পরিকল্পনা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1371600" y="5638800"/>
            <a:ext cx="3048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গ) </a:t>
            </a:r>
            <a:r>
              <a:rPr lang="en-US" sz="2000" dirty="0" err="1" smtClean="0"/>
              <a:t>দীর্ঘমেয়াদি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পরিকল্পনা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0600" y="5562600"/>
            <a:ext cx="28956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ঘ) </a:t>
            </a:r>
            <a:r>
              <a:rPr lang="en-US" sz="2000" dirty="0" err="1" smtClean="0"/>
              <a:t>বার্ষিক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উন্নয়ন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কর্মসূচি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4876800"/>
            <a:ext cx="2971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/>
              <a:t>খ) </a:t>
            </a:r>
            <a:r>
              <a:rPr lang="en-US" sz="2000" dirty="0" err="1" smtClean="0"/>
              <a:t>মধ্যমেয়াদি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পরিকল্পনা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371600" y="3886200"/>
            <a:ext cx="29718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গ) ৫ </a:t>
            </a:r>
            <a:r>
              <a:rPr lang="en-US" dirty="0" err="1" smtClean="0"/>
              <a:t>বছর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648200" y="3810000"/>
            <a:ext cx="28194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ঘ) ১০ </a:t>
            </a:r>
            <a:r>
              <a:rPr lang="en-US" dirty="0" err="1" smtClean="0"/>
              <a:t>বছর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648200" y="3124200"/>
            <a:ext cx="28194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খ) ৩ </a:t>
            </a:r>
            <a:r>
              <a:rPr lang="en-US" dirty="0" err="1" smtClean="0"/>
              <a:t>বছর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90600" y="1219200"/>
            <a:ext cx="32766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মূল্যায়ণ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47800" y="3200400"/>
            <a:ext cx="28194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 ২</a:t>
            </a:r>
            <a:r>
              <a:rPr lang="en-US" dirty="0" err="1" smtClean="0"/>
              <a:t>বছর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1219200"/>
            <a:ext cx="32004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একক কাজ 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dirty="0" smtClean="0"/>
              <a:t>বহুপদি সমাপ্তিসূচক বহুনির্বাচনি প্রশ্ন (Multiple Completion MCQ)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487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r>
              <a:rPr lang="en-US" sz="1600" dirty="0" smtClean="0">
                <a:solidFill>
                  <a:srgbClr val="00B050"/>
                </a:solidFill>
              </a:rPr>
              <a:t>১</a:t>
            </a:r>
            <a:r>
              <a:rPr lang="bn-BD" sz="1600" dirty="0" smtClean="0">
                <a:solidFill>
                  <a:srgbClr val="00B050"/>
                </a:solidFill>
              </a:rPr>
              <a:t>)</a:t>
            </a:r>
            <a:r>
              <a:rPr lang="bn-IN" sz="1600" dirty="0" smtClean="0">
                <a:solidFill>
                  <a:srgbClr val="00B050"/>
                </a:solidFill>
              </a:rPr>
              <a:t> পরিকল্পনা প্রনয়ন কালে দেখতে হবে যে-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bn-BD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কোন খাতটি অধিক গুরুত্বপূর্ণ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bn-BD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কত স্বল্পসময়ে প্রকল্প শেষ করা যায়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1600" dirty="0" smtClean="0">
                <a:solidFill>
                  <a:schemeClr val="tx1"/>
                </a:solidFill>
              </a:rPr>
              <a:t>iii)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কোন প্রকল্পটি লাভজনক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কোনটি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সঠিক</a:t>
            </a:r>
            <a:r>
              <a:rPr lang="en-US" sz="1600" dirty="0" smtClean="0">
                <a:solidFill>
                  <a:schemeClr val="tx1"/>
                </a:solidFill>
              </a:rPr>
              <a:t> ?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IN" sz="2000" dirty="0" smtClean="0">
                <a:solidFill>
                  <a:srgbClr val="00B050"/>
                </a:solidFill>
              </a:rPr>
              <a:t>২</a:t>
            </a:r>
            <a:r>
              <a:rPr lang="en-US" sz="1600" dirty="0" smtClean="0">
                <a:solidFill>
                  <a:srgbClr val="00B050"/>
                </a:solidFill>
              </a:rPr>
              <a:t>) </a:t>
            </a:r>
            <a:r>
              <a:rPr lang="bn-IN" sz="1600" dirty="0" smtClean="0">
                <a:solidFill>
                  <a:srgbClr val="00B050"/>
                </a:solidFill>
              </a:rPr>
              <a:t>উন্নয়নশীল দেশে উন্নয়ন পরিকল্পনা গ্রহন করা হয়-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bn-IN" sz="1600" dirty="0" smtClean="0">
                <a:solidFill>
                  <a:schemeClr val="tx1"/>
                </a:solidFill>
              </a:rPr>
              <a:t>দীর্ঘ মেয়াদি উন্নয়নের জন্য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bn-BD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স্বল্পমেয়াদি উন্নয়নের জন্য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1600" dirty="0" smtClean="0">
                <a:solidFill>
                  <a:schemeClr val="tx1"/>
                </a:solidFill>
              </a:rPr>
              <a:t>iii)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bn-IN" sz="1600" dirty="0" smtClean="0">
                <a:solidFill>
                  <a:schemeClr val="tx1"/>
                </a:solidFill>
              </a:rPr>
              <a:t>কাঙ্খিত উন্নয়নের জন্য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কোনটি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সঠিক</a:t>
            </a:r>
            <a:r>
              <a:rPr lang="en-US" sz="1600" dirty="0" smtClean="0">
                <a:solidFill>
                  <a:schemeClr val="tx1"/>
                </a:solidFill>
              </a:rPr>
              <a:t> ?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733800"/>
            <a:ext cx="2667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গ)</a:t>
            </a:r>
            <a:r>
              <a:rPr lang="bn-BD" dirty="0" smtClean="0">
                <a:solidFill>
                  <a:schemeClr val="tx1"/>
                </a:solidFill>
              </a:rPr>
              <a:t> ii</a:t>
            </a:r>
            <a:r>
              <a:rPr lang="en-US" dirty="0" smtClean="0">
                <a:solidFill>
                  <a:schemeClr val="tx1"/>
                </a:solidFill>
              </a:rPr>
              <a:t> ও iii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3200400"/>
            <a:ext cx="2667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14800" y="3200400"/>
            <a:ext cx="2438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খ) </a:t>
            </a:r>
            <a:r>
              <a:rPr lang="bn-BD" dirty="0" smtClean="0">
                <a:solidFill>
                  <a:schemeClr val="tx1"/>
                </a:solidFill>
              </a:rPr>
              <a:t>i </a:t>
            </a:r>
            <a:r>
              <a:rPr lang="en-US" dirty="0" smtClean="0">
                <a:solidFill>
                  <a:schemeClr val="tx1"/>
                </a:solidFill>
              </a:rPr>
              <a:t>ও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14800" y="3733800"/>
            <a:ext cx="2438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ঘ)  I, </a:t>
            </a:r>
            <a:r>
              <a:rPr lang="bn-BD" dirty="0" smtClean="0">
                <a:solidFill>
                  <a:schemeClr val="tx1"/>
                </a:solidFill>
              </a:rPr>
              <a:t>ii </a:t>
            </a:r>
            <a:r>
              <a:rPr lang="en-US" dirty="0" smtClean="0">
                <a:solidFill>
                  <a:schemeClr val="tx1"/>
                </a:solidFill>
              </a:rPr>
              <a:t>ও ii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4400" y="5638800"/>
            <a:ext cx="2743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6172200"/>
            <a:ext cx="2743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 ও iii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0" y="5638800"/>
            <a:ext cx="2743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খ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0" y="6172200"/>
            <a:ext cx="2743200" cy="457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 , ii</a:t>
            </a:r>
            <a:r>
              <a:rPr lang="en-US" dirty="0" smtClean="0">
                <a:solidFill>
                  <a:schemeClr val="tx1"/>
                </a:solidFill>
              </a:rPr>
              <a:t> ও iii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 rot="10800000">
            <a:off x="457200" y="1295400"/>
            <a:ext cx="3733800" cy="25146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3359831" cy="19697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</a:t>
            </a:r>
            <a:r>
              <a:rPr lang="bn-IN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ফামারী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</a:p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4321" y="3657600"/>
            <a:ext cx="3624711" cy="24314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শ্রেণিঃ একাদশ/দ্বাদশ</a:t>
            </a:r>
          </a:p>
          <a:p>
            <a:pPr algn="ctr"/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বিষয়ঃ অর্থনীতি</a:t>
            </a: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দ্বিতীয় পত্র</a:t>
            </a:r>
            <a:endParaRPr lang="bn-IN" sz="2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অধ্যায়ঃ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দশম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(উন্নয়ন </a:t>
            </a:r>
            <a:r>
              <a:rPr lang="en-US" sz="2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পরিকল্পনা</a:t>
            </a:r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সময়ঃ৪৫ মিনিট</a:t>
            </a:r>
          </a:p>
          <a:p>
            <a:pPr algn="ctr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তারিখঃ</a:t>
            </a:r>
            <a:r>
              <a:rPr lang="en-US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১৯</a:t>
            </a:r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/০৮/২০২০খ্রিঃ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762000"/>
            <a:ext cx="14959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838200"/>
            <a:ext cx="17155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0" name="Picture 2" descr="C:\Users\pcmc\Pictures\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276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nip Single Corner Rectangle 10"/>
          <p:cNvSpPr/>
          <p:nvPr/>
        </p:nvSpPr>
        <p:spPr>
          <a:xfrm rot="16200000">
            <a:off x="5524500" y="571500"/>
            <a:ext cx="2362200" cy="365760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152400"/>
            <a:ext cx="213360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7030A0"/>
                  </a:solidFill>
                </a:ln>
              </a:rPr>
              <a:t>পরিচিতি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5" name="Picture 14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1295401"/>
            <a:ext cx="1447800" cy="2133600"/>
          </a:xfrm>
          <a:prstGeom prst="rect">
            <a:avLst/>
          </a:prstGeom>
        </p:spPr>
      </p:pic>
      <p:pic>
        <p:nvPicPr>
          <p:cNvPr id="19" name="Picture 18" descr="বগ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295400"/>
            <a:ext cx="1447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/>
              <a:t>অভিন্ন তথ্যভিক্তিক বহুনির্বাচনি প্রশ্ন</a:t>
            </a:r>
            <a:r>
              <a:rPr lang="en-US" sz="3600" dirty="0" smtClean="0"/>
              <a:t> </a:t>
            </a: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en-US" sz="3600" dirty="0" smtClean="0"/>
              <a:t>(Situation Set MCQ)</a:t>
            </a:r>
            <a:endParaRPr lang="en-US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1600" dirty="0" smtClean="0">
                <a:solidFill>
                  <a:srgbClr val="002060"/>
                </a:solidFill>
              </a:rPr>
              <a:t>পার্শ্বের উদ্দীপক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bn-BD" sz="1600" dirty="0" smtClean="0">
                <a:solidFill>
                  <a:srgbClr val="002060"/>
                </a:solidFill>
              </a:rPr>
              <a:t>থেকে ১ ও ২ নম্বর প্রশ্নের উত্তর দাও </a:t>
            </a:r>
          </a:p>
          <a:p>
            <a:pPr>
              <a:buNone/>
            </a:pPr>
            <a:r>
              <a:rPr lang="bn-IN" sz="1600" dirty="0" smtClean="0">
                <a:solidFill>
                  <a:srgbClr val="002060"/>
                </a:solidFill>
              </a:rPr>
              <a:t>১) সপ্তম পঞ্চবার্ষিক পরিকল্পনা কোন সালে শুরু হয় -</a:t>
            </a: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IN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n-IN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1600" dirty="0" smtClean="0">
                <a:solidFill>
                  <a:srgbClr val="002060"/>
                </a:solidFill>
              </a:rPr>
              <a:t>২) পরিকল্পনা বাস্তবায়ন হলে -</a:t>
            </a:r>
            <a:endParaRPr lang="bn-BD" sz="1600" dirty="0" smtClean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endParaRPr lang="bn-IN" sz="2000" dirty="0" smtClean="0"/>
          </a:p>
          <a:p>
            <a:pPr>
              <a:buNone/>
            </a:pPr>
            <a:r>
              <a:rPr lang="en-US" sz="2000" dirty="0" err="1" smtClean="0"/>
              <a:t>উদ্দীপকঃ</a:t>
            </a:r>
            <a:endParaRPr lang="bn-IN" sz="2000" dirty="0" smtClean="0"/>
          </a:p>
          <a:p>
            <a:pPr>
              <a:buNone/>
            </a:pPr>
            <a:r>
              <a:rPr lang="bn-IN" sz="2000" dirty="0" smtClean="0"/>
              <a:t>    স্যার ক্লাসে বাংলাদেশে গৃহীত বিভিন্ন পঞ্চবার্ষিক পরিকল্পনা সম্পর্কে পড়ালেন । তিনি বললেন এ পর্যন্ত ৭টি পঞ্চবার্ষিক পরিকল্পনা গ্রহন করা হয়েছে । দেশের প্রাপ্ত সম্পদের সুষ্ঠু ব্যবহার এবং সুচিন্তিত কর্মসূচি ও কৌশল গ্রহনের মাধ্যমে এ সকল পরিকল্পনা বাস্তবায়ন করা হচ্ছে বলে তিনি জানান ।</a:t>
            </a:r>
            <a:endParaRPr lang="en-US" sz="2000" dirty="0" smtClean="0"/>
          </a:p>
          <a:p>
            <a:pPr>
              <a:buNone/>
            </a:pPr>
            <a:r>
              <a:rPr lang="bn-BD" sz="2000" dirty="0" smtClean="0"/>
              <a:t>    </a:t>
            </a:r>
            <a:r>
              <a:rPr lang="en-US" sz="2000" dirty="0" smtClean="0"/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53000" y="274320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 ২০১৩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781800" y="2743200"/>
            <a:ext cx="1752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খ) ২০১৪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781800" y="335280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bn-IN" dirty="0" smtClean="0"/>
              <a:t>ঘ) ২০১৬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953000" y="335280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গ) ২০১৫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876800" y="5562600"/>
            <a:ext cx="2590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iii) </a:t>
            </a:r>
            <a:r>
              <a:rPr lang="bn-IN" sz="1600" dirty="0" smtClean="0"/>
              <a:t>জন্ম হার বাড়বে 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4953000"/>
            <a:ext cx="2590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ii) </a:t>
            </a:r>
            <a:r>
              <a:rPr lang="bn-IN" dirty="0" smtClean="0"/>
              <a:t>অর্থনৈতিক উন্নয়ন সম্ভব হবে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876800" y="4495800"/>
            <a:ext cx="2590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</a:t>
            </a:r>
            <a:r>
              <a:rPr lang="en-US" sz="1600" dirty="0" smtClean="0"/>
              <a:t>) </a:t>
            </a:r>
            <a:r>
              <a:rPr lang="bn-IN" sz="1600" dirty="0" smtClean="0"/>
              <a:t>জাতীয় আয় বৃদ্ধি পাবে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467600" y="4495800"/>
            <a:ext cx="11430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কোনটিসঠিক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bn-IN" sz="1400" dirty="0" smtClean="0"/>
              <a:t>ক)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bn-IN" sz="1400" dirty="0" smtClean="0"/>
              <a:t> ও</a:t>
            </a:r>
            <a:r>
              <a:rPr lang="en-US" sz="1400" dirty="0" smtClean="0"/>
              <a:t> ii</a:t>
            </a:r>
            <a:endParaRPr lang="bn-IN" sz="1400" dirty="0" smtClean="0"/>
          </a:p>
          <a:p>
            <a:r>
              <a:rPr lang="en-US" sz="1400" dirty="0" smtClean="0"/>
              <a:t>    </a:t>
            </a:r>
            <a:r>
              <a:rPr lang="bn-IN" sz="1400" dirty="0" smtClean="0"/>
              <a:t>খ)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bn-IN" sz="1400" dirty="0" smtClean="0"/>
              <a:t> ও</a:t>
            </a:r>
            <a:r>
              <a:rPr lang="en-US" sz="1400" dirty="0" smtClean="0"/>
              <a:t> iii</a:t>
            </a:r>
            <a:endParaRPr lang="bn-IN" sz="1400" dirty="0" smtClean="0"/>
          </a:p>
          <a:p>
            <a:r>
              <a:rPr lang="en-US" sz="1400" dirty="0" smtClean="0"/>
              <a:t>    </a:t>
            </a:r>
            <a:r>
              <a:rPr lang="bn-IN" sz="1400" dirty="0" smtClean="0"/>
              <a:t>গ)</a:t>
            </a:r>
            <a:r>
              <a:rPr lang="en-US" sz="1400" dirty="0" smtClean="0"/>
              <a:t> ii </a:t>
            </a:r>
            <a:r>
              <a:rPr lang="bn-IN" sz="1400" dirty="0" smtClean="0"/>
              <a:t>ও</a:t>
            </a:r>
            <a:r>
              <a:rPr lang="en-US" sz="1400" dirty="0" smtClean="0"/>
              <a:t> iii</a:t>
            </a:r>
            <a:endParaRPr lang="bn-IN" sz="1400" dirty="0" smtClean="0"/>
          </a:p>
          <a:p>
            <a:r>
              <a:rPr lang="en-US" sz="1400" dirty="0" smtClean="0"/>
              <a:t>    </a:t>
            </a:r>
            <a:r>
              <a:rPr lang="bn-IN" sz="1400" dirty="0" smtClean="0"/>
              <a:t>ঘ)</a:t>
            </a:r>
            <a:r>
              <a:rPr lang="en-US" sz="1400" dirty="0" smtClean="0"/>
              <a:t> </a:t>
            </a:r>
            <a:r>
              <a:rPr lang="en-US" sz="1400" dirty="0" err="1" smtClean="0"/>
              <a:t>I,ii</a:t>
            </a:r>
            <a:r>
              <a:rPr lang="bn-IN" sz="1400" dirty="0" smtClean="0"/>
              <a:t> ও</a:t>
            </a:r>
            <a:r>
              <a:rPr lang="en-US" sz="1400" dirty="0" smtClean="0"/>
              <a:t> iii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দলীয়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077200" cy="45259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514350" indent="-514350" algn="ctr">
              <a:buNone/>
            </a:pPr>
            <a:endParaRPr lang="bn-BD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00400" y="1752600"/>
            <a:ext cx="26670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সময়ঃ ১০ মিনিট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8001000" cy="2514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সপ্তম পঞ্চবার্ষিক পরিকল্পনায়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‘ডিজিটাল বাংলাদেশ বিনির্মাণে’ আইসিটি খাত অর্থনীতিতে কিরুপ অবদান রাখবে –আলোচনা কর 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80400" cy="579438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err="1" smtClean="0"/>
              <a:t>সৃজনশীল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প্রশ্ন</a:t>
            </a:r>
            <a:r>
              <a:rPr lang="en-US" sz="3600" dirty="0" smtClean="0"/>
              <a:t>(CQ)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4114800" cy="6746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জ্ঞানমূলক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প্রশ্ন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724400"/>
            <a:ext cx="4114800" cy="1401762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en-US" dirty="0" smtClean="0"/>
              <a:t>১</a:t>
            </a:r>
            <a:r>
              <a:rPr lang="en-US" dirty="0" smtClean="0"/>
              <a:t>) </a:t>
            </a:r>
            <a:r>
              <a:rPr lang="en-US" dirty="0" err="1" smtClean="0"/>
              <a:t>পঞ্চবার্ষিক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  <a:endParaRPr lang="bn-BD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48200" y="3962400"/>
            <a:ext cx="4114800" cy="6746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অনুধাবনমূলক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প্রশ্ন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24400"/>
            <a:ext cx="4114800" cy="1401763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bn-BD" dirty="0" smtClean="0"/>
          </a:p>
          <a:p>
            <a:pPr marL="457200" indent="-457200">
              <a:buNone/>
            </a:pPr>
            <a:endParaRPr lang="bn-IN" dirty="0" smtClean="0"/>
          </a:p>
          <a:p>
            <a:pPr marL="457200" indent="-457200">
              <a:buNone/>
            </a:pPr>
            <a:r>
              <a:rPr lang="en-US" dirty="0" smtClean="0"/>
              <a:t>১)  </a:t>
            </a:r>
            <a:r>
              <a:rPr lang="en-US" dirty="0" err="1" smtClean="0"/>
              <a:t>সুষম</a:t>
            </a:r>
            <a:r>
              <a:rPr lang="en-US" dirty="0" smtClean="0"/>
              <a:t> </a:t>
            </a:r>
            <a:r>
              <a:rPr lang="en-US" dirty="0" err="1" smtClean="0"/>
              <a:t>উন্নয়নের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en-US" dirty="0" err="1" smtClean="0"/>
              <a:t>প্রয়োজন-ব্যাখ্যা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bn-BD" dirty="0" smtClean="0"/>
          </a:p>
          <a:p>
            <a:pPr marL="457200" indent="-457200">
              <a:buNone/>
            </a:pPr>
            <a:r>
              <a:rPr lang="bn-BD" dirty="0" smtClean="0"/>
              <a:t> </a:t>
            </a:r>
          </a:p>
        </p:txBody>
      </p:sp>
      <p:pic>
        <p:nvPicPr>
          <p:cNvPr id="10" name="Picture 9" descr="বাড়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8229600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49513" y="228600"/>
            <a:ext cx="2964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0400"/>
            <a:ext cx="7772400" cy="16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উন্নয়ন পরিকল্পনা </a:t>
            </a:r>
            <a:br>
              <a:rPr lang="bn-IN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(DEVELOPMENT PLANNING)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7200"/>
            <a:ext cx="7772400" cy="2514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000" dirty="0" smtClean="0"/>
              <a:t>আগামী ক্লাস</a:t>
            </a:r>
            <a:endParaRPr lang="bn-IN" sz="6000" dirty="0" smtClean="0"/>
          </a:p>
          <a:p>
            <a:pPr algn="ctr"/>
            <a:r>
              <a:rPr lang="bn-IN" sz="6000" dirty="0" smtClean="0"/>
              <a:t>দশম অধ্যায়</a:t>
            </a:r>
            <a:endParaRPr lang="bn-BD" sz="60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029200"/>
            <a:ext cx="777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আলোচ্য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</a:t>
            </a:r>
            <a:endParaRPr lang="bn-IN" sz="3600" dirty="0" smtClean="0"/>
          </a:p>
          <a:p>
            <a:pPr algn="ctr"/>
            <a:r>
              <a:rPr lang="bn-IN" sz="2400" dirty="0" smtClean="0"/>
              <a:t>মানব সম্পদ উন্নয়নে ৭ম পঞ্চবার্ষিক পরিকল্পনা</a:t>
            </a:r>
            <a:endParaRPr lang="bn-B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no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28600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এখানেই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শেষ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করছি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আগামী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সকলের উপস্থিতি কামনা করে সবাইকে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00200" y="2438400"/>
          <a:ext cx="6019800" cy="2819400"/>
        </p:xfrm>
        <a:graphic>
          <a:graphicData uri="http://schemas.openxmlformats.org/presentationml/2006/ole">
            <p:oleObj spid="_x0000_s31746" name="Packager Shell Object" showAsIcon="1" r:id="rId3" imgW="6009840" imgH="43776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304800"/>
            <a:ext cx="8153400" cy="16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চল আমরা একটি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</a:t>
            </a:r>
            <a:r>
              <a:rPr lang="bn-IN" sz="3600" dirty="0" smtClean="0"/>
              <a:t>খি !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76400" y="5486400"/>
            <a:ext cx="52501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dirty="0" smtClean="0"/>
              <a:t>‘</a:t>
            </a:r>
            <a:r>
              <a:rPr lang="en-US" dirty="0" smtClean="0"/>
              <a:t>রুপকল্প-২০২১’ </a:t>
            </a:r>
            <a:r>
              <a:rPr lang="en-US" dirty="0" err="1" smtClean="0"/>
              <a:t>বাস্তবায়নের</a:t>
            </a:r>
            <a:r>
              <a:rPr lang="en-US" dirty="0" smtClean="0"/>
              <a:t> </a:t>
            </a:r>
            <a:r>
              <a:rPr lang="en-US" dirty="0" err="1" smtClean="0"/>
              <a:t>লক্ষ্যে</a:t>
            </a:r>
            <a:r>
              <a:rPr lang="en-US" dirty="0" smtClean="0"/>
              <a:t> </a:t>
            </a:r>
            <a:r>
              <a:rPr lang="bn-IN" dirty="0" smtClean="0"/>
              <a:t> ও</a:t>
            </a:r>
          </a:p>
          <a:p>
            <a:pPr>
              <a:buFont typeface="Wingdings" pitchFamily="2" charset="2"/>
              <a:buChar char="Ø"/>
            </a:pPr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বিনির্মাণে বঙ্গবন্ধু স্যাটেলাইট-১</a:t>
            </a:r>
          </a:p>
          <a:p>
            <a:pPr>
              <a:buFont typeface="Wingdings" pitchFamily="2" charset="2"/>
              <a:buChar char="Ø"/>
            </a:pPr>
            <a:r>
              <a:rPr lang="bn-IN" dirty="0" smtClean="0">
                <a:solidFill>
                  <a:srgbClr val="00B05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আইসিটি খাতে বিরাট সাফল্য ।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343400"/>
            <a:ext cx="838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উল্লেখিত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স্থির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চিত্রগুলো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থেকে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কি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জানতে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পারছি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  <a:endParaRPr lang="bn-IN" sz="2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685800"/>
            <a:ext cx="22860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2819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nter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762000"/>
            <a:ext cx="26670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health_c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2743200"/>
            <a:ext cx="2524809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rura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8006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rura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800600"/>
            <a:ext cx="249555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rur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1" y="4800600"/>
            <a:ext cx="2590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304800" y="228600"/>
            <a:ext cx="8458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bn-IN" dirty="0" smtClean="0"/>
              <a:t>(পরস্পরের সাথে মত বিনিময়)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বখোেপ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1" y="2743200"/>
            <a:ext cx="27432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National-Helpli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24250" y="2667000"/>
            <a:ext cx="234315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bn-IN" dirty="0" smtClean="0"/>
              <a:t>   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আর্থ-সামাজিক</a:t>
            </a:r>
            <a:r>
              <a:rPr lang="en-US" dirty="0" smtClean="0"/>
              <a:t> </a:t>
            </a:r>
            <a:r>
              <a:rPr lang="en-US" dirty="0" err="1" smtClean="0"/>
              <a:t>জীবনে</a:t>
            </a:r>
            <a:r>
              <a:rPr lang="en-US" dirty="0" smtClean="0"/>
              <a:t> </a:t>
            </a:r>
            <a:r>
              <a:rPr lang="en-US" dirty="0" err="1" smtClean="0"/>
              <a:t>আইসিটি</a:t>
            </a:r>
            <a:endParaRPr lang="bn-IN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গুরুত্বপূর্ণ</a:t>
            </a:r>
            <a:r>
              <a:rPr lang="en-US" dirty="0" smtClean="0"/>
              <a:t> </a:t>
            </a:r>
            <a:r>
              <a:rPr lang="en-US" dirty="0" err="1" smtClean="0"/>
              <a:t>ভূমিকা</a:t>
            </a:r>
            <a:r>
              <a:rPr lang="en-US" dirty="0" smtClean="0"/>
              <a:t> </a:t>
            </a:r>
            <a:r>
              <a:rPr lang="en-US" dirty="0" err="1" smtClean="0"/>
              <a:t>রাখছে</a:t>
            </a:r>
            <a:r>
              <a:rPr lang="bn-IN" dirty="0" smtClean="0"/>
              <a:t>-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bn-IN" dirty="0" smtClean="0"/>
              <a:t>৫টি উদাহরণ দাও 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5600" y="381000"/>
            <a:ext cx="35052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জোড়ায়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276600" y="2057400"/>
            <a:ext cx="25908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 - ৭ মিনিট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bn-IN" sz="3600" dirty="0" smtClean="0"/>
          </a:p>
          <a:p>
            <a:pPr algn="ctr">
              <a:buNone/>
            </a:pP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সপ্তম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পঞ্চবার্ষিক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পরিকল্পনা</a:t>
            </a:r>
            <a:r>
              <a:rPr lang="bn-IN" sz="3600" dirty="0" smtClean="0"/>
              <a:t> </a:t>
            </a:r>
            <a:r>
              <a:rPr lang="en-US" sz="3600" dirty="0" smtClean="0"/>
              <a:t>Seventh Five Year Plan(2016-2020) </a:t>
            </a:r>
            <a:r>
              <a:rPr lang="en-US" sz="3600" dirty="0" err="1" smtClean="0"/>
              <a:t>আইসিটি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উন্নয়ন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(ICT DEVELOPMENT) </a:t>
            </a:r>
            <a:endParaRPr lang="en-US" sz="6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4876800"/>
            <a:ext cx="82296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bn-BD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362200"/>
            <a:ext cx="8458199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 শেষে শিক্ষার্থীরা---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bn-IN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সপ্তম পঞ্চবার্ষিক পরিকল্পনায় </a:t>
            </a:r>
            <a:r>
              <a:rPr lang="en-US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ICT</a:t>
            </a:r>
            <a:r>
              <a:rPr lang="bn-IN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উন্নয়ন লক্ষ্যমাত্রা সম্পর্কে জানতে পারবে ।</a:t>
            </a:r>
          </a:p>
          <a:p>
            <a:pPr>
              <a:buFont typeface="Wingdings" pitchFamily="2" charset="2"/>
              <a:buChar char="v"/>
            </a:pPr>
            <a:endParaRPr lang="en-US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bn-IN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ডিজিটাল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বাংলাদেশ বিনির্মাণে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প্রযুক্তির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ব্যবহার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সম্বন্ধে</a:t>
            </a:r>
            <a:r>
              <a:rPr lang="bn-IN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জানতে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পারবে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  <a:endParaRPr lang="bn-IN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868" y="914400"/>
            <a:ext cx="344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 ফল</a:t>
            </a:r>
            <a:endParaRPr lang="en-US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+mn-lt"/>
              </a:rPr>
              <a:t>সপ্তম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পঞ্চবার্ষিক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পরিকল্পনা</a:t>
            </a:r>
            <a:r>
              <a:rPr lang="en-US" sz="2000" dirty="0" smtClean="0">
                <a:latin typeface="+mn-lt"/>
              </a:rPr>
              <a:t> (২০১৬-২০২০)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Seventh Five Year Plan(2016-2020)</a:t>
            </a:r>
            <a:br>
              <a:rPr lang="en-US" sz="2000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1800" dirty="0" smtClean="0"/>
          </a:p>
          <a:p>
            <a:endParaRPr lang="bn-IN" sz="1800" dirty="0" smtClean="0"/>
          </a:p>
          <a:p>
            <a:r>
              <a:rPr lang="bn-IN" sz="1800" dirty="0" smtClean="0"/>
              <a:t>‘</a:t>
            </a:r>
            <a:r>
              <a:rPr lang="en-US" sz="1800" dirty="0" smtClean="0"/>
              <a:t>রুপকল্প-২০২১’ </a:t>
            </a:r>
            <a:r>
              <a:rPr lang="en-US" sz="1800" dirty="0" err="1" smtClean="0"/>
              <a:t>বাস্তবায়নের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লক্ষ্যে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প্রেক্ষিত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পরিকল্পনা</a:t>
            </a:r>
            <a:r>
              <a:rPr lang="bn-IN" sz="1800" dirty="0" smtClean="0"/>
              <a:t> ‘</a:t>
            </a:r>
            <a:r>
              <a:rPr lang="en-US" sz="1800" dirty="0" smtClean="0"/>
              <a:t>২০১০-২০২১’ </a:t>
            </a:r>
            <a:r>
              <a:rPr lang="en-US" sz="1800" dirty="0" err="1" smtClean="0"/>
              <a:t>এর</a:t>
            </a:r>
            <a:r>
              <a:rPr lang="en-US" sz="1800" dirty="0" smtClean="0"/>
              <a:t> </a:t>
            </a:r>
            <a:r>
              <a:rPr lang="en-US" sz="1800" dirty="0" err="1" smtClean="0"/>
              <a:t>দ্বিতীয়</a:t>
            </a:r>
            <a:r>
              <a:rPr lang="en-US" sz="1800" dirty="0" smtClean="0"/>
              <a:t> </a:t>
            </a:r>
            <a:r>
              <a:rPr lang="en-US" sz="1800" dirty="0" err="1" smtClean="0"/>
              <a:t>পঞ্চবার্ষিক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পরিকল্পনা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হলো</a:t>
            </a:r>
            <a:r>
              <a:rPr lang="en-US" sz="1800" dirty="0" smtClean="0"/>
              <a:t> </a:t>
            </a:r>
            <a:r>
              <a:rPr lang="en-US" sz="1800" dirty="0" err="1" smtClean="0"/>
              <a:t>সপ্তম</a:t>
            </a:r>
            <a:r>
              <a:rPr lang="en-US" sz="1800" dirty="0" smtClean="0"/>
              <a:t> </a:t>
            </a:r>
            <a:r>
              <a:rPr lang="en-US" sz="1800" dirty="0" err="1" smtClean="0"/>
              <a:t>পঞ্চবার্ষিক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পরিকল্পনা</a:t>
            </a:r>
            <a:r>
              <a:rPr lang="en-US" sz="1800" dirty="0" smtClean="0"/>
              <a:t> । </a:t>
            </a:r>
            <a:r>
              <a:rPr lang="en-US" sz="1800" dirty="0" err="1" smtClean="0"/>
              <a:t>দারিদ্রতা</a:t>
            </a:r>
            <a:r>
              <a:rPr lang="en-US" sz="1800" dirty="0" smtClean="0"/>
              <a:t>, </a:t>
            </a:r>
            <a:r>
              <a:rPr lang="en-US" sz="1800" dirty="0" err="1" smtClean="0"/>
              <a:t>অসমতা</a:t>
            </a:r>
            <a:r>
              <a:rPr lang="en-US" sz="1800" dirty="0" smtClean="0"/>
              <a:t>, </a:t>
            </a:r>
            <a:r>
              <a:rPr lang="en-US" sz="1800" dirty="0" err="1" smtClean="0"/>
              <a:t>মানবিক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বঞ্চনা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অবসানের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দ্বারা</a:t>
            </a:r>
            <a:r>
              <a:rPr lang="en-US" sz="1800" dirty="0" smtClean="0"/>
              <a:t> </a:t>
            </a:r>
            <a:r>
              <a:rPr lang="en-US" sz="1800" dirty="0" err="1" smtClean="0"/>
              <a:t>জনগনের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আর্থ-সামাজিক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জীবনে</a:t>
            </a:r>
            <a:r>
              <a:rPr lang="en-US" sz="1800" dirty="0" smtClean="0"/>
              <a:t> </a:t>
            </a:r>
            <a:r>
              <a:rPr lang="en-US" sz="1800" dirty="0" err="1" smtClean="0"/>
              <a:t>মৌলিক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পরিবর্তনের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মাধ্যমে</a:t>
            </a:r>
            <a:r>
              <a:rPr lang="en-US" sz="1800" dirty="0" smtClean="0"/>
              <a:t> </a:t>
            </a:r>
            <a:r>
              <a:rPr lang="en-US" sz="1800" dirty="0" err="1" smtClean="0"/>
              <a:t>জীবন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কাঙ্খিত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অগ্রগতি</a:t>
            </a:r>
            <a:r>
              <a:rPr lang="en-US" sz="1800" dirty="0" smtClean="0"/>
              <a:t> </a:t>
            </a:r>
            <a:r>
              <a:rPr lang="en-US" sz="1800" dirty="0" err="1" smtClean="0"/>
              <a:t>সাধিত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হবে</a:t>
            </a:r>
            <a:r>
              <a:rPr lang="en-US" sz="1800" dirty="0" smtClean="0"/>
              <a:t> ।</a:t>
            </a:r>
            <a:r>
              <a:rPr lang="bn-IN" sz="1800" dirty="0" smtClean="0"/>
              <a:t> </a:t>
            </a:r>
            <a:r>
              <a:rPr lang="en-US" sz="1800" dirty="0" err="1" smtClean="0"/>
              <a:t>প্রত্যাশিত</a:t>
            </a:r>
            <a:r>
              <a:rPr lang="en-US" sz="1800" dirty="0" smtClean="0"/>
              <a:t> </a:t>
            </a:r>
            <a:r>
              <a:rPr lang="bn-IN" sz="1800" dirty="0" smtClean="0"/>
              <a:t> </a:t>
            </a:r>
            <a:r>
              <a:rPr lang="en-US" sz="1800" dirty="0" smtClean="0"/>
              <a:t>GDP </a:t>
            </a:r>
            <a:r>
              <a:rPr lang="en-US" sz="1800" dirty="0" err="1" smtClean="0"/>
              <a:t>প্রবৃদ্ধি</a:t>
            </a:r>
            <a:r>
              <a:rPr lang="en-US" sz="1800" dirty="0" smtClean="0"/>
              <a:t> </a:t>
            </a:r>
            <a:r>
              <a:rPr lang="en-US" sz="1800" dirty="0" err="1" smtClean="0"/>
              <a:t>হবে</a:t>
            </a:r>
            <a:r>
              <a:rPr lang="en-US" sz="1800" dirty="0" smtClean="0"/>
              <a:t> ৮% ।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0" y="1600200"/>
            <a:ext cx="3962400" cy="449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মূল</a:t>
            </a:r>
            <a:r>
              <a:rPr lang="en-US" sz="1600" dirty="0" smtClean="0"/>
              <a:t> </a:t>
            </a:r>
            <a:r>
              <a:rPr lang="en-US" sz="1600" dirty="0" err="1" smtClean="0"/>
              <a:t>লক্ষ্যঃ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১) </a:t>
            </a:r>
            <a:r>
              <a:rPr lang="en-US" sz="1400" dirty="0" err="1" smtClean="0"/>
              <a:t>একটি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উদার</a:t>
            </a:r>
            <a:r>
              <a:rPr lang="en-US" sz="1400" dirty="0" smtClean="0"/>
              <a:t>, </a:t>
            </a:r>
            <a:r>
              <a:rPr lang="en-US" sz="1400" dirty="0" err="1" smtClean="0"/>
              <a:t>সহনশ</a:t>
            </a:r>
            <a:r>
              <a:rPr lang="bn-IN" sz="1400" dirty="0" smtClean="0"/>
              <a:t>ী</a:t>
            </a:r>
            <a:r>
              <a:rPr lang="en-US" sz="1400" dirty="0" smtClean="0"/>
              <a:t>ল, </a:t>
            </a:r>
            <a:r>
              <a:rPr lang="en-US" sz="1400" dirty="0" err="1" smtClean="0"/>
              <a:t>অসাম্প্রদায়িক</a:t>
            </a:r>
            <a:r>
              <a:rPr lang="en-US" sz="1400" dirty="0" smtClean="0"/>
              <a:t>, </a:t>
            </a:r>
            <a:r>
              <a:rPr lang="en-US" sz="1400" dirty="0" err="1" smtClean="0"/>
              <a:t>প্রগতিশীল</a:t>
            </a:r>
            <a:r>
              <a:rPr lang="en-US" sz="1400" dirty="0" smtClean="0"/>
              <a:t>, </a:t>
            </a:r>
            <a:r>
              <a:rPr lang="en-US" sz="1400" dirty="0" err="1" smtClean="0"/>
              <a:t>গনতান্ত্রিক</a:t>
            </a:r>
            <a:r>
              <a:rPr lang="en-US" sz="1400" dirty="0" smtClean="0"/>
              <a:t> </a:t>
            </a:r>
            <a:r>
              <a:rPr lang="en-US" sz="1400" dirty="0" err="1" smtClean="0"/>
              <a:t>রাষ্ট্র</a:t>
            </a:r>
            <a:r>
              <a:rPr lang="en-US" sz="1400" dirty="0" smtClean="0"/>
              <a:t> </a:t>
            </a:r>
            <a:r>
              <a:rPr lang="en-US" sz="1400" dirty="0" err="1" smtClean="0"/>
              <a:t>বিনির্মাণ</a:t>
            </a:r>
            <a:r>
              <a:rPr lang="en-US" sz="1400" dirty="0" smtClean="0"/>
              <a:t> </a:t>
            </a:r>
            <a:r>
              <a:rPr lang="bn-IN" sz="1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২) টেকসই মানব উন্নয়ন,দুর্নীতি দমন এবং সুশাসন নিশ্চিত করা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৩) জনসংখ্যার বৃদ্ধি হ্রাস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৪) অনুকুল শিল্পায়ন বানিজ্যনীতি ব্যবস্থার উন্নতকরণ 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৫) বিদ্যুৎ ও জ্বালানির পর্যাপ্ত সরবরাহ নিশ্চিত করন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৬) অবকাঠামোগত সুবিধার প্রসারণ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৭) বিশ্বায়ন ও আঞ্চলিক সহযোগিতার চ্যালেঞ্জ মোকাবিলা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৮) খাদ্য নিরাপত্তা অর্জন ও জীবন মানের প্রভূত উন্নয়ন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৯) পরিবেশ বান্ধব উন্নয়ন নীতি অনুসরণ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/>
              <a:t>১০) একটি বিচক্ষণ, আস্থাশীল সামষ্টিক অর্থনৈতিক নীতি-পদ্ধতি প্রবর্তন ;</a:t>
            </a:r>
          </a:p>
          <a:p>
            <a:pPr>
              <a:buFont typeface="Wingdings" pitchFamily="2" charset="2"/>
              <a:buChar char="Ø"/>
            </a:pPr>
            <a:r>
              <a:rPr lang="bn-IN" sz="1400" dirty="0" smtClean="0">
                <a:solidFill>
                  <a:srgbClr val="00B050"/>
                </a:solidFill>
              </a:rPr>
              <a:t>১১) ডিজিটাল বাংলাদেশ বিনির্মাণ ।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2000" dirty="0" smtClean="0">
                <a:latin typeface="+mn-lt"/>
              </a:rPr>
              <a:t/>
            </a:r>
            <a:br>
              <a:rPr lang="bn-IN" sz="2000" dirty="0" smtClean="0">
                <a:latin typeface="+mn-lt"/>
              </a:rPr>
            </a:br>
            <a:r>
              <a:rPr lang="bn-IN" sz="2000" dirty="0" smtClean="0"/>
              <a:t/>
            </a:r>
            <a:br>
              <a:rPr lang="bn-IN" sz="2000" dirty="0" smtClean="0"/>
            </a:br>
            <a:r>
              <a:rPr lang="en-US" sz="2000" dirty="0" err="1" smtClean="0">
                <a:latin typeface="+mn-lt"/>
              </a:rPr>
              <a:t>বাংলাদেশের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সপ্তম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পঞ্চবার্ষিক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পরিকল্পনা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আইসিটি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উন্নয়ন</a:t>
            </a:r>
            <a:r>
              <a:rPr lang="en-US" sz="2000" dirty="0" smtClean="0">
                <a:latin typeface="+mn-lt"/>
              </a:rPr>
              <a:t>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(ICT DEVELOPMENT)</a:t>
            </a:r>
            <a:r>
              <a:rPr lang="bn-IN" sz="2000" dirty="0" smtClean="0">
                <a:latin typeface="+mn-lt"/>
              </a:rPr>
              <a:t/>
            </a:r>
            <a:br>
              <a:rPr lang="bn-IN" sz="2000" dirty="0" smtClean="0">
                <a:latin typeface="+mn-lt"/>
              </a:rPr>
            </a:b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752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err="1" smtClean="0"/>
              <a:t>টেলিঘনত্ব</a:t>
            </a:r>
            <a:r>
              <a:rPr lang="en-US" sz="2000" dirty="0" smtClean="0"/>
              <a:t> ১০০%</a:t>
            </a:r>
          </a:p>
          <a:p>
            <a:r>
              <a:rPr lang="en-US" sz="2000" dirty="0" err="1" smtClean="0"/>
              <a:t>ইন্টারনেট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বিস্তৃতি</a:t>
            </a:r>
            <a:r>
              <a:rPr lang="en-US" sz="2000" dirty="0" smtClean="0"/>
              <a:t> ১০০%</a:t>
            </a:r>
          </a:p>
          <a:p>
            <a:r>
              <a:rPr lang="en-US" sz="2000" dirty="0" err="1" smtClean="0"/>
              <a:t>এবং</a:t>
            </a:r>
            <a:endParaRPr lang="en-US" sz="2000" dirty="0" smtClean="0"/>
          </a:p>
          <a:p>
            <a:r>
              <a:rPr lang="en-US" sz="2000" dirty="0" err="1" smtClean="0"/>
              <a:t>ব্রড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ব্যান্ড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সুবিধা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বিস্তার</a:t>
            </a:r>
            <a:r>
              <a:rPr lang="en-US" sz="2000" dirty="0" smtClean="0"/>
              <a:t> ৫০%</a:t>
            </a:r>
          </a:p>
          <a:p>
            <a:r>
              <a:rPr lang="en-US" sz="2000" dirty="0" err="1" smtClean="0"/>
              <a:t>উন্নত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।</a:t>
            </a:r>
            <a:endParaRPr lang="en-US" sz="2000" dirty="0"/>
          </a:p>
        </p:txBody>
      </p:sp>
      <p:pic>
        <p:nvPicPr>
          <p:cNvPr id="5" name="Content Placeholder 4" descr="brodband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886200"/>
            <a:ext cx="3886200" cy="191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nternet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39624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609600" y="381000"/>
            <a:ext cx="2057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</a:rPr>
              <a:t>ডিজিটাল বাংলাদেশ বিনির্মাণ ।</a:t>
            </a:r>
            <a:endParaRPr lang="en-US" dirty="0"/>
          </a:p>
        </p:txBody>
      </p:sp>
      <p:pic>
        <p:nvPicPr>
          <p:cNvPr id="9" name="Picture 8" descr="েবো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600200"/>
            <a:ext cx="3886200" cy="2012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588235" y="5943600"/>
            <a:ext cx="5933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প্রতিটি ইউনিয়ন পর্যন্ত ব্রডব্যান্ড সুবিধা সম্প্রসারন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16002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১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898</Words>
  <Application>Microsoft Office PowerPoint</Application>
  <PresentationFormat>On-screen Show (4:3)</PresentationFormat>
  <Paragraphs>208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আজকের আলোচ্য বিষয় </vt:lpstr>
      <vt:lpstr>Slide 7</vt:lpstr>
      <vt:lpstr>সপ্তম পঞ্চবার্ষিক পরিকল্পনা (২০১৬-২০২০) Seventh Five Year Plan(2016-2020) </vt:lpstr>
      <vt:lpstr>  বাংলাদেশের সপ্তম পঞ্চবার্ষিক পরিকল্পনা আইসিটি উন্নয়ন  (ICT DEVELOPMENT)   </vt:lpstr>
      <vt:lpstr>ডিজিটাল বাংলাদেশ বিনির্মাণ ।</vt:lpstr>
      <vt:lpstr>ডিজিটাল বাংলাদেশ বিনির্মাণ ।</vt:lpstr>
      <vt:lpstr> ডিজিটাল বাংলাদেশ বিনির্মাণ । </vt:lpstr>
      <vt:lpstr> ডিজিটাল বাংলাদেশ বিনির্মাণ । </vt:lpstr>
      <vt:lpstr> ডিজিটাল বাংলাদেশ বিনির্মাণ । </vt:lpstr>
      <vt:lpstr> ডিজিটাল বাংলাদেশ বিনির্মাণ । </vt:lpstr>
      <vt:lpstr> ডিজিটাল বাংলাদেশ বিনির্মাণ । </vt:lpstr>
      <vt:lpstr> ডিজিটাল বাংলাদেশ বিনির্মাণ । </vt:lpstr>
      <vt:lpstr>সাধারণ বহুনির্বাচনি প্রশ্ন (Simple MCQ)</vt:lpstr>
      <vt:lpstr>বহুপদি সমাপ্তিসূচক বহুনির্বাচনি প্রশ্ন (Multiple Completion MCQ)</vt:lpstr>
      <vt:lpstr>অভিন্ন তথ্যভিক্তিক বহুনির্বাচনি প্রশ্ন  (Situation Set MCQ)</vt:lpstr>
      <vt:lpstr>দলীয় কাজ</vt:lpstr>
      <vt:lpstr>সৃজনশীল প্রশ্ন(CQ)</vt:lpstr>
      <vt:lpstr>উন্নয়ন পরিকল্পনা  (DEVELOPMENT PLANNING)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ABTABUL ALAM</dc:creator>
  <cp:lastModifiedBy>ABTABUL ALAM</cp:lastModifiedBy>
  <cp:revision>98</cp:revision>
  <dcterms:created xsi:type="dcterms:W3CDTF">2006-08-16T00:00:00Z</dcterms:created>
  <dcterms:modified xsi:type="dcterms:W3CDTF">2020-08-19T00:13:17Z</dcterms:modified>
</cp:coreProperties>
</file>