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6" r:id="rId4"/>
    <p:sldId id="263" r:id="rId5"/>
    <p:sldId id="264" r:id="rId6"/>
    <p:sldId id="256" r:id="rId7"/>
    <p:sldId id="260" r:id="rId8"/>
    <p:sldId id="265" r:id="rId9"/>
    <p:sldId id="271" r:id="rId10"/>
    <p:sldId id="276" r:id="rId11"/>
    <p:sldId id="268" r:id="rId12"/>
    <p:sldId id="270" r:id="rId13"/>
    <p:sldId id="26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796" autoAdjust="0"/>
  </p:normalViewPr>
  <p:slideViewPr>
    <p:cSldViewPr>
      <p:cViewPr>
        <p:scale>
          <a:sx n="60" d="100"/>
          <a:sy n="60" d="100"/>
        </p:scale>
        <p:origin x="-16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90DE4-7216-404A-A33A-6F895D20C913}" type="datetimeFigureOut">
              <a:rPr lang="en-US" smtClean="0"/>
              <a:pPr/>
              <a:t>8/18/2020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FAB55-F360-47FB-8C52-1D5C8CAD2F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a:t>
            </a:r>
            <a:r>
              <a:rPr lang="bn-BD" baseline="0" dirty="0" smtClean="0"/>
              <a:t>সূর্যের বিভিন্ন অবস্থানের জন্য বস্তুর ছায়ার দৈর্ঘ্য থেকে প্রাচীন কালে সময় নির্ধারণ করা হতো তা চিত্রের মাধ্যমে দেখিয়ে শিক্ষার্থীদের চিন্তা করার সুযোগ দিয়ে প্রাসঙ্গিক প্রশ্ন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a:t>
            </a:r>
            <a:r>
              <a:rPr lang="bn-BD" baseline="0" dirty="0" smtClean="0"/>
              <a:t>সূর্যের বিভিন্ন অবস্থানের জন্য বস্তুর ছায়ার দৈর্ঘ্য পরিবর্তিত হচ্ছে তা চিত্রের মাধ্যমে দেখিয়ে শিক্ষার্থীদের চিন্তা করার সুযোগ দিয়ে প্রাসঙ্গিক প্রশ্ন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পৃথিবীর</a:t>
            </a:r>
            <a:r>
              <a:rPr lang="bn-BD" baseline="0" dirty="0" smtClean="0"/>
              <a:t> আবর্তনের কারণে সূর্যের বিভিন্ন অবস্থানের জন্য বস্তুর ছায়ার দৈর্ঘ্য পরিবর্তিত হচ্ছে তা উপস্থাপন করতে পারেন। তবে ইচ্ছে করলে ব্যবহারকারী নিজ  সূর্যের ছায়ার অবস্থান মেপেও এ কাজটি শিক্ষার্থীদের দিয়ে করিয়ে নিতে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সামগ্রিকভাবে পাঠটি</a:t>
            </a:r>
            <a:r>
              <a:rPr lang="bn-BD" baseline="0" dirty="0" smtClean="0"/>
              <a:t> মূল্যায়ন করার উদ্দেশ্যে স্লাইডে প্রদর্শিত ছবির মাধ্যমে  মৌখিক প্রশ্ন ও বহুনির্বাচনি প্রশ্নের ব্যবস্থা করা যেতে পারে।</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চিন্তন দক্ষতা পরিমাপের জন্য এ ধরনের </a:t>
            </a:r>
            <a:r>
              <a:rPr lang="bn-BD" dirty="0" smtClean="0"/>
              <a:t>দলগত</a:t>
            </a:r>
            <a:r>
              <a:rPr lang="bn-BD" baseline="0" dirty="0" smtClean="0"/>
              <a:t>  কাজ দিতে পারেন।  তবে বিষয় শিক্ষক ইচ্ছে করলে অন্য যে কোনো যুক্তিযুক্ত উপায় অবলম্বন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স্লাইডটি মানসিক পরিবেশ সৃষ্টি করে পাঠ শিরোনাম বের করে পাঠ ঘোষণা করার জন্য। </a:t>
            </a:r>
          </a:p>
          <a:p>
            <a:r>
              <a:rPr lang="bn-BD" baseline="0" dirty="0" smtClean="0"/>
              <a:t>প্রথমে ধারাবাহিকভাবে স্লাইডে উল্লেখিত প্রশ্নোত্তরের মাধ্যমে অগ্রসর হউন। তারপর ক্লিক করে  পাঠ শিরোনাম ঘোষণা করতে পারেন।</a:t>
            </a:r>
            <a:r>
              <a:rPr lang="en-US"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smtClean="0">
                <a:latin typeface="+mn-lt"/>
                <a:cs typeface="NikoshBAN" pitchFamily="2" charset="0"/>
              </a:rPr>
              <a:t>এই স্লাইড থেকে</a:t>
            </a:r>
            <a:r>
              <a:rPr lang="bn-BD" sz="1200" baseline="0" dirty="0" smtClean="0">
                <a:latin typeface="+mn-lt"/>
                <a:cs typeface="NikoshBAN" pitchFamily="2" charset="0"/>
              </a:rPr>
              <a:t> </a:t>
            </a:r>
            <a:r>
              <a:rPr lang="bn-BD" sz="1200" dirty="0" smtClean="0">
                <a:latin typeface="+mn-lt"/>
                <a:cs typeface="NikoshBAN" pitchFamily="2" charset="0"/>
              </a:rPr>
              <a:t>প্রথম</a:t>
            </a:r>
            <a:r>
              <a:rPr lang="bn-BD" sz="1200" baseline="0" dirty="0" smtClean="0">
                <a:latin typeface="+mn-lt"/>
                <a:cs typeface="NikoshBAN" pitchFamily="2" charset="0"/>
              </a:rPr>
              <a:t> শিখনফল অর্জনের উদ্দেশ্যে পাঠ উপস্থাপন শুরু ।</a:t>
            </a:r>
          </a:p>
          <a:p>
            <a:r>
              <a:rPr lang="bn-BD" sz="1200" dirty="0" smtClean="0">
                <a:latin typeface="+mn-lt"/>
                <a:cs typeface="NikoshBAN" pitchFamily="2" charset="0"/>
              </a:rPr>
              <a:t>প্রথমে</a:t>
            </a:r>
            <a:r>
              <a:rPr lang="bn-BD" sz="1200" baseline="0" dirty="0" smtClean="0">
                <a:latin typeface="+mn-lt"/>
                <a:cs typeface="NikoshBAN" pitchFamily="2" charset="0"/>
              </a:rPr>
              <a:t> স্লাইডে উল্লেখিত নির্দেশনা অনুযায়ী  আপনার সাথে সাথে শিক্ষার্থীদেরকেও একটি রেখার দৈর্ঘ্য নির্ণয় করতে বলতে পারেন ।</a:t>
            </a:r>
          </a:p>
          <a:p>
            <a:r>
              <a:rPr lang="bn-BD" sz="1200" baseline="0" dirty="0" smtClean="0">
                <a:latin typeface="+mn-lt"/>
                <a:cs typeface="NikoshBAN" pitchFamily="2" charset="0"/>
              </a:rPr>
              <a:t>এখানে আপনি নিশ্চিত হোন যে শিক্ষারথীরা দৈর্ঘ্য পরিমাপ করতে পারছে।</a:t>
            </a:r>
            <a:endParaRPr lang="en-US" sz="1200" baseline="0" dirty="0" smtClean="0">
              <a:latin typeface="+mn-lt"/>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smtClean="0"/>
          </a:p>
          <a:p>
            <a:endParaRPr lang="en-US" sz="1200" baseline="0" dirty="0" smtClean="0">
              <a:latin typeface="+mn-lt"/>
              <a:cs typeface="NikoshBAN" pitchFamily="2" charset="0"/>
            </a:endParaRPr>
          </a:p>
          <a:p>
            <a:endParaRPr lang="bn-BD" sz="1200" baseline="0" dirty="0" smtClean="0">
              <a:latin typeface="+mn-lt"/>
              <a:cs typeface="NikoshBAN" pitchFamily="2" charset="0"/>
            </a:endParaRPr>
          </a:p>
        </p:txBody>
      </p:sp>
      <p:sp>
        <p:nvSpPr>
          <p:cNvPr id="4" name="Slide Number Placeholder 3"/>
          <p:cNvSpPr>
            <a:spLocks noGrp="1"/>
          </p:cNvSpPr>
          <p:nvPr>
            <p:ph type="sldNum" sz="quarter" idx="10"/>
          </p:nvPr>
        </p:nvSpPr>
        <p:spPr/>
        <p:txBody>
          <a:bodyPr/>
          <a:lstStyle/>
          <a:p>
            <a:fld id="{2AEFAB55-F360-47FB-8C52-1D5C8CAD2F6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এই স্লাইডে</a:t>
            </a:r>
            <a:r>
              <a:rPr lang="bn-BD" baseline="0" dirty="0" smtClean="0">
                <a:latin typeface="NikoshBAN" pitchFamily="2" charset="0"/>
                <a:cs typeface="NikoshBAN" pitchFamily="2" charset="0"/>
              </a:rPr>
              <a:t> শিক্ষার্থীরা একটি বিশেষ কৌশলের সাহায্যে পাতলা কোনো বস্তুর পুরুত্ব পরিমাপের সাথে পরিচিত হবে।</a:t>
            </a:r>
          </a:p>
          <a:p>
            <a:r>
              <a:rPr lang="bn-BD" baseline="0" dirty="0" smtClean="0">
                <a:latin typeface="NikoshBAN" pitchFamily="2" charset="0"/>
                <a:cs typeface="NikoshBAN" pitchFamily="2" charset="0"/>
              </a:rPr>
              <a:t>এখানে শিক্ষার্থীদের মুদ্রাটি দেখিয়ে প্রশ্ন করুন তারা মুদ্রাটি চেনে কি-না। তারপর স্লাইডে উল্লেখিত প্রশ্ন করুন এবং এরপর ভিডিওটি দেখাশন।</a:t>
            </a:r>
          </a:p>
          <a:p>
            <a:r>
              <a:rPr lang="bn-BD" baseline="0" dirty="0" smtClean="0">
                <a:latin typeface="NikoshBAN" pitchFamily="2" charset="0"/>
                <a:cs typeface="NikoshBAN" pitchFamily="2" charset="0"/>
              </a:rPr>
              <a:t>এবার শিক্ষার্থীদের কাছ থেকে প্রশ্নোত্তরের মাধ্যমে স্লাইডে উল্লেখিত পরিমাপের বিশেষ কৌশলটি বের করে আনার চেষ্টা করুন।</a:t>
            </a: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প্রথম</a:t>
            </a:r>
            <a:r>
              <a:rPr lang="bn-BD" baseline="0" dirty="0" smtClean="0"/>
              <a:t> শিখনফল যাচাই করার জন্য একক কাজটি প্রত্যেক শিক্ষার্থীদের করতে বলতে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এই স্লাইডে</a:t>
            </a:r>
            <a:r>
              <a:rPr lang="bn-BD" baseline="0" dirty="0" smtClean="0">
                <a:latin typeface="NikoshBAN" pitchFamily="2" charset="0"/>
                <a:cs typeface="NikoshBAN" pitchFamily="2" charset="0"/>
              </a:rPr>
              <a:t> শিক্ষার্থীরা একটি বিশেষ কৌশলের সাহায্যে হালকা কোনো বস্তুর ভর পরিমাপের সাথে পরিচিত হবে।</a:t>
            </a:r>
          </a:p>
          <a:p>
            <a:r>
              <a:rPr lang="bn-BD" baseline="0" dirty="0" smtClean="0">
                <a:latin typeface="NikoshBAN" pitchFamily="2" charset="0"/>
                <a:cs typeface="NikoshBAN" pitchFamily="2" charset="0"/>
              </a:rPr>
              <a:t>এখানে  স্লাইডে উল্লেখিত প্রশ্ন করার পর ভিডিওটি দেখাতে পারেন অথবা ভিডিওতে উল্লেখিত কাজটি শিক্ষার্থীদের সক্রিয় অংশগ্রহনেও করিয়ে নিতে পারেন।এবার শিক্ষার্থীদের কাছ থেকে প্রশ্নোত্তরের মাধ্যমে ভিডিওতে উল্লেখিত পরিমাপের বিশেষ কৌশলটির সাহায্যে একটি মুদ্রার ভর শিক্ষার্থীদের কাছ থেকে বের করে আনার চেষ্টা করতে পারেন।</a:t>
            </a:r>
            <a:r>
              <a:rPr lang="en-US" baseline="0" dirty="0" smtClean="0">
                <a:latin typeface="NikoshBAN" pitchFamily="2" charset="0"/>
                <a:cs typeface="NikoshBAN" pitchFamily="2"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এখানে</a:t>
            </a:r>
            <a:r>
              <a:rPr lang="bn-BD" sz="1200" dirty="0" smtClean="0">
                <a:latin typeface="+mn-lt"/>
                <a:cs typeface="NikoshBAN" pitchFamily="2" charset="0"/>
              </a:rPr>
              <a:t>দলগত কাজের মাধ্যমে</a:t>
            </a:r>
            <a:r>
              <a:rPr lang="bn-BD" sz="1200" baseline="0" dirty="0" smtClean="0">
                <a:latin typeface="+mn-lt"/>
                <a:cs typeface="NikoshBAN" pitchFamily="2" charset="0"/>
              </a:rPr>
              <a:t>  দ্বিতীয়</a:t>
            </a:r>
            <a:r>
              <a:rPr lang="bn-BD" sz="1200" dirty="0" smtClean="0">
                <a:latin typeface="+mn-lt"/>
                <a:cs typeface="NikoshBAN" pitchFamily="2" charset="0"/>
              </a:rPr>
              <a:t> </a:t>
            </a:r>
            <a:r>
              <a:rPr lang="bn-BD" sz="1200" baseline="0" dirty="0" smtClean="0">
                <a:latin typeface="+mn-lt"/>
                <a:cs typeface="NikoshBAN" pitchFamily="2" charset="0"/>
              </a:rPr>
              <a:t> শিখনফল অর্জিত হলো কি-না </a:t>
            </a:r>
            <a:r>
              <a:rPr lang="bn-BD" baseline="0" dirty="0" smtClean="0"/>
              <a:t> </a:t>
            </a:r>
            <a:r>
              <a:rPr lang="bn-BD" sz="1200" baseline="0" dirty="0" smtClean="0">
                <a:latin typeface="+mn-lt"/>
                <a:cs typeface="NikoshBAN" pitchFamily="2" charset="0"/>
              </a:rPr>
              <a:t>তা যাচাই করার উদ্দেশ্যে </a:t>
            </a:r>
            <a:r>
              <a:rPr lang="bn-BD" baseline="0" dirty="0" smtClean="0"/>
              <a:t>শিক্ষার্থীদের সুবিধামত বিভিন্ন নামের  দলে ভাগ করে নিতে পারেন। তবে প্রয়োজনে অন্য যেকোনো প্রাসঙ্গিক কাজ শিক্ষার্থীদের করতে দিতে পারেন।</a:t>
            </a:r>
            <a:endParaRPr lang="bn-BD" sz="1200" dirty="0" smtClean="0">
              <a:latin typeface="+mn-lt"/>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A2AF0-BF97-459E-AD20-DD7D12AB31B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A2AF0-BF97-459E-AD20-DD7D12AB31B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A2AF0-BF97-459E-AD20-DD7D12AB31BB}"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A2AF0-BF97-459E-AD20-DD7D12AB31BB}"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2AF0-BF97-459E-AD20-DD7D12AB31BB}"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A2AF0-BF97-459E-AD20-DD7D12AB31BB}" type="datetimeFigureOut">
              <a:rPr lang="en-US" smtClean="0"/>
              <a:pPr/>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6ED93-0ED2-4C78-94A7-9517724AC2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6802450" y="2819400"/>
            <a:ext cx="2341550" cy="3760670"/>
          </a:xfrm>
          <a:prstGeom prst="rect">
            <a:avLst/>
          </a:prstGeom>
        </p:spPr>
      </p:pic>
      <p:pic>
        <p:nvPicPr>
          <p:cNvPr id="4" name="Picture 3" descr="Welcome.gif"/>
          <p:cNvPicPr>
            <a:picLocks noChangeAspect="1"/>
          </p:cNvPicPr>
          <p:nvPr/>
        </p:nvPicPr>
        <p:blipFill>
          <a:blip r:embed="rId4" cstate="print"/>
          <a:stretch>
            <a:fillRect/>
          </a:stretch>
        </p:blipFill>
        <p:spPr>
          <a:xfrm>
            <a:off x="1600200" y="609600"/>
            <a:ext cx="5177741" cy="22938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jpg"/>
          <p:cNvPicPr>
            <a:picLocks noChangeAspect="1"/>
          </p:cNvPicPr>
          <p:nvPr/>
        </p:nvPicPr>
        <p:blipFill>
          <a:blip r:embed="rId3" cstate="print">
            <a:duotone>
              <a:schemeClr val="bg2">
                <a:shade val="45000"/>
                <a:satMod val="135000"/>
              </a:schemeClr>
              <a:prstClr val="white"/>
            </a:duotone>
          </a:blip>
          <a:stretch>
            <a:fillRect/>
          </a:stretch>
        </p:blipFill>
        <p:spPr>
          <a:xfrm>
            <a:off x="-31462" y="-1428"/>
            <a:ext cx="9175462" cy="6859428"/>
          </a:xfrm>
          <a:prstGeom prst="rect">
            <a:avLst/>
          </a:prstGeom>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3505200" y="228600"/>
            <a:ext cx="206017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8" name="TextBox 7"/>
          <p:cNvSpPr txBox="1"/>
          <p:nvPr/>
        </p:nvSpPr>
        <p:spPr>
          <a:xfrm>
            <a:off x="381000" y="2971800"/>
            <a:ext cx="8382000" cy="1200329"/>
          </a:xfrm>
          <a:prstGeom prst="rect">
            <a:avLst/>
          </a:prstGeom>
          <a:solidFill>
            <a:schemeClr val="tx2">
              <a:lumMod val="40000"/>
              <a:lumOff val="60000"/>
            </a:schemeClr>
          </a:solidFill>
        </p:spPr>
        <p:txBody>
          <a:bodyPr wrap="square" rtlCol="0">
            <a:spAutoFit/>
          </a:bodyPr>
          <a:lstStyle/>
          <a:p>
            <a:r>
              <a:rPr lang="en-US" sz="3600" dirty="0" smtClean="0">
                <a:latin typeface="NikoshBAN" pitchFamily="2" charset="0"/>
                <a:cs typeface="NikoshBAN" pitchFamily="2" charset="0"/>
              </a:rPr>
              <a:t>5</a:t>
            </a:r>
            <a:r>
              <a:rPr lang="bn-BD" sz="3600" dirty="0" smtClean="0">
                <a:latin typeface="NikoshBAN" pitchFamily="2" charset="0"/>
                <a:cs typeface="NikoshBAN" pitchFamily="2" charset="0"/>
              </a:rPr>
              <a:t>টি বিজ্ঞান বই এর উচ্চতা নির্ণয় করে </a:t>
            </a:r>
            <a:r>
              <a:rPr lang="en-US" sz="3600" dirty="0" smtClean="0">
                <a:latin typeface="NikoshBAN" pitchFamily="2" charset="0"/>
                <a:cs typeface="NikoshBAN" pitchFamily="2" charset="0"/>
              </a:rPr>
              <a:t>1 </a:t>
            </a:r>
            <a:r>
              <a:rPr lang="bn-BD" sz="3600" dirty="0" smtClean="0">
                <a:latin typeface="NikoshBAN" pitchFamily="2" charset="0"/>
                <a:cs typeface="NikoshBAN" pitchFamily="2" charset="0"/>
              </a:rPr>
              <a:t>টি বই এর পুরুত্ব পরিমাপ কর।</a:t>
            </a:r>
            <a:endParaRPr lang="en-US" sz="3600" dirty="0">
              <a:latin typeface="NikoshBAN" pitchFamily="2" charset="0"/>
              <a:cs typeface="NikoshBAN" pitchFamily="2" charset="0"/>
            </a:endParaRPr>
          </a:p>
        </p:txBody>
      </p:sp>
      <p:sp>
        <p:nvSpPr>
          <p:cNvPr id="6" name="TextBox 5"/>
          <p:cNvSpPr txBox="1"/>
          <p:nvPr/>
        </p:nvSpPr>
        <p:spPr>
          <a:xfrm>
            <a:off x="7187786" y="228600"/>
            <a:ext cx="1651414"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৬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sundial.jpg"/>
          <p:cNvPicPr>
            <a:picLocks noChangeAspect="1"/>
          </p:cNvPicPr>
          <p:nvPr/>
        </p:nvPicPr>
        <p:blipFill>
          <a:blip r:embed="rId3" cstate="print"/>
          <a:stretch>
            <a:fillRect/>
          </a:stretch>
        </p:blipFill>
        <p:spPr>
          <a:xfrm>
            <a:off x="1524000" y="914400"/>
            <a:ext cx="6096000" cy="4572000"/>
          </a:xfrm>
          <a:prstGeom prst="rect">
            <a:avLst/>
          </a:prstGeom>
        </p:spPr>
      </p:pic>
      <p:sp>
        <p:nvSpPr>
          <p:cNvPr id="5" name="TextBox 4"/>
          <p:cNvSpPr txBox="1"/>
          <p:nvPr/>
        </p:nvSpPr>
        <p:spPr>
          <a:xfrm>
            <a:off x="3302872" y="228600"/>
            <a:ext cx="2348720"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নিচের ছবিটি দেখ</a:t>
            </a:r>
            <a:endParaRPr lang="en-US" sz="3200" dirty="0">
              <a:latin typeface="NikoshBAN" pitchFamily="2" charset="0"/>
              <a:cs typeface="NikoshBAN" pitchFamily="2" charset="0"/>
            </a:endParaRPr>
          </a:p>
        </p:txBody>
      </p:sp>
      <p:sp>
        <p:nvSpPr>
          <p:cNvPr id="6" name="TextBox 5"/>
          <p:cNvSpPr txBox="1"/>
          <p:nvPr/>
        </p:nvSpPr>
        <p:spPr>
          <a:xfrm>
            <a:off x="990600" y="5562600"/>
            <a:ext cx="7086600"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প্রাচীন কালে মানুষ সূর্য </a:t>
            </a:r>
            <a:r>
              <a:rPr lang="bn-BD" sz="3200" dirty="0" smtClean="0">
                <a:solidFill>
                  <a:srgbClr val="FF0000"/>
                </a:solidFill>
                <a:latin typeface="NikoshBAN" pitchFamily="2" charset="0"/>
                <a:cs typeface="NikoshBAN" pitchFamily="2" charset="0"/>
              </a:rPr>
              <a:t>ঘড়ির</a:t>
            </a:r>
            <a:r>
              <a:rPr lang="bn-BD" sz="3200" dirty="0" smtClean="0">
                <a:latin typeface="NikoshBAN" pitchFamily="2" charset="0"/>
                <a:cs typeface="NikoshBAN" pitchFamily="2" charset="0"/>
              </a:rPr>
              <a:t> সাহায্যে সময় নির্ণয় করত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tok_anim1.gif"/>
          <p:cNvPicPr>
            <a:picLocks noChangeAspect="1"/>
          </p:cNvPicPr>
          <p:nvPr/>
        </p:nvPicPr>
        <p:blipFill>
          <a:blip r:embed="rId3" cstate="print"/>
          <a:stretch>
            <a:fillRect/>
          </a:stretch>
        </p:blipFill>
        <p:spPr>
          <a:xfrm>
            <a:off x="2362200" y="1752600"/>
            <a:ext cx="4543425" cy="2428875"/>
          </a:xfrm>
          <a:prstGeom prst="rect">
            <a:avLst/>
          </a:prstGeom>
          <a:noFill/>
          <a:ln>
            <a:noFill/>
          </a:ln>
        </p:spPr>
      </p:pic>
      <p:sp>
        <p:nvSpPr>
          <p:cNvPr id="5" name="TextBox 4"/>
          <p:cNvSpPr txBox="1"/>
          <p:nvPr/>
        </p:nvSpPr>
        <p:spPr>
          <a:xfrm>
            <a:off x="2971800" y="609600"/>
            <a:ext cx="3065263"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নিচের দৃশ্যে কী ঘটছে?</a:t>
            </a:r>
            <a:endParaRPr lang="en-US" sz="3200" dirty="0">
              <a:latin typeface="NikoshBAN" pitchFamily="2" charset="0"/>
              <a:cs typeface="NikoshBAN" pitchFamily="2" charset="0"/>
            </a:endParaRPr>
          </a:p>
        </p:txBody>
      </p:sp>
      <p:sp>
        <p:nvSpPr>
          <p:cNvPr id="6" name="TextBox 5"/>
          <p:cNvSpPr txBox="1"/>
          <p:nvPr/>
        </p:nvSpPr>
        <p:spPr>
          <a:xfrm>
            <a:off x="2551419" y="4343400"/>
            <a:ext cx="4214615"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ছায়ার দৈর্ঘ্য ছোট থেকে বড় হচ্ছে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rot="271456">
            <a:off x="-584990" y="1472974"/>
            <a:ext cx="8480528" cy="2890974"/>
            <a:chOff x="175658" y="1886646"/>
            <a:chExt cx="8480528" cy="2890974"/>
          </a:xfrm>
        </p:grpSpPr>
        <p:sp>
          <p:nvSpPr>
            <p:cNvPr id="20" name="Rectangle 19"/>
            <p:cNvSpPr/>
            <p:nvPr/>
          </p:nvSpPr>
          <p:spPr>
            <a:xfrm rot="17163559">
              <a:off x="1736725" y="325579"/>
              <a:ext cx="1196328" cy="431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7163559">
              <a:off x="5392919" y="1514353"/>
              <a:ext cx="2208072" cy="431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7310594">
              <a:off x="1488829" y="1940171"/>
              <a:ext cx="838200" cy="838200"/>
              <a:chOff x="1275450" y="2730497"/>
              <a:chExt cx="838200" cy="838200"/>
            </a:xfrm>
          </p:grpSpPr>
          <p:pic>
            <p:nvPicPr>
              <p:cNvPr id="3" name="Picture 2" descr="sss.png"/>
              <p:cNvPicPr>
                <a:picLocks noChangeAspect="1"/>
              </p:cNvPicPr>
              <p:nvPr/>
            </p:nvPicPr>
            <p:blipFill>
              <a:blip r:embed="rId3" cstate="print"/>
              <a:stretch>
                <a:fillRect/>
              </a:stretch>
            </p:blipFill>
            <p:spPr>
              <a:xfrm>
                <a:off x="1406818" y="2854618"/>
                <a:ext cx="548106" cy="548106"/>
              </a:xfrm>
              <a:prstGeom prst="rect">
                <a:avLst/>
              </a:prstGeom>
            </p:spPr>
          </p:pic>
          <p:sp>
            <p:nvSpPr>
              <p:cNvPr id="7" name="32-Point Star 6"/>
              <p:cNvSpPr/>
              <p:nvPr/>
            </p:nvSpPr>
            <p:spPr>
              <a:xfrm>
                <a:off x="1275450" y="2730497"/>
                <a:ext cx="838200" cy="838200"/>
              </a:xfrm>
              <a:prstGeom prst="star32">
                <a:avLst/>
              </a:prstGeom>
              <a:solidFill>
                <a:srgbClr val="FFFF00">
                  <a:alpha val="37000"/>
                </a:srgb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3505200" y="4963506"/>
            <a:ext cx="3276600" cy="762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3480280" y="2681626"/>
            <a:ext cx="76200" cy="2362200"/>
          </a:xfrm>
          <a:prstGeom prst="cub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19400" y="304800"/>
            <a:ext cx="4343400"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সূর্য </a:t>
            </a:r>
            <a:r>
              <a:rPr lang="bn-BD" sz="3200" dirty="0" smtClean="0">
                <a:solidFill>
                  <a:srgbClr val="FF0000"/>
                </a:solidFill>
                <a:latin typeface="NikoshBAN" pitchFamily="2" charset="0"/>
                <a:cs typeface="NikoshBAN" pitchFamily="2" charset="0"/>
              </a:rPr>
              <a:t>ঘড়ি </a:t>
            </a:r>
            <a:r>
              <a:rPr lang="bn-BD" sz="3200" dirty="0" smtClean="0">
                <a:latin typeface="NikoshBAN" pitchFamily="2" charset="0"/>
                <a:cs typeface="NikoshBAN" pitchFamily="2" charset="0"/>
              </a:rPr>
              <a:t>কীভাবে তৈরি করা যায়?</a:t>
            </a:r>
            <a:endParaRPr lang="en-US" sz="3200" dirty="0">
              <a:latin typeface="NikoshBAN" pitchFamily="2" charset="0"/>
              <a:cs typeface="NikoshBAN" pitchFamily="2" charset="0"/>
            </a:endParaRPr>
          </a:p>
        </p:txBody>
      </p:sp>
      <p:grpSp>
        <p:nvGrpSpPr>
          <p:cNvPr id="28" name="Group 27"/>
          <p:cNvGrpSpPr/>
          <p:nvPr/>
        </p:nvGrpSpPr>
        <p:grpSpPr>
          <a:xfrm rot="16879385">
            <a:off x="5973081" y="3770241"/>
            <a:ext cx="2006966" cy="461665"/>
            <a:chOff x="8773506" y="1143000"/>
            <a:chExt cx="2006966" cy="461665"/>
          </a:xfrm>
        </p:grpSpPr>
        <p:sp>
          <p:nvSpPr>
            <p:cNvPr id="14" name="TextBox 13"/>
            <p:cNvSpPr txBox="1"/>
            <p:nvPr/>
          </p:nvSpPr>
          <p:spPr>
            <a:xfrm>
              <a:off x="9525000" y="1143000"/>
              <a:ext cx="1255472" cy="461665"/>
            </a:xfrm>
            <a:prstGeom prst="rect">
              <a:avLst/>
            </a:prstGeom>
            <a:noFill/>
          </p:spPr>
          <p:txBody>
            <a:bodyPr wrap="none" rtlCol="0">
              <a:spAutoFit/>
            </a:bodyPr>
            <a:lstStyle/>
            <a:p>
              <a:r>
                <a:rPr lang="bn-BD" sz="2400" dirty="0" smtClean="0">
                  <a:latin typeface="NikoshBAN" pitchFamily="2" charset="0"/>
                  <a:cs typeface="NikoshBAN" pitchFamily="2" charset="0"/>
                </a:rPr>
                <a:t>সকাল ৮ টা</a:t>
              </a:r>
              <a:endParaRPr lang="en-US" sz="2400" dirty="0">
                <a:latin typeface="NikoshBAN" pitchFamily="2" charset="0"/>
                <a:cs typeface="NikoshBAN" pitchFamily="2" charset="0"/>
              </a:endParaRPr>
            </a:p>
          </p:txBody>
        </p:sp>
        <p:cxnSp>
          <p:nvCxnSpPr>
            <p:cNvPr id="22" name="Straight Connector 21"/>
            <p:cNvCxnSpPr/>
            <p:nvPr/>
          </p:nvCxnSpPr>
          <p:spPr>
            <a:xfrm>
              <a:off x="8773506" y="1371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rot="16974722">
            <a:off x="5271052" y="3768747"/>
            <a:ext cx="2003045" cy="461665"/>
            <a:chOff x="8763000" y="1676400"/>
            <a:chExt cx="2003045" cy="461665"/>
          </a:xfrm>
        </p:grpSpPr>
        <p:sp>
          <p:nvSpPr>
            <p:cNvPr id="15" name="TextBox 14"/>
            <p:cNvSpPr txBox="1"/>
            <p:nvPr/>
          </p:nvSpPr>
          <p:spPr>
            <a:xfrm>
              <a:off x="9525000" y="1676400"/>
              <a:ext cx="1241045" cy="461665"/>
            </a:xfrm>
            <a:prstGeom prst="rect">
              <a:avLst/>
            </a:prstGeom>
            <a:noFill/>
          </p:spPr>
          <p:txBody>
            <a:bodyPr wrap="none" rtlCol="0">
              <a:spAutoFit/>
            </a:bodyPr>
            <a:lstStyle/>
            <a:p>
              <a:r>
                <a:rPr lang="bn-BD" sz="2400" dirty="0" smtClean="0">
                  <a:latin typeface="NikoshBAN" pitchFamily="2" charset="0"/>
                  <a:cs typeface="NikoshBAN" pitchFamily="2" charset="0"/>
                </a:rPr>
                <a:t>সকাল ৯ টা</a:t>
              </a:r>
              <a:endParaRPr lang="en-US" sz="2400" dirty="0">
                <a:latin typeface="NikoshBAN" pitchFamily="2" charset="0"/>
                <a:cs typeface="NikoshBAN" pitchFamily="2" charset="0"/>
              </a:endParaRPr>
            </a:p>
          </p:txBody>
        </p:sp>
        <p:cxnSp>
          <p:nvCxnSpPr>
            <p:cNvPr id="24" name="Straight Connector 23"/>
            <p:cNvCxnSpPr/>
            <p:nvPr/>
          </p:nvCxnSpPr>
          <p:spPr>
            <a:xfrm>
              <a:off x="8763000" y="1889234"/>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17005987">
            <a:off x="4189302" y="3681171"/>
            <a:ext cx="2136406" cy="461665"/>
            <a:chOff x="8826064" y="3886200"/>
            <a:chExt cx="2136406" cy="461665"/>
          </a:xfrm>
        </p:grpSpPr>
        <p:sp>
          <p:nvSpPr>
            <p:cNvPr id="16" name="TextBox 15"/>
            <p:cNvSpPr txBox="1"/>
            <p:nvPr/>
          </p:nvSpPr>
          <p:spPr>
            <a:xfrm>
              <a:off x="9601200" y="3886200"/>
              <a:ext cx="1361270" cy="461665"/>
            </a:xfrm>
            <a:prstGeom prst="rect">
              <a:avLst/>
            </a:prstGeom>
            <a:noFill/>
          </p:spPr>
          <p:txBody>
            <a:bodyPr wrap="none" rtlCol="0">
              <a:spAutoFit/>
            </a:bodyPr>
            <a:lstStyle/>
            <a:p>
              <a:r>
                <a:rPr lang="bn-BD" sz="2400" dirty="0" smtClean="0">
                  <a:latin typeface="NikoshBAN" pitchFamily="2" charset="0"/>
                  <a:cs typeface="NikoshBAN" pitchFamily="2" charset="0"/>
                </a:rPr>
                <a:t>সকাল ১০ টা</a:t>
              </a:r>
              <a:endParaRPr lang="en-US" sz="2400" dirty="0">
                <a:latin typeface="NikoshBAN" pitchFamily="2" charset="0"/>
                <a:cs typeface="NikoshBAN" pitchFamily="2" charset="0"/>
              </a:endParaRPr>
            </a:p>
          </p:txBody>
        </p:sp>
        <p:cxnSp>
          <p:nvCxnSpPr>
            <p:cNvPr id="26" name="Straight Connector 25"/>
            <p:cNvCxnSpPr/>
            <p:nvPr/>
          </p:nvCxnSpPr>
          <p:spPr>
            <a:xfrm>
              <a:off x="8826064" y="41148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6979854">
            <a:off x="3357651" y="3683472"/>
            <a:ext cx="2140826" cy="461665"/>
            <a:chOff x="8954808" y="4648200"/>
            <a:chExt cx="2140826" cy="461665"/>
          </a:xfrm>
        </p:grpSpPr>
        <p:sp>
          <p:nvSpPr>
            <p:cNvPr id="19" name="TextBox 18"/>
            <p:cNvSpPr txBox="1"/>
            <p:nvPr/>
          </p:nvSpPr>
          <p:spPr>
            <a:xfrm>
              <a:off x="9753600" y="4648200"/>
              <a:ext cx="1342034" cy="461665"/>
            </a:xfrm>
            <a:prstGeom prst="rect">
              <a:avLst/>
            </a:prstGeom>
            <a:noFill/>
          </p:spPr>
          <p:txBody>
            <a:bodyPr wrap="none" rtlCol="0">
              <a:spAutoFit/>
            </a:bodyPr>
            <a:lstStyle/>
            <a:p>
              <a:r>
                <a:rPr lang="bn-BD" sz="2400" dirty="0" smtClean="0">
                  <a:latin typeface="NikoshBAN" pitchFamily="2" charset="0"/>
                  <a:cs typeface="NikoshBAN" pitchFamily="2" charset="0"/>
                </a:rPr>
                <a:t>সকাল ১১ টা</a:t>
              </a:r>
              <a:endParaRPr lang="en-US" sz="2400" dirty="0">
                <a:latin typeface="NikoshBAN" pitchFamily="2" charset="0"/>
                <a:cs typeface="NikoshBAN" pitchFamily="2" charset="0"/>
              </a:endParaRPr>
            </a:p>
          </p:txBody>
        </p:sp>
        <p:cxnSp>
          <p:nvCxnSpPr>
            <p:cNvPr id="27" name="Straight Connector 26"/>
            <p:cNvCxnSpPr/>
            <p:nvPr/>
          </p:nvCxnSpPr>
          <p:spPr>
            <a:xfrm>
              <a:off x="8954808" y="487417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4191000" y="4953000"/>
            <a:ext cx="2667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5000" fill="hold"/>
                                        <p:tgtEl>
                                          <p:spTgt spid="23"/>
                                        </p:tgtEl>
                                        <p:attrNameLst>
                                          <p:attrName>r</p:attrName>
                                        </p:attrNameLst>
                                      </p:cBhvr>
                                    </p:animRot>
                                  </p:childTnLst>
                                </p:cTn>
                              </p:par>
                              <p:par>
                                <p:cTn id="7" presetID="22" presetClass="entr" presetSubtype="2"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right)">
                                      <p:cBhvr>
                                        <p:cTn id="9" dur="5000"/>
                                        <p:tgtEl>
                                          <p:spTgt spid="25"/>
                                        </p:tgtEl>
                                      </p:cBhvr>
                                    </p:animEffect>
                                  </p:childTnLst>
                                </p:cTn>
                              </p:par>
                              <p:par>
                                <p:cTn id="10" presetID="18" presetClass="entr" presetSubtype="12"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1000"/>
                                        <p:tgtEl>
                                          <p:spTgt spid="29"/>
                                        </p:tgtEl>
                                      </p:cBhvr>
                                    </p:animEffect>
                                  </p:childTnLst>
                                </p:cTn>
                              </p:par>
                              <p:par>
                                <p:cTn id="13" presetID="18" presetClass="entr" presetSubtype="12" fill="hold" nodeType="withEffect">
                                  <p:stCondLst>
                                    <p:cond delay="2500"/>
                                  </p:stCondLst>
                                  <p:childTnLst>
                                    <p:set>
                                      <p:cBhvr>
                                        <p:cTn id="14" dur="1" fill="hold">
                                          <p:stCondLst>
                                            <p:cond delay="0"/>
                                          </p:stCondLst>
                                        </p:cTn>
                                        <p:tgtEl>
                                          <p:spTgt spid="30"/>
                                        </p:tgtEl>
                                        <p:attrNameLst>
                                          <p:attrName>style.visibility</p:attrName>
                                        </p:attrNameLst>
                                      </p:cBhvr>
                                      <p:to>
                                        <p:strVal val="visible"/>
                                      </p:to>
                                    </p:set>
                                    <p:animEffect transition="in" filter="strips(downLeft)">
                                      <p:cBhvr>
                                        <p:cTn id="15" dur="1000"/>
                                        <p:tgtEl>
                                          <p:spTgt spid="30"/>
                                        </p:tgtEl>
                                      </p:cBhvr>
                                    </p:animEffect>
                                  </p:childTnLst>
                                </p:cTn>
                              </p:par>
                              <p:par>
                                <p:cTn id="16" presetID="18" presetClass="entr" presetSubtype="12" fill="hold" nodeType="withEffect">
                                  <p:stCondLst>
                                    <p:cond delay="4000"/>
                                  </p:stCondLst>
                                  <p:childTnLst>
                                    <p:set>
                                      <p:cBhvr>
                                        <p:cTn id="17" dur="1" fill="hold">
                                          <p:stCondLst>
                                            <p:cond delay="0"/>
                                          </p:stCondLst>
                                        </p:cTn>
                                        <p:tgtEl>
                                          <p:spTgt spid="31"/>
                                        </p:tgtEl>
                                        <p:attrNameLst>
                                          <p:attrName>style.visibility</p:attrName>
                                        </p:attrNameLst>
                                      </p:cBhvr>
                                      <p:to>
                                        <p:strVal val="visible"/>
                                      </p:to>
                                    </p:set>
                                    <p:animEffect transition="in" filter="strips(downLeft)">
                                      <p:cBhvr>
                                        <p:cTn id="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TextBox 26"/>
          <p:cNvSpPr txBox="1"/>
          <p:nvPr/>
        </p:nvSpPr>
        <p:spPr>
          <a:xfrm>
            <a:off x="685800" y="2743200"/>
            <a:ext cx="7848600" cy="1123384"/>
          </a:xfrm>
          <a:prstGeom prst="rect">
            <a:avLst/>
          </a:prstGeom>
          <a:solidFill>
            <a:schemeClr val="accent3">
              <a:lumMod val="60000"/>
              <a:lumOff val="40000"/>
            </a:schemeClr>
          </a:solidFill>
        </p:spPr>
        <p:txBody>
          <a:bodyPr wrap="square" rtlCol="0">
            <a:spAutoFit/>
          </a:bodyPr>
          <a:lstStyle/>
          <a:p>
            <a:r>
              <a:rPr lang="bn-BD" sz="2800" dirty="0" smtClean="0">
                <a:latin typeface="NikoshBAN" pitchFamily="2" charset="0"/>
                <a:cs typeface="NikoshBAN" pitchFamily="2" charset="0"/>
              </a:rPr>
              <a:t>ভর পরিমাপের একক কোনটি?</a:t>
            </a:r>
          </a:p>
          <a:p>
            <a:endParaRPr lang="bn-BD" sz="1100" dirty="0" smtClean="0">
              <a:latin typeface="NikoshBAN" pitchFamily="2" charset="0"/>
              <a:cs typeface="NikoshBAN" pitchFamily="2" charset="0"/>
            </a:endParaRPr>
          </a:p>
          <a:p>
            <a:r>
              <a:rPr lang="bn-BD" sz="2800" dirty="0" smtClean="0">
                <a:latin typeface="NikoshBAN" pitchFamily="2" charset="0"/>
                <a:cs typeface="NikoshBAN" pitchFamily="2" charset="0"/>
              </a:rPr>
              <a:t> (ক) মোল        (খ) ক্যান্ডেলা          (গ) কেলভিন      (ঘ) গ্রাম</a:t>
            </a:r>
            <a:endParaRPr lang="en-US" sz="2800" dirty="0">
              <a:latin typeface="NikoshBAN" pitchFamily="2" charset="0"/>
              <a:cs typeface="NikoshBAN" pitchFamily="2" charset="0"/>
            </a:endParaRPr>
          </a:p>
        </p:txBody>
      </p:sp>
      <p:sp>
        <p:nvSpPr>
          <p:cNvPr id="22" name="TextBox 21"/>
          <p:cNvSpPr txBox="1"/>
          <p:nvPr/>
        </p:nvSpPr>
        <p:spPr>
          <a:xfrm>
            <a:off x="3810000" y="152400"/>
            <a:ext cx="1279517" cy="646331"/>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3600" dirty="0" smtClean="0">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sp>
        <p:nvSpPr>
          <p:cNvPr id="32" name="Freeform 31"/>
          <p:cNvSpPr/>
          <p:nvPr/>
        </p:nvSpPr>
        <p:spPr>
          <a:xfrm>
            <a:off x="6629400" y="3429000"/>
            <a:ext cx="614855" cy="283780"/>
          </a:xfrm>
          <a:custGeom>
            <a:avLst/>
            <a:gdLst>
              <a:gd name="connsiteX0" fmla="*/ 0 w 614855"/>
              <a:gd name="connsiteY0" fmla="*/ 126124 h 283780"/>
              <a:gd name="connsiteX1" fmla="*/ 126124 w 614855"/>
              <a:gd name="connsiteY1" fmla="*/ 283780 h 283780"/>
              <a:gd name="connsiteX2" fmla="*/ 614855 w 614855"/>
              <a:gd name="connsiteY2" fmla="*/ 0 h 283780"/>
            </a:gdLst>
            <a:ahLst/>
            <a:cxnLst>
              <a:cxn ang="0">
                <a:pos x="connsiteX0" y="connsiteY0"/>
              </a:cxn>
              <a:cxn ang="0">
                <a:pos x="connsiteX1" y="connsiteY1"/>
              </a:cxn>
              <a:cxn ang="0">
                <a:pos x="connsiteX2" y="connsiteY2"/>
              </a:cxn>
            </a:cxnLst>
            <a:rect l="l" t="t" r="r" b="b"/>
            <a:pathLst>
              <a:path w="614855" h="283780">
                <a:moveTo>
                  <a:pt x="0" y="126124"/>
                </a:moveTo>
                <a:lnTo>
                  <a:pt x="126124" y="283780"/>
                </a:lnTo>
                <a:lnTo>
                  <a:pt x="61485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Picture1.png"/>
          <p:cNvPicPr>
            <a:picLocks noChangeAspect="1"/>
          </p:cNvPicPr>
          <p:nvPr/>
        </p:nvPicPr>
        <p:blipFill>
          <a:blip r:embed="rId3" cstate="print"/>
          <a:stretch>
            <a:fillRect/>
          </a:stretch>
        </p:blipFill>
        <p:spPr>
          <a:xfrm>
            <a:off x="228600" y="457200"/>
            <a:ext cx="2514600" cy="2514600"/>
          </a:xfrm>
          <a:prstGeom prst="rect">
            <a:avLst/>
          </a:prstGeom>
        </p:spPr>
      </p:pic>
      <p:sp>
        <p:nvSpPr>
          <p:cNvPr id="33" name="TextBox 32"/>
          <p:cNvSpPr txBox="1"/>
          <p:nvPr/>
        </p:nvSpPr>
        <p:spPr>
          <a:xfrm>
            <a:off x="2743200" y="1066800"/>
            <a:ext cx="4495800" cy="584775"/>
          </a:xfrm>
          <a:prstGeom prst="rect">
            <a:avLst/>
          </a:prstGeom>
          <a:solidFill>
            <a:schemeClr val="accent6">
              <a:lumMod val="40000"/>
              <a:lumOff val="60000"/>
            </a:schemeClr>
          </a:solidFill>
        </p:spPr>
        <p:txBody>
          <a:bodyPr wrap="square" rtlCol="0">
            <a:spAutoFit/>
          </a:bodyPr>
          <a:lstStyle/>
          <a:p>
            <a:r>
              <a:rPr lang="bn-BD" sz="3200" dirty="0" smtClean="0">
                <a:latin typeface="NikoshBAN" pitchFamily="2" charset="0"/>
                <a:cs typeface="NikoshBAN" pitchFamily="2" charset="0"/>
              </a:rPr>
              <a:t>এর সাহায্যে কী পরিমাপ করা হয়?</a:t>
            </a:r>
          </a:p>
        </p:txBody>
      </p:sp>
      <p:sp>
        <p:nvSpPr>
          <p:cNvPr id="34" name="TextBox 33"/>
          <p:cNvSpPr txBox="1"/>
          <p:nvPr/>
        </p:nvSpPr>
        <p:spPr>
          <a:xfrm>
            <a:off x="7315200" y="1066800"/>
            <a:ext cx="914400" cy="584775"/>
          </a:xfrm>
          <a:prstGeom prst="rect">
            <a:avLst/>
          </a:prstGeom>
          <a:solidFill>
            <a:schemeClr val="accent5">
              <a:lumMod val="40000"/>
              <a:lumOff val="6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দৈর্ঘ্য</a:t>
            </a:r>
          </a:p>
        </p:txBody>
      </p:sp>
      <p:sp>
        <p:nvSpPr>
          <p:cNvPr id="35" name="TextBox 34"/>
          <p:cNvSpPr txBox="1"/>
          <p:nvPr/>
        </p:nvSpPr>
        <p:spPr>
          <a:xfrm>
            <a:off x="381000" y="4389328"/>
            <a:ext cx="8305800" cy="1554272"/>
          </a:xfrm>
          <a:prstGeom prst="rect">
            <a:avLst/>
          </a:prstGeom>
          <a:solidFill>
            <a:schemeClr val="accent1">
              <a:lumMod val="40000"/>
              <a:lumOff val="60000"/>
            </a:schemeClr>
          </a:solidFill>
        </p:spPr>
        <p:txBody>
          <a:bodyPr wrap="square" rtlCol="0">
            <a:spAutoFit/>
          </a:bodyPr>
          <a:lstStyle/>
          <a:p>
            <a:r>
              <a:rPr lang="bn-BD" sz="2800" dirty="0" smtClean="0">
                <a:latin typeface="NikoshBAN" pitchFamily="2" charset="0"/>
                <a:cs typeface="NikoshBAN" pitchFamily="2" charset="0"/>
              </a:rPr>
              <a:t>দুপুর  ১২ টার সময় খাড়াভাবে দাঁড়ানো কোনো বস্তুর ছায়ার  দৈর্ঘ্য কত হবে?</a:t>
            </a:r>
          </a:p>
          <a:p>
            <a:endParaRPr lang="bn-BD" sz="1100" dirty="0" smtClean="0">
              <a:latin typeface="NikoshBAN" pitchFamily="2" charset="0"/>
              <a:cs typeface="NikoshBAN" pitchFamily="2" charset="0"/>
            </a:endParaRPr>
          </a:p>
          <a:p>
            <a:r>
              <a:rPr lang="bn-BD" sz="2800" dirty="0" smtClean="0">
                <a:latin typeface="NikoshBAN" pitchFamily="2" charset="0"/>
                <a:cs typeface="NikoshBAN" pitchFamily="2" charset="0"/>
              </a:rPr>
              <a:t> (ক) বস্তুর দৈর্ঘ্যের চেয়ে বড়              (খ) বস্তুর দৈর্ঘ্যের চেয়ে ছোট</a:t>
            </a:r>
          </a:p>
          <a:p>
            <a:r>
              <a:rPr lang="bn-BD" sz="2800" dirty="0" smtClean="0">
                <a:latin typeface="NikoshBAN" pitchFamily="2" charset="0"/>
                <a:cs typeface="NikoshBAN" pitchFamily="2" charset="0"/>
              </a:rPr>
              <a:t> (গ) বস্তুর দৈর্ঘ্যের সমান                   (ঘ) ছায়ার দৈর্ঘ্য থাকবে না</a:t>
            </a:r>
            <a:endParaRPr lang="en-US" sz="2800" dirty="0">
              <a:latin typeface="NikoshBAN" pitchFamily="2" charset="0"/>
              <a:cs typeface="NikoshBAN" pitchFamily="2" charset="0"/>
            </a:endParaRPr>
          </a:p>
        </p:txBody>
      </p:sp>
      <p:sp>
        <p:nvSpPr>
          <p:cNvPr id="36" name="Freeform 35"/>
          <p:cNvSpPr/>
          <p:nvPr/>
        </p:nvSpPr>
        <p:spPr>
          <a:xfrm>
            <a:off x="4648200" y="5486400"/>
            <a:ext cx="614855" cy="283780"/>
          </a:xfrm>
          <a:custGeom>
            <a:avLst/>
            <a:gdLst>
              <a:gd name="connsiteX0" fmla="*/ 0 w 614855"/>
              <a:gd name="connsiteY0" fmla="*/ 126124 h 283780"/>
              <a:gd name="connsiteX1" fmla="*/ 126124 w 614855"/>
              <a:gd name="connsiteY1" fmla="*/ 283780 h 283780"/>
              <a:gd name="connsiteX2" fmla="*/ 614855 w 614855"/>
              <a:gd name="connsiteY2" fmla="*/ 0 h 283780"/>
            </a:gdLst>
            <a:ahLst/>
            <a:cxnLst>
              <a:cxn ang="0">
                <a:pos x="connsiteX0" y="connsiteY0"/>
              </a:cxn>
              <a:cxn ang="0">
                <a:pos x="connsiteX1" y="connsiteY1"/>
              </a:cxn>
              <a:cxn ang="0">
                <a:pos x="connsiteX2" y="connsiteY2"/>
              </a:cxn>
            </a:cxnLst>
            <a:rect l="l" t="t" r="r" b="b"/>
            <a:pathLst>
              <a:path w="614855" h="283780">
                <a:moveTo>
                  <a:pt x="0" y="126124"/>
                </a:moveTo>
                <a:lnTo>
                  <a:pt x="126124" y="283780"/>
                </a:lnTo>
                <a:lnTo>
                  <a:pt x="614855"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trips(upRigh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upRight)">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429000" y="152400"/>
            <a:ext cx="2353529"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বাড়ির কাজ</a:t>
            </a:r>
            <a:endParaRPr lang="en-US" sz="4800" dirty="0">
              <a:solidFill>
                <a:schemeClr val="tx1"/>
              </a:solidFill>
              <a:latin typeface="NikoshBAN" pitchFamily="2" charset="0"/>
              <a:cs typeface="NikoshBAN" pitchFamily="2" charset="0"/>
            </a:endParaRPr>
          </a:p>
        </p:txBody>
      </p:sp>
      <p:sp>
        <p:nvSpPr>
          <p:cNvPr id="12" name="TextBox 11"/>
          <p:cNvSpPr txBox="1"/>
          <p:nvPr/>
        </p:nvSpPr>
        <p:spPr>
          <a:xfrm>
            <a:off x="457200" y="4800600"/>
            <a:ext cx="8077200" cy="1077218"/>
          </a:xfrm>
          <a:prstGeom prst="rect">
            <a:avLst/>
          </a:prstGeom>
          <a:solidFill>
            <a:schemeClr val="accent2">
              <a:lumMod val="40000"/>
              <a:lumOff val="60000"/>
            </a:schemeClr>
          </a:solidFill>
          <a:ln>
            <a:solidFill>
              <a:schemeClr val="tx1"/>
            </a:solidFill>
          </a:ln>
        </p:spPr>
        <p:txBody>
          <a:bodyPr wrap="square" rtlCol="0">
            <a:spAutoFit/>
          </a:bodyPr>
          <a:lstStyle/>
          <a:p>
            <a:r>
              <a:rPr lang="bn-BD" sz="3200" dirty="0" smtClean="0">
                <a:latin typeface="NikoshBAN" pitchFamily="2" charset="0"/>
                <a:cs typeface="NikoshBAN" pitchFamily="2" charset="0"/>
              </a:rPr>
              <a:t>১ কেজি ভরের একটি পাউরুটিকে সমান ২০ টুকরা করা হলে প্রতি টুকরা রুটির ভর কত হবে? নির্ণয় কর। </a:t>
            </a:r>
            <a:endParaRPr lang="en-US" sz="32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9" descr="MCj04242300000[1]"/>
          <p:cNvPicPr>
            <a:picLocks noChangeAspect="1" noChangeArrowheads="1"/>
          </p:cNvPicPr>
          <p:nvPr/>
        </p:nvPicPr>
        <p:blipFill>
          <a:blip r:embed="rId3" cstate="print"/>
          <a:srcRect/>
          <a:stretch>
            <a:fillRect/>
          </a:stretch>
        </p:blipFill>
        <p:spPr bwMode="auto">
          <a:xfrm rot="2796894">
            <a:off x="749771" y="238625"/>
            <a:ext cx="1454150" cy="1851025"/>
          </a:xfrm>
          <a:prstGeom prst="rect">
            <a:avLst/>
          </a:prstGeom>
          <a:noFill/>
          <a:ln w="9525">
            <a:noFill/>
            <a:miter lim="800000"/>
            <a:headEnd/>
            <a:tailEnd/>
          </a:ln>
        </p:spPr>
      </p:pic>
      <p:pic>
        <p:nvPicPr>
          <p:cNvPr id="13" name="Picture 12" descr="Bread-72.png"/>
          <p:cNvPicPr>
            <a:picLocks noChangeAspect="1"/>
          </p:cNvPicPr>
          <p:nvPr/>
        </p:nvPicPr>
        <p:blipFill>
          <a:blip r:embed="rId4" cstate="print"/>
          <a:stretch>
            <a:fillRect/>
          </a:stretch>
        </p:blipFill>
        <p:spPr>
          <a:xfrm>
            <a:off x="2438400" y="1447800"/>
            <a:ext cx="3809524" cy="306031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990600"/>
            <a:ext cx="2813591"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4" name="TextBox 3"/>
          <p:cNvSpPr txBox="1"/>
          <p:nvPr/>
        </p:nvSpPr>
        <p:spPr>
          <a:xfrm>
            <a:off x="381000" y="3453825"/>
            <a:ext cx="7696200" cy="1077218"/>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 অনেকগুলো একই রকম হালকা জিনিসের </a:t>
            </a:r>
            <a:r>
              <a:rPr lang="bn-BD" sz="3200" dirty="0" smtClean="0">
                <a:solidFill>
                  <a:srgbClr val="FF0000"/>
                </a:solidFill>
                <a:latin typeface="NikoshBAN" pitchFamily="2" charset="0"/>
                <a:cs typeface="NikoshBAN" pitchFamily="2" charset="0"/>
              </a:rPr>
              <a:t>ভর</a:t>
            </a:r>
            <a:r>
              <a:rPr lang="bn-BD" sz="3200" dirty="0" smtClean="0">
                <a:latin typeface="NikoshBAN" pitchFamily="2" charset="0"/>
                <a:cs typeface="NikoshBAN" pitchFamily="2" charset="0"/>
              </a:rPr>
              <a:t> পরিমাপ করে</a:t>
            </a:r>
          </a:p>
          <a:p>
            <a:r>
              <a:rPr lang="bn-BD" sz="3200" dirty="0" smtClean="0">
                <a:latin typeface="NikoshBAN" pitchFamily="2" charset="0"/>
                <a:cs typeface="NikoshBAN" pitchFamily="2" charset="0"/>
              </a:rPr>
              <a:t>  একটি জিনিসের </a:t>
            </a:r>
            <a:r>
              <a:rPr lang="bn-BD" sz="3200" dirty="0" smtClean="0">
                <a:solidFill>
                  <a:srgbClr val="FF0000"/>
                </a:solidFill>
                <a:latin typeface="NikoshBAN" pitchFamily="2" charset="0"/>
                <a:cs typeface="NikoshBAN" pitchFamily="2" charset="0"/>
              </a:rPr>
              <a:t>ভর</a:t>
            </a:r>
            <a:r>
              <a:rPr lang="bn-BD" sz="3200" dirty="0" smtClean="0">
                <a:latin typeface="NikoshBAN" pitchFamily="2" charset="0"/>
                <a:cs typeface="NikoshBAN" pitchFamily="2" charset="0"/>
              </a:rPr>
              <a:t> নির্ণয় করতে পারবে</a:t>
            </a:r>
            <a:endParaRPr lang="en-US" sz="3200" dirty="0" smtClean="0">
              <a:latin typeface="NikoshBAN" pitchFamily="2" charset="0"/>
              <a:cs typeface="NikoshBAN" pitchFamily="2" charset="0"/>
            </a:endParaRPr>
          </a:p>
        </p:txBody>
      </p:sp>
      <p:sp>
        <p:nvSpPr>
          <p:cNvPr id="5" name="TextBox 4"/>
          <p:cNvSpPr txBox="1"/>
          <p:nvPr/>
        </p:nvSpPr>
        <p:spPr>
          <a:xfrm>
            <a:off x="381000" y="4825425"/>
            <a:ext cx="8305800"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 দিনের বেলা কোনো বস্তুর ছায়ার দৈর্ঘ্য দেখে সময় বলতে পারবে</a:t>
            </a:r>
            <a:endParaRPr lang="en-US" sz="3200" dirty="0">
              <a:latin typeface="NikoshBAN" pitchFamily="2" charset="0"/>
              <a:cs typeface="NikoshBAN" pitchFamily="2" charset="0"/>
            </a:endParaRPr>
          </a:p>
        </p:txBody>
      </p:sp>
      <p:sp>
        <p:nvSpPr>
          <p:cNvPr id="6" name="TextBox 5"/>
          <p:cNvSpPr txBox="1"/>
          <p:nvPr/>
        </p:nvSpPr>
        <p:spPr>
          <a:xfrm>
            <a:off x="381000" y="2158425"/>
            <a:ext cx="7620000" cy="1077218"/>
          </a:xfrm>
          <a:prstGeom prst="rect">
            <a:avLst/>
          </a:prstGeom>
          <a:solidFill>
            <a:schemeClr val="accent6">
              <a:lumMod val="20000"/>
              <a:lumOff val="80000"/>
            </a:schemeClr>
          </a:solidFill>
        </p:spPr>
        <p:txBody>
          <a:bodyPr wrap="square" rtlCol="0">
            <a:spAutoFit/>
          </a:bodyPr>
          <a:lstStyle/>
          <a:p>
            <a:r>
              <a:rPr lang="bn-BD" sz="3200" dirty="0" smtClean="0">
                <a:latin typeface="NikoshBAN" pitchFamily="2" charset="0"/>
                <a:cs typeface="NikoshBAN" pitchFamily="2" charset="0"/>
              </a:rPr>
              <a:t>অনেকগুলো একই রকম পাতলা জিনিসের </a:t>
            </a:r>
            <a:r>
              <a:rPr lang="bn-BD" sz="3200" dirty="0" smtClean="0">
                <a:solidFill>
                  <a:srgbClr val="FF0000"/>
                </a:solidFill>
                <a:latin typeface="NikoshBAN" pitchFamily="2" charset="0"/>
                <a:cs typeface="NikoshBAN" pitchFamily="2" charset="0"/>
              </a:rPr>
              <a:t>উচ্চতা</a:t>
            </a:r>
            <a:r>
              <a:rPr lang="bn-BD" sz="3200" dirty="0" smtClean="0">
                <a:latin typeface="NikoshBAN" pitchFamily="2" charset="0"/>
                <a:cs typeface="NikoshBAN" pitchFamily="2" charset="0"/>
              </a:rPr>
              <a:t> অর্থাৎ </a:t>
            </a:r>
            <a:r>
              <a:rPr lang="bn-BD" sz="3200" dirty="0" smtClean="0">
                <a:solidFill>
                  <a:srgbClr val="FF0000"/>
                </a:solidFill>
                <a:latin typeface="NikoshBAN" pitchFamily="2" charset="0"/>
                <a:cs typeface="NikoshBAN" pitchFamily="2" charset="0"/>
              </a:rPr>
              <a:t>দৈর্ঘ্য</a:t>
            </a:r>
            <a:r>
              <a:rPr lang="bn-BD" sz="3200" dirty="0" smtClean="0">
                <a:latin typeface="NikoshBAN" pitchFamily="2" charset="0"/>
                <a:cs typeface="NikoshBAN" pitchFamily="2" charset="0"/>
              </a:rPr>
              <a:t> পরিমাপ করে একটি জিনিসের পুরুত্ব নির্ণয়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0" y="228600"/>
            <a:ext cx="9135028" cy="6230978"/>
          </a:xfrm>
          <a:prstGeom prst="rect">
            <a:avLst/>
          </a:prstGeom>
        </p:spPr>
      </p:pic>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প্রথম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বৈজ্ঞানিক প্রক্রিয়া ও পরিমাপ</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pic>
        <p:nvPicPr>
          <p:cNvPr id="7" name="Picture 2" descr="F:\2020 Transfer\stam size pic\New folder\20200423_082500.jpg"/>
          <p:cNvPicPr>
            <a:picLocks noChangeAspect="1" noChangeArrowheads="1"/>
          </p:cNvPicPr>
          <p:nvPr/>
        </p:nvPicPr>
        <p:blipFill>
          <a:blip r:embed="rId4" cstate="print"/>
          <a:srcRect/>
          <a:stretch>
            <a:fillRect/>
          </a:stretch>
        </p:blipFill>
        <p:spPr bwMode="auto">
          <a:xfrm>
            <a:off x="990600" y="1066800"/>
            <a:ext cx="1676400" cy="1482969"/>
          </a:xfrm>
          <a:prstGeom prst="rect">
            <a:avLst/>
          </a:prstGeom>
          <a:noFill/>
        </p:spPr>
      </p:pic>
      <p:sp>
        <p:nvSpPr>
          <p:cNvPr id="11" name="TextBox 10"/>
          <p:cNvSpPr txBox="1"/>
          <p:nvPr/>
        </p:nvSpPr>
        <p:spPr>
          <a:xfrm>
            <a:off x="1600200" y="2667000"/>
            <a:ext cx="2895600" cy="2308324"/>
          </a:xfrm>
          <a:prstGeom prst="rect">
            <a:avLst/>
          </a:prstGeom>
          <a:noFill/>
        </p:spPr>
        <p:txBody>
          <a:bodyPr wrap="square" rtlCol="0">
            <a:spAutoFit/>
          </a:bodyPr>
          <a:lstStyle/>
          <a:p>
            <a:r>
              <a:rPr lang="bn-BD" dirty="0" smtClean="0"/>
              <a:t>মুহাঃ সানাউল্লাহ সানি </a:t>
            </a:r>
          </a:p>
          <a:p>
            <a:r>
              <a:rPr lang="bn-BD" dirty="0" smtClean="0"/>
              <a:t>সহকারি শিক্ষক বি </a:t>
            </a:r>
            <a:r>
              <a:rPr lang="bn-BD" dirty="0" smtClean="0"/>
              <a:t>এসসি (গনিত</a:t>
            </a:r>
            <a:r>
              <a:rPr lang="bn-BD" dirty="0" smtClean="0"/>
              <a:t>) </a:t>
            </a:r>
          </a:p>
          <a:p>
            <a:r>
              <a:rPr lang="bn-BD" dirty="0" smtClean="0"/>
              <a:t>মাটিরাংগা ইসলামিয়া আলিম মাদ্রাসা </a:t>
            </a:r>
            <a:endParaRPr lang="en-US" dirty="0" smtClean="0"/>
          </a:p>
          <a:p>
            <a:r>
              <a:rPr lang="bn-BD" dirty="0" smtClean="0"/>
              <a:t>মাটিরাঙ্গা,খাগড়াছড়ি </a:t>
            </a:r>
          </a:p>
          <a:p>
            <a:r>
              <a:rPr lang="bn-BD" dirty="0" smtClean="0"/>
              <a:t>মোবাইল নঃ০১৭২২৩৩৪৫১১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House and School.jpg"/>
          <p:cNvPicPr>
            <a:picLocks noChangeAspect="1"/>
          </p:cNvPicPr>
          <p:nvPr/>
        </p:nvPicPr>
        <p:blipFill>
          <a:blip r:embed="rId3" cstate="print"/>
          <a:stretch>
            <a:fillRect/>
          </a:stretch>
        </p:blipFill>
        <p:spPr>
          <a:xfrm>
            <a:off x="152400" y="1513332"/>
            <a:ext cx="8908584" cy="3287268"/>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971800" y="304800"/>
            <a:ext cx="3352200" cy="707886"/>
          </a:xfrm>
          <a:prstGeom prst="rect">
            <a:avLst/>
          </a:prstGeom>
          <a:gradFill>
            <a:gsLst>
              <a:gs pos="0">
                <a:srgbClr val="8488C4"/>
              </a:gs>
              <a:gs pos="53000">
                <a:srgbClr val="D4DEFF"/>
              </a:gs>
              <a:gs pos="83000">
                <a:srgbClr val="D4DEFF"/>
              </a:gs>
              <a:gs pos="100000">
                <a:srgbClr val="96AB94"/>
              </a:gs>
            </a:gsLst>
            <a:lin ang="5400000" scaled="0"/>
          </a:gradFill>
        </p:spPr>
        <p:txBody>
          <a:bodyPr wrap="none" rtlCol="0">
            <a:spAutoFit/>
          </a:bodyPr>
          <a:lstStyle/>
          <a:p>
            <a:r>
              <a:rPr lang="bn-BD" sz="4000" dirty="0" smtClean="0">
                <a:latin typeface="NikoshBAN" pitchFamily="2" charset="0"/>
                <a:cs typeface="NikoshBAN" pitchFamily="2" charset="0"/>
              </a:rPr>
              <a:t>নিচের ছবিগুলো দেখ</a:t>
            </a:r>
            <a:endParaRPr lang="en-US" sz="4000" dirty="0">
              <a:latin typeface="NikoshBAN" pitchFamily="2" charset="0"/>
              <a:cs typeface="NikoshBAN" pitchFamily="2" charset="0"/>
            </a:endParaRPr>
          </a:p>
        </p:txBody>
      </p:sp>
      <p:grpSp>
        <p:nvGrpSpPr>
          <p:cNvPr id="12" name="Group 11"/>
          <p:cNvGrpSpPr/>
          <p:nvPr/>
        </p:nvGrpSpPr>
        <p:grpSpPr>
          <a:xfrm>
            <a:off x="3200400" y="2590800"/>
            <a:ext cx="4495800" cy="990600"/>
            <a:chOff x="3200400" y="2590800"/>
            <a:chExt cx="4495800" cy="990600"/>
          </a:xfrm>
        </p:grpSpPr>
        <p:cxnSp>
          <p:nvCxnSpPr>
            <p:cNvPr id="9" name="Straight Arrow Connector 8"/>
            <p:cNvCxnSpPr/>
            <p:nvPr/>
          </p:nvCxnSpPr>
          <p:spPr>
            <a:xfrm flipV="1">
              <a:off x="3200400" y="2590800"/>
              <a:ext cx="4495800" cy="53340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3058180"/>
              <a:ext cx="4094391" cy="523220"/>
            </a:xfrm>
            <a:prstGeom prst="rect">
              <a:avLst/>
            </a:prstGeom>
            <a:solidFill>
              <a:schemeClr val="tx2">
                <a:lumMod val="40000"/>
                <a:lumOff val="60000"/>
              </a:schemeClr>
            </a:solidFill>
            <a:scene3d>
              <a:camera prst="isometricOffAxis1Right"/>
              <a:lightRig rig="threePt" dir="t"/>
            </a:scene3d>
          </p:spPr>
          <p:txBody>
            <a:bodyPr wrap="none" rtlCol="0">
              <a:spAutoFit/>
            </a:bodyPr>
            <a:lstStyle/>
            <a:p>
              <a:r>
                <a:rPr lang="bn-BD" sz="2800" dirty="0" smtClean="0">
                  <a:latin typeface="NikoshBAN" pitchFamily="2" charset="0"/>
                  <a:cs typeface="NikoshBAN" pitchFamily="2" charset="0"/>
                </a:rPr>
                <a:t>তোমাদের বাড়ি থেকে স্কুল কত দূর?</a:t>
              </a:r>
              <a:endParaRPr lang="en-US" sz="2800" dirty="0">
                <a:latin typeface="NikoshBAN" pitchFamily="2" charset="0"/>
                <a:cs typeface="NikoshBAN" pitchFamily="2" charset="0"/>
              </a:endParaRPr>
            </a:p>
          </p:txBody>
        </p:sp>
      </p:grpSp>
      <p:sp>
        <p:nvSpPr>
          <p:cNvPr id="13" name="TextBox 12"/>
          <p:cNvSpPr txBox="1"/>
          <p:nvPr/>
        </p:nvSpPr>
        <p:spPr>
          <a:xfrm>
            <a:off x="1295400" y="4191000"/>
            <a:ext cx="3680816"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দূরত্ব কীভাবে বের করা হয়?</a:t>
            </a:r>
            <a:endParaRPr lang="en-US" sz="3200" dirty="0">
              <a:latin typeface="NikoshBAN" pitchFamily="2" charset="0"/>
              <a:cs typeface="NikoshBAN" pitchFamily="2" charset="0"/>
            </a:endParaRPr>
          </a:p>
        </p:txBody>
      </p:sp>
      <p:sp>
        <p:nvSpPr>
          <p:cNvPr id="16" name="TextBox 15"/>
          <p:cNvSpPr txBox="1"/>
          <p:nvPr/>
        </p:nvSpPr>
        <p:spPr>
          <a:xfrm>
            <a:off x="4953000" y="4191000"/>
            <a:ext cx="2343911"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পথের </a:t>
            </a:r>
            <a:r>
              <a:rPr lang="bn-BD" sz="3200" dirty="0" smtClean="0">
                <a:solidFill>
                  <a:srgbClr val="FF0000"/>
                </a:solidFill>
                <a:latin typeface="NikoshBAN" pitchFamily="2" charset="0"/>
                <a:cs typeface="NikoshBAN" pitchFamily="2" charset="0"/>
              </a:rPr>
              <a:t>দৈর্ঘ্য</a:t>
            </a:r>
            <a:r>
              <a:rPr lang="bn-BD" sz="3200" dirty="0" smtClean="0">
                <a:latin typeface="NikoshBAN" pitchFamily="2" charset="0"/>
                <a:cs typeface="NikoshBAN" pitchFamily="2" charset="0"/>
              </a:rPr>
              <a:t> মেপে</a:t>
            </a:r>
            <a:endParaRPr lang="en-US" sz="3200" dirty="0">
              <a:latin typeface="NikoshBAN" pitchFamily="2" charset="0"/>
              <a:cs typeface="NikoshBAN" pitchFamily="2" charset="0"/>
            </a:endParaRPr>
          </a:p>
        </p:txBody>
      </p:sp>
      <p:pic>
        <p:nvPicPr>
          <p:cNvPr id="5" name="Picture 4" descr="best-bathroom-scale-to-buy.jpg"/>
          <p:cNvPicPr>
            <a:picLocks noChangeAspect="1"/>
          </p:cNvPicPr>
          <p:nvPr/>
        </p:nvPicPr>
        <p:blipFill>
          <a:blip r:embed="rId4" cstate="print"/>
          <a:stretch>
            <a:fillRect/>
          </a:stretch>
        </p:blipFill>
        <p:spPr>
          <a:xfrm>
            <a:off x="895350" y="1219200"/>
            <a:ext cx="7334250" cy="3810000"/>
          </a:xfrm>
          <a:prstGeom prst="rect">
            <a:avLst/>
          </a:prstGeom>
        </p:spPr>
      </p:pic>
      <p:sp>
        <p:nvSpPr>
          <p:cNvPr id="17" name="TextBox 16"/>
          <p:cNvSpPr txBox="1"/>
          <p:nvPr/>
        </p:nvSpPr>
        <p:spPr>
          <a:xfrm>
            <a:off x="1408037" y="5029200"/>
            <a:ext cx="3967753"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যন্ত্রটির সাহায্যে কী করা হচ্ছে?</a:t>
            </a:r>
            <a:endParaRPr lang="en-US" sz="3200" dirty="0">
              <a:latin typeface="NikoshBAN" pitchFamily="2" charset="0"/>
              <a:cs typeface="NikoshBAN" pitchFamily="2" charset="0"/>
            </a:endParaRPr>
          </a:p>
        </p:txBody>
      </p:sp>
      <p:sp>
        <p:nvSpPr>
          <p:cNvPr id="18" name="TextBox 17"/>
          <p:cNvSpPr txBox="1"/>
          <p:nvPr/>
        </p:nvSpPr>
        <p:spPr>
          <a:xfrm>
            <a:off x="5370437" y="5029200"/>
            <a:ext cx="1944763" cy="584775"/>
          </a:xfrm>
          <a:prstGeom prst="rect">
            <a:avLst/>
          </a:prstGeom>
          <a:solidFill>
            <a:schemeClr val="accent6">
              <a:lumMod val="40000"/>
              <a:lumOff val="60000"/>
            </a:schemeClr>
          </a:solidFill>
        </p:spPr>
        <p:txBody>
          <a:bodyPr wrap="none" rtlCol="0">
            <a:spAutoFit/>
          </a:bodyPr>
          <a:lstStyle/>
          <a:p>
            <a:r>
              <a:rPr lang="bn-BD" sz="3200" dirty="0" smtClean="0">
                <a:solidFill>
                  <a:srgbClr val="FF0000"/>
                </a:solidFill>
                <a:latin typeface="NikoshBAN" pitchFamily="2" charset="0"/>
                <a:cs typeface="NikoshBAN" pitchFamily="2" charset="0"/>
              </a:rPr>
              <a:t>ভর </a:t>
            </a:r>
            <a:r>
              <a:rPr lang="bn-BD" sz="3200" dirty="0" smtClean="0">
                <a:latin typeface="NikoshBAN" pitchFamily="2" charset="0"/>
                <a:cs typeface="NikoshBAN" pitchFamily="2" charset="0"/>
              </a:rPr>
              <a:t>মাপা হচ্ছে</a:t>
            </a:r>
            <a:endParaRPr lang="en-US" sz="3200" dirty="0">
              <a:latin typeface="NikoshBAN" pitchFamily="2" charset="0"/>
              <a:cs typeface="NikoshBAN" pitchFamily="2" charset="0"/>
            </a:endParaRPr>
          </a:p>
        </p:txBody>
      </p:sp>
      <p:pic>
        <p:nvPicPr>
          <p:cNvPr id="6" name="Picture 5" descr="BTV.png"/>
          <p:cNvPicPr>
            <a:picLocks noChangeAspect="1"/>
          </p:cNvPicPr>
          <p:nvPr/>
        </p:nvPicPr>
        <p:blipFill>
          <a:blip r:embed="rId5" cstate="print"/>
          <a:stretch>
            <a:fillRect/>
          </a:stretch>
        </p:blipFill>
        <p:spPr>
          <a:xfrm>
            <a:off x="2081850" y="1219200"/>
            <a:ext cx="5248316" cy="3854742"/>
          </a:xfrm>
          <a:prstGeom prst="rect">
            <a:avLst/>
          </a:prstGeom>
        </p:spPr>
      </p:pic>
      <p:sp>
        <p:nvSpPr>
          <p:cNvPr id="14" name="TextBox 13"/>
          <p:cNvSpPr txBox="1"/>
          <p:nvPr/>
        </p:nvSpPr>
        <p:spPr>
          <a:xfrm>
            <a:off x="2819400" y="5105400"/>
            <a:ext cx="35814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সংবাদ কখন প্রচারিত হবে?</a:t>
            </a:r>
            <a:endParaRPr lang="en-US" sz="3200" dirty="0">
              <a:latin typeface="NikoshBAN" pitchFamily="2" charset="0"/>
              <a:cs typeface="NikoshBAN" pitchFamily="2" charset="0"/>
            </a:endParaRPr>
          </a:p>
        </p:txBody>
      </p:sp>
      <p:pic>
        <p:nvPicPr>
          <p:cNvPr id="7169" name="Picture 1"/>
          <p:cNvPicPr>
            <a:picLocks noChangeAspect="1" noChangeArrowheads="1"/>
          </p:cNvPicPr>
          <p:nvPr/>
        </p:nvPicPr>
        <p:blipFill>
          <a:blip r:embed="rId6" cstate="print"/>
          <a:srcRect/>
          <a:stretch>
            <a:fillRect/>
          </a:stretch>
        </p:blipFill>
        <p:spPr bwMode="auto">
          <a:xfrm>
            <a:off x="4495800" y="3352800"/>
            <a:ext cx="1524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repeatCount="3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par>
                          <p:cTn id="26" fill="hold">
                            <p:stCondLst>
                              <p:cond delay="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7" grpId="0" animBg="1"/>
      <p:bldP spid="17" grpId="1" animBg="1"/>
      <p:bldP spid="18" grpId="0" animBg="1"/>
      <p:bldP spid="18"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286000" y="304800"/>
            <a:ext cx="4419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000" dirty="0" smtClean="0">
                <a:latin typeface="NikoshBAN" pitchFamily="2" charset="0"/>
                <a:cs typeface="NikoshBAN" pitchFamily="2" charset="0"/>
              </a:rPr>
              <a:t>দৈর্ঘ্য, ভর ও সময় পরিমাপ</a:t>
            </a:r>
            <a:endParaRPr lang="en-US" sz="4000" dirty="0">
              <a:latin typeface="NikoshBAN" pitchFamily="2" charset="0"/>
              <a:cs typeface="NikoshBAN" pitchFamily="2" charset="0"/>
            </a:endParaRPr>
          </a:p>
        </p:txBody>
      </p:sp>
      <p:pic>
        <p:nvPicPr>
          <p:cNvPr id="12" name="Picture 6" descr="MCj02377750000[1]"/>
          <p:cNvPicPr>
            <a:picLocks noChangeAspect="1" noChangeArrowheads="1"/>
          </p:cNvPicPr>
          <p:nvPr/>
        </p:nvPicPr>
        <p:blipFill>
          <a:blip r:embed="rId3" cstate="print"/>
          <a:stretch>
            <a:fillRect/>
          </a:stretch>
        </p:blipFill>
        <p:spPr bwMode="auto">
          <a:xfrm>
            <a:off x="1981200" y="1524000"/>
            <a:ext cx="4648200" cy="4609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88652" y="1600200"/>
            <a:ext cx="405752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 ...</a:t>
            </a:r>
            <a:endParaRPr lang="en-US" sz="3600" dirty="0">
              <a:latin typeface="NikoshBAN" pitchFamily="2" charset="0"/>
              <a:cs typeface="NikoshBAN" pitchFamily="2" charset="0"/>
            </a:endParaRPr>
          </a:p>
        </p:txBody>
      </p:sp>
      <p:sp>
        <p:nvSpPr>
          <p:cNvPr id="3" name="TextBox 2"/>
          <p:cNvSpPr txBox="1"/>
          <p:nvPr/>
        </p:nvSpPr>
        <p:spPr>
          <a:xfrm>
            <a:off x="1488652" y="2463225"/>
            <a:ext cx="4226348"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দৈর্ঘ্য পরিমাপ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4" name="TextBox 3"/>
          <p:cNvSpPr txBox="1"/>
          <p:nvPr/>
        </p:nvSpPr>
        <p:spPr>
          <a:xfrm>
            <a:off x="1488652" y="4215825"/>
            <a:ext cx="6429965"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buFont typeface="Wingdings" pitchFamily="2" charset="2"/>
              <a:buChar char="Ø"/>
            </a:pPr>
            <a:r>
              <a:rPr lang="bn-BD" sz="3200" dirty="0" smtClean="0">
                <a:latin typeface="NikoshBAN" pitchFamily="2" charset="0"/>
                <a:cs typeface="NikoshBAN" pitchFamily="2" charset="0"/>
              </a:rPr>
              <a:t> সূর্য ঘড়ির সাহায্যে সময় পরিমাপ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5" name="TextBox 4"/>
          <p:cNvSpPr txBox="1"/>
          <p:nvPr/>
        </p:nvSpPr>
        <p:spPr>
          <a:xfrm>
            <a:off x="1488652" y="3301425"/>
            <a:ext cx="392154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ভর পরিমাপ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13"/>
          <p:cNvGrpSpPr/>
          <p:nvPr/>
        </p:nvGrpSpPr>
        <p:grpSpPr>
          <a:xfrm>
            <a:off x="2819400" y="228600"/>
            <a:ext cx="3810000" cy="1143000"/>
            <a:chOff x="1295400" y="533400"/>
            <a:chExt cx="3810000" cy="1371600"/>
          </a:xfrm>
        </p:grpSpPr>
        <p:sp>
          <p:nvSpPr>
            <p:cNvPr id="8"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43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5" name="Picture 144" descr="Paper-Board.png"/>
          <p:cNvPicPr>
            <a:picLocks noChangeAspect="1"/>
          </p:cNvPicPr>
          <p:nvPr/>
        </p:nvPicPr>
        <p:blipFill>
          <a:blip r:embed="rId4" cstate="print"/>
          <a:stretch>
            <a:fillRect/>
          </a:stretch>
        </p:blipFill>
        <p:spPr>
          <a:xfrm>
            <a:off x="2819400" y="1676400"/>
            <a:ext cx="3110710" cy="4673040"/>
          </a:xfrm>
          <a:prstGeom prst="rect">
            <a:avLst/>
          </a:prstGeom>
        </p:spPr>
      </p:pic>
      <p:pic>
        <p:nvPicPr>
          <p:cNvPr id="5" name="Picture 4" descr="hand holding pencil.png"/>
          <p:cNvPicPr>
            <a:picLocks noChangeAspect="1"/>
          </p:cNvPicPr>
          <p:nvPr/>
        </p:nvPicPr>
        <p:blipFill>
          <a:blip r:embed="rId5" cstate="print"/>
          <a:stretch>
            <a:fillRect/>
          </a:stretch>
        </p:blipFill>
        <p:spPr>
          <a:xfrm rot="20352190">
            <a:off x="2993856" y="1896189"/>
            <a:ext cx="2196284" cy="1653992"/>
          </a:xfrm>
          <a:prstGeom prst="rect">
            <a:avLst/>
          </a:prstGeom>
        </p:spPr>
      </p:pic>
      <p:cxnSp>
        <p:nvCxnSpPr>
          <p:cNvPr id="147" name="Straight Connector 146"/>
          <p:cNvCxnSpPr/>
          <p:nvPr/>
        </p:nvCxnSpPr>
        <p:spPr>
          <a:xfrm>
            <a:off x="3352800" y="3733800"/>
            <a:ext cx="2020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Eye.png"/>
          <p:cNvPicPr>
            <a:picLocks noChangeAspect="1"/>
          </p:cNvPicPr>
          <p:nvPr/>
        </p:nvPicPr>
        <p:blipFill>
          <a:blip r:embed="rId6" cstate="print"/>
          <a:stretch>
            <a:fillRect/>
          </a:stretch>
        </p:blipFill>
        <p:spPr>
          <a:xfrm>
            <a:off x="5055984" y="2590800"/>
            <a:ext cx="682930" cy="383108"/>
          </a:xfrm>
          <a:prstGeom prst="rect">
            <a:avLst/>
          </a:prstGeom>
          <a:effectLst>
            <a:glow rad="228600">
              <a:schemeClr val="accent6">
                <a:satMod val="175000"/>
                <a:alpha val="40000"/>
              </a:schemeClr>
            </a:glow>
          </a:effectLst>
        </p:spPr>
      </p:pic>
      <p:pic>
        <p:nvPicPr>
          <p:cNvPr id="148" name="Picture 147" descr="Meter ruler.png"/>
          <p:cNvPicPr>
            <a:picLocks noChangeAspect="1"/>
          </p:cNvPicPr>
          <p:nvPr/>
        </p:nvPicPr>
        <p:blipFill>
          <a:blip r:embed="rId7" cstate="print"/>
          <a:stretch>
            <a:fillRect/>
          </a:stretch>
        </p:blipFill>
        <p:spPr>
          <a:xfrm>
            <a:off x="1219200" y="3743325"/>
            <a:ext cx="7543800" cy="1207009"/>
          </a:xfrm>
          <a:prstGeom prst="rect">
            <a:avLst/>
          </a:prstGeom>
        </p:spPr>
      </p:pic>
      <p:sp>
        <p:nvSpPr>
          <p:cNvPr id="149" name="TextBox 148"/>
          <p:cNvSpPr txBox="1"/>
          <p:nvPr/>
        </p:nvSpPr>
        <p:spPr>
          <a:xfrm>
            <a:off x="1676400" y="304800"/>
            <a:ext cx="5715000" cy="523220"/>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5400000" scaled="1"/>
            <a:tileRect/>
          </a:gradFill>
        </p:spPr>
        <p:txBody>
          <a:bodyPr wrap="square" rtlCol="0">
            <a:spAutoFit/>
          </a:bodyPr>
          <a:lstStyle/>
          <a:p>
            <a:r>
              <a:rPr lang="bn-BD" sz="2800" dirty="0" smtClean="0">
                <a:latin typeface="NikoshBAN" pitchFamily="2" charset="0"/>
                <a:cs typeface="NikoshBAN" pitchFamily="2" charset="0"/>
              </a:rPr>
              <a:t>সবাই নিজ নিজ খাতায় একটি রেখা আঁক</a:t>
            </a:r>
            <a:endParaRPr lang="en-US" sz="2800" dirty="0">
              <a:latin typeface="NikoshBAN" pitchFamily="2" charset="0"/>
              <a:cs typeface="NikoshBAN" pitchFamily="2" charset="0"/>
            </a:endParaRPr>
          </a:p>
        </p:txBody>
      </p:sp>
      <p:pic>
        <p:nvPicPr>
          <p:cNvPr id="150" name="Picture 149" descr="Meter ruler.png"/>
          <p:cNvPicPr>
            <a:picLocks noChangeAspect="1"/>
          </p:cNvPicPr>
          <p:nvPr/>
        </p:nvPicPr>
        <p:blipFill>
          <a:blip r:embed="rId7" cstate="print"/>
          <a:stretch>
            <a:fillRect/>
          </a:stretch>
        </p:blipFill>
        <p:spPr>
          <a:xfrm>
            <a:off x="3200400" y="3733800"/>
            <a:ext cx="7543800" cy="1207009"/>
          </a:xfrm>
          <a:prstGeom prst="rect">
            <a:avLst/>
          </a:prstGeom>
        </p:spPr>
      </p:pic>
      <p:cxnSp>
        <p:nvCxnSpPr>
          <p:cNvPr id="155" name="Straight Connector 154"/>
          <p:cNvCxnSpPr/>
          <p:nvPr/>
        </p:nvCxnSpPr>
        <p:spPr>
          <a:xfrm>
            <a:off x="5358809" y="2895600"/>
            <a:ext cx="0" cy="838200"/>
          </a:xfrm>
          <a:prstGeom prst="line">
            <a:avLst/>
          </a:prstGeom>
          <a:ln w="28575">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7" name="Picture 156" descr="Eye.png"/>
          <p:cNvPicPr>
            <a:picLocks noChangeAspect="1"/>
          </p:cNvPicPr>
          <p:nvPr/>
        </p:nvPicPr>
        <p:blipFill>
          <a:blip r:embed="rId6" cstate="print"/>
          <a:stretch>
            <a:fillRect/>
          </a:stretch>
        </p:blipFill>
        <p:spPr>
          <a:xfrm rot="2061532">
            <a:off x="5912062" y="2542599"/>
            <a:ext cx="682930" cy="383108"/>
          </a:xfrm>
          <a:prstGeom prst="rect">
            <a:avLst/>
          </a:prstGeom>
        </p:spPr>
      </p:pic>
      <p:cxnSp>
        <p:nvCxnSpPr>
          <p:cNvPr id="158" name="Straight Connector 157"/>
          <p:cNvCxnSpPr/>
          <p:nvPr/>
        </p:nvCxnSpPr>
        <p:spPr>
          <a:xfrm flipH="1">
            <a:off x="5257800" y="2819400"/>
            <a:ext cx="893084" cy="990600"/>
          </a:xfrm>
          <a:prstGeom prst="line">
            <a:avLst/>
          </a:prstGeom>
          <a:ln w="28575">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85800" y="990600"/>
            <a:ext cx="6904520" cy="1905000"/>
            <a:chOff x="1248880" y="609600"/>
            <a:chExt cx="6904520" cy="1905000"/>
          </a:xfrm>
        </p:grpSpPr>
        <p:sp>
          <p:nvSpPr>
            <p:cNvPr id="15" name="Freeform 14"/>
            <p:cNvSpPr/>
            <p:nvPr/>
          </p:nvSpPr>
          <p:spPr>
            <a:xfrm>
              <a:off x="1371600" y="990600"/>
              <a:ext cx="6781800" cy="1524000"/>
            </a:xfrm>
            <a:custGeom>
              <a:avLst/>
              <a:gdLst>
                <a:gd name="connsiteX0" fmla="*/ 0 w 6781800"/>
                <a:gd name="connsiteY0" fmla="*/ 0 h 457200"/>
                <a:gd name="connsiteX1" fmla="*/ 3956050 w 6781800"/>
                <a:gd name="connsiteY1" fmla="*/ 0 h 457200"/>
                <a:gd name="connsiteX2" fmla="*/ 3956050 w 6781800"/>
                <a:gd name="connsiteY2" fmla="*/ 0 h 457200"/>
                <a:gd name="connsiteX3" fmla="*/ 5651500 w 6781800"/>
                <a:gd name="connsiteY3" fmla="*/ 0 h 457200"/>
                <a:gd name="connsiteX4" fmla="*/ 6781800 w 6781800"/>
                <a:gd name="connsiteY4" fmla="*/ 0 h 457200"/>
                <a:gd name="connsiteX5" fmla="*/ 6781800 w 6781800"/>
                <a:gd name="connsiteY5" fmla="*/ 266700 h 457200"/>
                <a:gd name="connsiteX6" fmla="*/ 6781800 w 6781800"/>
                <a:gd name="connsiteY6" fmla="*/ 266700 h 457200"/>
                <a:gd name="connsiteX7" fmla="*/ 6781800 w 6781800"/>
                <a:gd name="connsiteY7" fmla="*/ 381000 h 457200"/>
                <a:gd name="connsiteX8" fmla="*/ 6781800 w 6781800"/>
                <a:gd name="connsiteY8" fmla="*/ 457200 h 457200"/>
                <a:gd name="connsiteX9" fmla="*/ 5651500 w 6781800"/>
                <a:gd name="connsiteY9" fmla="*/ 457200 h 457200"/>
                <a:gd name="connsiteX10" fmla="*/ 3633417 w 6781800"/>
                <a:gd name="connsiteY10" fmla="*/ 1428750 h 457200"/>
                <a:gd name="connsiteX11" fmla="*/ 3956050 w 6781800"/>
                <a:gd name="connsiteY11" fmla="*/ 457200 h 457200"/>
                <a:gd name="connsiteX12" fmla="*/ 0 w 6781800"/>
                <a:gd name="connsiteY12" fmla="*/ 457200 h 457200"/>
                <a:gd name="connsiteX13" fmla="*/ 0 w 6781800"/>
                <a:gd name="connsiteY13" fmla="*/ 381000 h 457200"/>
                <a:gd name="connsiteX14" fmla="*/ 0 w 6781800"/>
                <a:gd name="connsiteY14" fmla="*/ 266700 h 457200"/>
                <a:gd name="connsiteX15" fmla="*/ 0 w 6781800"/>
                <a:gd name="connsiteY15" fmla="*/ 266700 h 457200"/>
                <a:gd name="connsiteX16" fmla="*/ 0 w 6781800"/>
                <a:gd name="connsiteY16" fmla="*/ 0 h 457200"/>
                <a:gd name="connsiteX0" fmla="*/ 0 w 6781800"/>
                <a:gd name="connsiteY0" fmla="*/ 0 h 1428750"/>
                <a:gd name="connsiteX1" fmla="*/ 3956050 w 6781800"/>
                <a:gd name="connsiteY1" fmla="*/ 0 h 1428750"/>
                <a:gd name="connsiteX2" fmla="*/ 3956050 w 6781800"/>
                <a:gd name="connsiteY2" fmla="*/ 0 h 1428750"/>
                <a:gd name="connsiteX3" fmla="*/ 5651500 w 6781800"/>
                <a:gd name="connsiteY3" fmla="*/ 0 h 1428750"/>
                <a:gd name="connsiteX4" fmla="*/ 6781800 w 6781800"/>
                <a:gd name="connsiteY4" fmla="*/ 0 h 1428750"/>
                <a:gd name="connsiteX5" fmla="*/ 6781800 w 6781800"/>
                <a:gd name="connsiteY5" fmla="*/ 266700 h 1428750"/>
                <a:gd name="connsiteX6" fmla="*/ 6781800 w 6781800"/>
                <a:gd name="connsiteY6" fmla="*/ 266700 h 1428750"/>
                <a:gd name="connsiteX7" fmla="*/ 6781800 w 6781800"/>
                <a:gd name="connsiteY7" fmla="*/ 381000 h 1428750"/>
                <a:gd name="connsiteX8" fmla="*/ 6781800 w 6781800"/>
                <a:gd name="connsiteY8" fmla="*/ 457200 h 1428750"/>
                <a:gd name="connsiteX9" fmla="*/ 4343400 w 6781800"/>
                <a:gd name="connsiteY9" fmla="*/ 457200 h 1428750"/>
                <a:gd name="connsiteX10" fmla="*/ 3633417 w 6781800"/>
                <a:gd name="connsiteY10" fmla="*/ 1428750 h 1428750"/>
                <a:gd name="connsiteX11" fmla="*/ 3956050 w 6781800"/>
                <a:gd name="connsiteY11" fmla="*/ 457200 h 1428750"/>
                <a:gd name="connsiteX12" fmla="*/ 0 w 6781800"/>
                <a:gd name="connsiteY12" fmla="*/ 457200 h 1428750"/>
                <a:gd name="connsiteX13" fmla="*/ 0 w 6781800"/>
                <a:gd name="connsiteY13" fmla="*/ 381000 h 1428750"/>
                <a:gd name="connsiteX14" fmla="*/ 0 w 6781800"/>
                <a:gd name="connsiteY14" fmla="*/ 266700 h 1428750"/>
                <a:gd name="connsiteX15" fmla="*/ 0 w 6781800"/>
                <a:gd name="connsiteY15" fmla="*/ 266700 h 1428750"/>
                <a:gd name="connsiteX16" fmla="*/ 0 w 6781800"/>
                <a:gd name="connsiteY16" fmla="*/ 0 h 142875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343400 w 6781800"/>
                <a:gd name="connsiteY9" fmla="*/ 457200 h 1524000"/>
                <a:gd name="connsiteX10" fmla="*/ 4191000 w 6781800"/>
                <a:gd name="connsiteY10" fmla="*/ 1524000 h 1524000"/>
                <a:gd name="connsiteX11" fmla="*/ 395605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953000 w 6781800"/>
                <a:gd name="connsiteY9" fmla="*/ 457200 h 1524000"/>
                <a:gd name="connsiteX10" fmla="*/ 4191000 w 6781800"/>
                <a:gd name="connsiteY10" fmla="*/ 1524000 h 1524000"/>
                <a:gd name="connsiteX11" fmla="*/ 395605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953000 w 6781800"/>
                <a:gd name="connsiteY9" fmla="*/ 457200 h 1524000"/>
                <a:gd name="connsiteX10" fmla="*/ 4191000 w 6781800"/>
                <a:gd name="connsiteY10" fmla="*/ 1524000 h 1524000"/>
                <a:gd name="connsiteX11" fmla="*/ 45720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953000 w 6781800"/>
                <a:gd name="connsiteY9" fmla="*/ 457200 h 1524000"/>
                <a:gd name="connsiteX10" fmla="*/ 4191000 w 6781800"/>
                <a:gd name="connsiteY10" fmla="*/ 1524000 h 1524000"/>
                <a:gd name="connsiteX11" fmla="*/ 37338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3962400 w 6781800"/>
                <a:gd name="connsiteY9" fmla="*/ 457200 h 1524000"/>
                <a:gd name="connsiteX10" fmla="*/ 4191000 w 6781800"/>
                <a:gd name="connsiteY10" fmla="*/ 1524000 h 1524000"/>
                <a:gd name="connsiteX11" fmla="*/ 37338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3962400 w 6781800"/>
                <a:gd name="connsiteY9" fmla="*/ 457200 h 1524000"/>
                <a:gd name="connsiteX10" fmla="*/ 3962400 w 6781800"/>
                <a:gd name="connsiteY10" fmla="*/ 1524000 h 1524000"/>
                <a:gd name="connsiteX11" fmla="*/ 37338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114800 w 6781800"/>
                <a:gd name="connsiteY9" fmla="*/ 457200 h 1524000"/>
                <a:gd name="connsiteX10" fmla="*/ 3962400 w 6781800"/>
                <a:gd name="connsiteY10" fmla="*/ 1524000 h 1524000"/>
                <a:gd name="connsiteX11" fmla="*/ 37338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 name="connsiteX0" fmla="*/ 0 w 6781800"/>
                <a:gd name="connsiteY0" fmla="*/ 0 h 1524000"/>
                <a:gd name="connsiteX1" fmla="*/ 3956050 w 6781800"/>
                <a:gd name="connsiteY1" fmla="*/ 0 h 1524000"/>
                <a:gd name="connsiteX2" fmla="*/ 3956050 w 6781800"/>
                <a:gd name="connsiteY2" fmla="*/ 0 h 1524000"/>
                <a:gd name="connsiteX3" fmla="*/ 5651500 w 6781800"/>
                <a:gd name="connsiteY3" fmla="*/ 0 h 1524000"/>
                <a:gd name="connsiteX4" fmla="*/ 6781800 w 6781800"/>
                <a:gd name="connsiteY4" fmla="*/ 0 h 1524000"/>
                <a:gd name="connsiteX5" fmla="*/ 6781800 w 6781800"/>
                <a:gd name="connsiteY5" fmla="*/ 266700 h 1524000"/>
                <a:gd name="connsiteX6" fmla="*/ 6781800 w 6781800"/>
                <a:gd name="connsiteY6" fmla="*/ 266700 h 1524000"/>
                <a:gd name="connsiteX7" fmla="*/ 6781800 w 6781800"/>
                <a:gd name="connsiteY7" fmla="*/ 381000 h 1524000"/>
                <a:gd name="connsiteX8" fmla="*/ 6781800 w 6781800"/>
                <a:gd name="connsiteY8" fmla="*/ 457200 h 1524000"/>
                <a:gd name="connsiteX9" fmla="*/ 4114800 w 6781800"/>
                <a:gd name="connsiteY9" fmla="*/ 457200 h 1524000"/>
                <a:gd name="connsiteX10" fmla="*/ 3962400 w 6781800"/>
                <a:gd name="connsiteY10" fmla="*/ 1524000 h 1524000"/>
                <a:gd name="connsiteX11" fmla="*/ 3886200 w 6781800"/>
                <a:gd name="connsiteY11" fmla="*/ 457200 h 1524000"/>
                <a:gd name="connsiteX12" fmla="*/ 0 w 6781800"/>
                <a:gd name="connsiteY12" fmla="*/ 457200 h 1524000"/>
                <a:gd name="connsiteX13" fmla="*/ 0 w 6781800"/>
                <a:gd name="connsiteY13" fmla="*/ 381000 h 1524000"/>
                <a:gd name="connsiteX14" fmla="*/ 0 w 6781800"/>
                <a:gd name="connsiteY14" fmla="*/ 266700 h 1524000"/>
                <a:gd name="connsiteX15" fmla="*/ 0 w 6781800"/>
                <a:gd name="connsiteY15" fmla="*/ 266700 h 1524000"/>
                <a:gd name="connsiteX16" fmla="*/ 0 w 6781800"/>
                <a:gd name="connsiteY16"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81800" h="1524000">
                  <a:moveTo>
                    <a:pt x="0" y="0"/>
                  </a:moveTo>
                  <a:lnTo>
                    <a:pt x="3956050" y="0"/>
                  </a:lnTo>
                  <a:lnTo>
                    <a:pt x="3956050" y="0"/>
                  </a:lnTo>
                  <a:lnTo>
                    <a:pt x="5651500" y="0"/>
                  </a:lnTo>
                  <a:lnTo>
                    <a:pt x="6781800" y="0"/>
                  </a:lnTo>
                  <a:lnTo>
                    <a:pt x="6781800" y="266700"/>
                  </a:lnTo>
                  <a:lnTo>
                    <a:pt x="6781800" y="266700"/>
                  </a:lnTo>
                  <a:lnTo>
                    <a:pt x="6781800" y="381000"/>
                  </a:lnTo>
                  <a:lnTo>
                    <a:pt x="6781800" y="457200"/>
                  </a:lnTo>
                  <a:lnTo>
                    <a:pt x="4114800" y="457200"/>
                  </a:lnTo>
                  <a:lnTo>
                    <a:pt x="3962400" y="1524000"/>
                  </a:lnTo>
                  <a:lnTo>
                    <a:pt x="3886200" y="457200"/>
                  </a:lnTo>
                  <a:lnTo>
                    <a:pt x="0" y="457200"/>
                  </a:lnTo>
                  <a:lnTo>
                    <a:pt x="0" y="381000"/>
                  </a:lnTo>
                  <a:lnTo>
                    <a:pt x="0" y="266700"/>
                  </a:lnTo>
                  <a:lnTo>
                    <a:pt x="0" y="266700"/>
                  </a:lnTo>
                  <a:lnTo>
                    <a:pt x="0" y="0"/>
                  </a:lnTo>
                  <a:close/>
                </a:path>
              </a:pathLst>
            </a:cu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48880" y="609600"/>
              <a:ext cx="6811480" cy="523220"/>
            </a:xfrm>
            <a:prstGeom prst="rect">
              <a:avLst/>
            </a:prstGeom>
            <a:noFill/>
          </p:spPr>
          <p:txBody>
            <a:bodyPr wrap="none" rtlCol="0">
              <a:spAutoFit/>
            </a:bodyPr>
            <a:lstStyle/>
            <a:p>
              <a:r>
                <a:rPr lang="bn-BD" sz="2800" dirty="0" smtClean="0">
                  <a:latin typeface="NikoshBAN" pitchFamily="2" charset="0"/>
                  <a:cs typeface="NikoshBAN" pitchFamily="2" charset="0"/>
                </a:rPr>
                <a:t>স্কেলের উপর সোজা তাকালে সঠিক মাপ পরিমাপ পাওয়া যাবে</a:t>
              </a:r>
              <a:endParaRPr lang="en-US" sz="2800" dirty="0">
                <a:latin typeface="NikoshBAN" pitchFamily="2" charset="0"/>
                <a:cs typeface="NikoshBAN" pitchFamily="2" charset="0"/>
              </a:endParaRPr>
            </a:p>
          </p:txBody>
        </p:sp>
      </p:grpSp>
      <p:grpSp>
        <p:nvGrpSpPr>
          <p:cNvPr id="26" name="Group 25"/>
          <p:cNvGrpSpPr/>
          <p:nvPr/>
        </p:nvGrpSpPr>
        <p:grpSpPr>
          <a:xfrm>
            <a:off x="6019800" y="2527736"/>
            <a:ext cx="457200" cy="457200"/>
            <a:chOff x="6781800" y="2438400"/>
            <a:chExt cx="457200" cy="457200"/>
          </a:xfrm>
        </p:grpSpPr>
        <p:cxnSp>
          <p:nvCxnSpPr>
            <p:cNvPr id="21" name="Straight Connector 20"/>
            <p:cNvCxnSpPr/>
            <p:nvPr/>
          </p:nvCxnSpPr>
          <p:spPr>
            <a:xfrm>
              <a:off x="6781800" y="2438400"/>
              <a:ext cx="457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81800" y="2438400"/>
              <a:ext cx="457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strVal val="#ppt_w*0.05"/>
                                          </p:val>
                                        </p:tav>
                                        <p:tav tm="100000">
                                          <p:val>
                                            <p:strVal val="#ppt_w"/>
                                          </p:val>
                                        </p:tav>
                                      </p:tavLst>
                                    </p:anim>
                                    <p:anim calcmode="lin" valueType="num">
                                      <p:cBhvr>
                                        <p:cTn id="8" dur="500" fill="hold"/>
                                        <p:tgtEl>
                                          <p:spTgt spid="145"/>
                                        </p:tgtEl>
                                        <p:attrNameLst>
                                          <p:attrName>ppt_h</p:attrName>
                                        </p:attrNameLst>
                                      </p:cBhvr>
                                      <p:tavLst>
                                        <p:tav tm="0">
                                          <p:val>
                                            <p:strVal val="#ppt_h"/>
                                          </p:val>
                                        </p:tav>
                                        <p:tav tm="100000">
                                          <p:val>
                                            <p:strVal val="#ppt_h"/>
                                          </p:val>
                                        </p:tav>
                                      </p:tavLst>
                                    </p:anim>
                                    <p:anim calcmode="lin" valueType="num">
                                      <p:cBhvr>
                                        <p:cTn id="9" dur="500" fill="hold"/>
                                        <p:tgtEl>
                                          <p:spTgt spid="145"/>
                                        </p:tgtEl>
                                        <p:attrNameLst>
                                          <p:attrName>ppt_x</p:attrName>
                                        </p:attrNameLst>
                                      </p:cBhvr>
                                      <p:tavLst>
                                        <p:tav tm="0">
                                          <p:val>
                                            <p:strVal val="#ppt_x-.2"/>
                                          </p:val>
                                        </p:tav>
                                        <p:tav tm="100000">
                                          <p:val>
                                            <p:strVal val="#ppt_x"/>
                                          </p:val>
                                        </p:tav>
                                      </p:tavLst>
                                    </p:anim>
                                    <p:anim calcmode="lin" valueType="num">
                                      <p:cBhvr>
                                        <p:cTn id="10" dur="500" fill="hold"/>
                                        <p:tgtEl>
                                          <p:spTgt spid="145"/>
                                        </p:tgtEl>
                                        <p:attrNameLst>
                                          <p:attrName>ppt_y</p:attrName>
                                        </p:attrNameLst>
                                      </p:cBhvr>
                                      <p:tavLst>
                                        <p:tav tm="0">
                                          <p:val>
                                            <p:strVal val="#ppt_y"/>
                                          </p:val>
                                        </p:tav>
                                        <p:tav tm="100000">
                                          <p:val>
                                            <p:strVal val="#ppt_y"/>
                                          </p:val>
                                        </p:tav>
                                      </p:tavLst>
                                    </p:anim>
                                    <p:animEffect transition="in" filter="fade">
                                      <p:cBhvr>
                                        <p:cTn id="11" dur="500"/>
                                        <p:tgtEl>
                                          <p:spTgt spid="14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8"/>
                                        </p:tgtEl>
                                        <p:attrNameLst>
                                          <p:attrName>style.visibility</p:attrName>
                                        </p:attrNameLst>
                                      </p:cBhvr>
                                      <p:to>
                                        <p:strVal val="visible"/>
                                      </p:to>
                                    </p:set>
                                    <p:anim calcmode="lin" valueType="num">
                                      <p:cBhvr additive="base">
                                        <p:cTn id="16" dur="1000" fill="hold"/>
                                        <p:tgtEl>
                                          <p:spTgt spid="148"/>
                                        </p:tgtEl>
                                        <p:attrNameLst>
                                          <p:attrName>ppt_x</p:attrName>
                                        </p:attrNameLst>
                                      </p:cBhvr>
                                      <p:tavLst>
                                        <p:tav tm="0">
                                          <p:val>
                                            <p:strVal val="1+#ppt_w/2"/>
                                          </p:val>
                                        </p:tav>
                                        <p:tav tm="100000">
                                          <p:val>
                                            <p:strVal val="#ppt_x"/>
                                          </p:val>
                                        </p:tav>
                                      </p:tavLst>
                                    </p:anim>
                                    <p:anim calcmode="lin" valueType="num">
                                      <p:cBhvr additive="base">
                                        <p:cTn id="17"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wipe(left)">
                                      <p:cBhvr>
                                        <p:cTn id="28" dur="1000"/>
                                        <p:tgtEl>
                                          <p:spTgt spid="147"/>
                                        </p:tgtEl>
                                      </p:cBhvr>
                                    </p:animEffect>
                                  </p:childTnLst>
                                </p:cTn>
                              </p:par>
                              <p:par>
                                <p:cTn id="29" presetID="0" presetClass="path" presetSubtype="0" fill="hold" nodeType="withEffect">
                                  <p:stCondLst>
                                    <p:cond delay="0"/>
                                  </p:stCondLst>
                                  <p:childTnLst>
                                    <p:animMotion origin="layout" path="M 4.16667E-6 -7.40741E-7 L 0.21927 -7.40741E-7 " pathEditMode="relative" rAng="0" ptsTypes="AA">
                                      <p:cBhvr>
                                        <p:cTn id="30" dur="1000" fill="hold"/>
                                        <p:tgtEl>
                                          <p:spTgt spid="5"/>
                                        </p:tgtEl>
                                        <p:attrNameLst>
                                          <p:attrName>ppt_x</p:attrName>
                                          <p:attrName>ppt_y</p:attrName>
                                        </p:attrNameLst>
                                      </p:cBhvr>
                                      <p:rCtr x="110" y="0"/>
                                    </p:animMotion>
                                  </p:childTnLst>
                                </p:cTn>
                              </p:par>
                            </p:childTnLst>
                          </p:cTn>
                        </p:par>
                      </p:childTnLst>
                    </p:cTn>
                  </p:par>
                  <p:par>
                    <p:cTn id="31" fill="hold">
                      <p:stCondLst>
                        <p:cond delay="indefinite"/>
                      </p:stCondLst>
                      <p:childTnLst>
                        <p:par>
                          <p:cTn id="32" fill="hold">
                            <p:stCondLst>
                              <p:cond delay="0"/>
                            </p:stCondLst>
                            <p:childTnLst>
                              <p:par>
                                <p:cTn id="33" presetID="2" presetClass="exit" presetSubtype="3" fill="hold" nodeType="click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1+ppt_w/2"/>
                                          </p:val>
                                        </p:tav>
                                      </p:tavLst>
                                    </p:anim>
                                    <p:anim calcmode="lin" valueType="num">
                                      <p:cBhvr additive="base">
                                        <p:cTn id="35" dur="500"/>
                                        <p:tgtEl>
                                          <p:spTgt spid="5"/>
                                        </p:tgtEl>
                                        <p:attrNameLst>
                                          <p:attrName>ppt_y</p:attrName>
                                        </p:attrNameLst>
                                      </p:cBhvr>
                                      <p:tavLst>
                                        <p:tav tm="0">
                                          <p:val>
                                            <p:strVal val="ppt_y"/>
                                          </p:val>
                                        </p:tav>
                                        <p:tav tm="100000">
                                          <p:val>
                                            <p:strVal val="0-ppt_h/2"/>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148"/>
                                        </p:tgtEl>
                                        <p:attrNameLst>
                                          <p:attrName>ppt_x</p:attrName>
                                        </p:attrNameLst>
                                      </p:cBhvr>
                                      <p:tavLst>
                                        <p:tav tm="0">
                                          <p:val>
                                            <p:strVal val="ppt_x"/>
                                          </p:val>
                                        </p:tav>
                                        <p:tav tm="100000">
                                          <p:val>
                                            <p:strVal val="1+ppt_w/2"/>
                                          </p:val>
                                        </p:tav>
                                      </p:tavLst>
                                    </p:anim>
                                    <p:anim calcmode="lin" valueType="num">
                                      <p:cBhvr additive="base">
                                        <p:cTn id="39" dur="500"/>
                                        <p:tgtEl>
                                          <p:spTgt spid="148"/>
                                        </p:tgtEl>
                                        <p:attrNameLst>
                                          <p:attrName>ppt_y</p:attrName>
                                        </p:attrNameLst>
                                      </p:cBhvr>
                                      <p:tavLst>
                                        <p:tav tm="0">
                                          <p:val>
                                            <p:strVal val="ppt_y"/>
                                          </p:val>
                                        </p:tav>
                                        <p:tav tm="100000">
                                          <p:val>
                                            <p:strVal val="ppt_y"/>
                                          </p:val>
                                        </p:tav>
                                      </p:tavLst>
                                    </p:anim>
                                    <p:set>
                                      <p:cBhvr>
                                        <p:cTn id="40" dur="1" fill="hold">
                                          <p:stCondLst>
                                            <p:cond delay="499"/>
                                          </p:stCondLst>
                                        </p:cTn>
                                        <p:tgtEl>
                                          <p:spTgt spid="1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slide(fromBottom)">
                                      <p:cBhvr>
                                        <p:cTn id="45" dur="500"/>
                                        <p:tgtEl>
                                          <p:spTgt spid="1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53"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par>
                          <p:cTn id="57" fill="hold">
                            <p:stCondLst>
                              <p:cond delay="1000"/>
                            </p:stCondLst>
                            <p:childTnLst>
                              <p:par>
                                <p:cTn id="58" presetID="22" presetClass="entr" presetSubtype="1" repeatCount="3000" fill="hold" nodeType="afterEffect">
                                  <p:stCondLst>
                                    <p:cond delay="0"/>
                                  </p:stCondLst>
                                  <p:childTnLst>
                                    <p:set>
                                      <p:cBhvr>
                                        <p:cTn id="59" dur="1" fill="hold">
                                          <p:stCondLst>
                                            <p:cond delay="0"/>
                                          </p:stCondLst>
                                        </p:cTn>
                                        <p:tgtEl>
                                          <p:spTgt spid="155"/>
                                        </p:tgtEl>
                                        <p:attrNameLst>
                                          <p:attrName>style.visibility</p:attrName>
                                        </p:attrNameLst>
                                      </p:cBhvr>
                                      <p:to>
                                        <p:strVal val="visible"/>
                                      </p:to>
                                    </p:set>
                                    <p:animEffect transition="in" filter="wipe(up)">
                                      <p:cBhvr>
                                        <p:cTn id="60" dur="1000"/>
                                        <p:tgtEl>
                                          <p:spTgt spid="15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157"/>
                                        </p:tgtEl>
                                        <p:attrNameLst>
                                          <p:attrName>style.visibility</p:attrName>
                                        </p:attrNameLst>
                                      </p:cBhvr>
                                      <p:to>
                                        <p:strVal val="visible"/>
                                      </p:to>
                                    </p:set>
                                    <p:anim calcmode="lin" valueType="num">
                                      <p:cBhvr>
                                        <p:cTn id="65" dur="500" fill="hold"/>
                                        <p:tgtEl>
                                          <p:spTgt spid="157"/>
                                        </p:tgtEl>
                                        <p:attrNameLst>
                                          <p:attrName>ppt_w</p:attrName>
                                        </p:attrNameLst>
                                      </p:cBhvr>
                                      <p:tavLst>
                                        <p:tav tm="0">
                                          <p:val>
                                            <p:fltVal val="0"/>
                                          </p:val>
                                        </p:tav>
                                        <p:tav tm="100000">
                                          <p:val>
                                            <p:strVal val="#ppt_w"/>
                                          </p:val>
                                        </p:tav>
                                      </p:tavLst>
                                    </p:anim>
                                    <p:anim calcmode="lin" valueType="num">
                                      <p:cBhvr>
                                        <p:cTn id="66" dur="500" fill="hold"/>
                                        <p:tgtEl>
                                          <p:spTgt spid="157"/>
                                        </p:tgtEl>
                                        <p:attrNameLst>
                                          <p:attrName>ppt_h</p:attrName>
                                        </p:attrNameLst>
                                      </p:cBhvr>
                                      <p:tavLst>
                                        <p:tav tm="0">
                                          <p:val>
                                            <p:fltVal val="0"/>
                                          </p:val>
                                        </p:tav>
                                        <p:tav tm="100000">
                                          <p:val>
                                            <p:strVal val="#ppt_h"/>
                                          </p:val>
                                        </p:tav>
                                      </p:tavLst>
                                    </p:anim>
                                    <p:animEffect transition="in" filter="fade">
                                      <p:cBhvr>
                                        <p:cTn id="67" dur="500"/>
                                        <p:tgtEl>
                                          <p:spTgt spid="157"/>
                                        </p:tgtEl>
                                      </p:cBhvr>
                                    </p:animEffect>
                                  </p:childTnLst>
                                </p:cTn>
                              </p:par>
                            </p:childTnLst>
                          </p:cTn>
                        </p:par>
                        <p:par>
                          <p:cTn id="68" fill="hold">
                            <p:stCondLst>
                              <p:cond delay="500"/>
                            </p:stCondLst>
                            <p:childTnLst>
                              <p:par>
                                <p:cTn id="69" presetID="22" presetClass="entr" presetSubtype="1" repeatCount="3000" fill="hold" nodeType="after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wipe(up)">
                                      <p:cBhvr>
                                        <p:cTn id="71" dur="1000"/>
                                        <p:tgtEl>
                                          <p:spTgt spid="158"/>
                                        </p:tgtEl>
                                      </p:cBhvr>
                                    </p:animEffect>
                                  </p:childTnLst>
                                </p:cTn>
                              </p:par>
                            </p:childTnLst>
                          </p:cTn>
                        </p:par>
                        <p:par>
                          <p:cTn id="72" fill="hold">
                            <p:stCondLst>
                              <p:cond delay="3500"/>
                            </p:stCondLst>
                            <p:childTnLst>
                              <p:par>
                                <p:cTn id="73" presetID="16" presetClass="entr" presetSubtype="37"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981200" y="304800"/>
            <a:ext cx="5048177" cy="646331"/>
          </a:xfrm>
          <a:prstGeom prst="rect">
            <a:avLst/>
          </a:prstGeom>
          <a:gradFill>
            <a:gsLst>
              <a:gs pos="0">
                <a:srgbClr val="5E9EFF"/>
              </a:gs>
              <a:gs pos="39999">
                <a:srgbClr val="85C2FF"/>
              </a:gs>
              <a:gs pos="70000">
                <a:srgbClr val="C4D6EB"/>
              </a:gs>
              <a:gs pos="100000">
                <a:srgbClr val="FFEBFA"/>
              </a:gs>
            </a:gsLst>
            <a:lin ang="5400000" scaled="0"/>
          </a:gradFill>
        </p:spPr>
        <p:txBody>
          <a:bodyPr wrap="none" rtlCol="0">
            <a:spAutoFit/>
          </a:bodyPr>
          <a:lstStyle/>
          <a:p>
            <a:r>
              <a:rPr lang="bn-BD" sz="3600" dirty="0" smtClean="0">
                <a:latin typeface="NikoshBAN" pitchFamily="2" charset="0"/>
                <a:cs typeface="NikoshBAN" pitchFamily="2" charset="0"/>
              </a:rPr>
              <a:t>এবার অন্যরকম দৈর্ঘ্য পরিমাপ দেখ</a:t>
            </a:r>
            <a:endParaRPr lang="en-US" sz="3600" dirty="0">
              <a:latin typeface="NikoshBAN" pitchFamily="2" charset="0"/>
              <a:cs typeface="NikoshBAN" pitchFamily="2" charset="0"/>
            </a:endParaRPr>
          </a:p>
        </p:txBody>
      </p:sp>
      <p:grpSp>
        <p:nvGrpSpPr>
          <p:cNvPr id="7" name="Group 18"/>
          <p:cNvGrpSpPr/>
          <p:nvPr/>
        </p:nvGrpSpPr>
        <p:grpSpPr>
          <a:xfrm>
            <a:off x="3003332" y="2743200"/>
            <a:ext cx="2178268" cy="609600"/>
            <a:chOff x="3231932" y="3352800"/>
            <a:chExt cx="2178268" cy="609600"/>
          </a:xfrm>
        </p:grpSpPr>
        <p:sp>
          <p:nvSpPr>
            <p:cNvPr id="8" name="Right Arrow 7"/>
            <p:cNvSpPr/>
            <p:nvPr/>
          </p:nvSpPr>
          <p:spPr>
            <a:xfrm>
              <a:off x="3276600" y="3352800"/>
              <a:ext cx="2133600" cy="533400"/>
            </a:xfrm>
            <a:prstGeom prst="rightArrow">
              <a:avLst>
                <a:gd name="adj1" fmla="val 100000"/>
                <a:gd name="adj2"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1932" y="3377625"/>
              <a:ext cx="2081019" cy="584775"/>
            </a:xfrm>
            <a:prstGeom prst="rect">
              <a:avLst/>
            </a:prstGeom>
            <a:noFill/>
          </p:spPr>
          <p:txBody>
            <a:bodyPr wrap="none" rtlCol="0">
              <a:spAutoFit/>
            </a:bodyPr>
            <a:lstStyle/>
            <a:p>
              <a:r>
                <a:rPr lang="bn-BD" sz="3200" dirty="0" smtClean="0">
                  <a:latin typeface="NikoshBAN" pitchFamily="2" charset="0"/>
                  <a:cs typeface="NikoshBAN" pitchFamily="2" charset="0"/>
                </a:rPr>
                <a:t>ভিডিওটি দেখো</a:t>
              </a:r>
              <a:endParaRPr lang="en-US" sz="3200" dirty="0">
                <a:latin typeface="NikoshBAN" pitchFamily="2" charset="0"/>
                <a:cs typeface="NikoshBAN" pitchFamily="2" charset="0"/>
              </a:endParaRPr>
            </a:p>
          </p:txBody>
        </p:sp>
      </p:grpSp>
      <p:graphicFrame>
        <p:nvGraphicFramePr>
          <p:cNvPr id="10" name="Object 9">
            <a:hlinkClick r:id="" action="ppaction://ole?verb=0"/>
          </p:cNvPr>
          <p:cNvGraphicFramePr>
            <a:graphicFrameLocks noChangeAspect="1"/>
          </p:cNvGraphicFramePr>
          <p:nvPr/>
        </p:nvGraphicFramePr>
        <p:xfrm>
          <a:off x="4876800" y="2667000"/>
          <a:ext cx="1447800" cy="1221581"/>
        </p:xfrm>
        <a:graphic>
          <a:graphicData uri="http://schemas.openxmlformats.org/presentationml/2006/ole">
            <p:oleObj spid="_x0000_s22530" name="Packager Shell Object" showAsIcon="1" r:id="rId4" imgW="914400" imgH="771480" progId="Package">
              <p:embed/>
            </p:oleObj>
          </a:graphicData>
        </a:graphic>
      </p:graphicFrame>
      <p:pic>
        <p:nvPicPr>
          <p:cNvPr id="11" name="Picture 10" descr="5 Taka copy.png"/>
          <p:cNvPicPr>
            <a:picLocks noChangeAspect="1"/>
          </p:cNvPicPr>
          <p:nvPr/>
        </p:nvPicPr>
        <p:blipFill>
          <a:blip r:embed="rId5" cstate="print"/>
          <a:stretch>
            <a:fillRect/>
          </a:stretch>
        </p:blipFill>
        <p:spPr>
          <a:xfrm>
            <a:off x="457200" y="990600"/>
            <a:ext cx="2081050" cy="2019236"/>
          </a:xfrm>
          <a:prstGeom prst="rect">
            <a:avLst/>
          </a:prstGeom>
        </p:spPr>
      </p:pic>
      <p:grpSp>
        <p:nvGrpSpPr>
          <p:cNvPr id="16" name="Group 15"/>
          <p:cNvGrpSpPr/>
          <p:nvPr/>
        </p:nvGrpSpPr>
        <p:grpSpPr>
          <a:xfrm>
            <a:off x="2743200" y="1676400"/>
            <a:ext cx="5715000" cy="584775"/>
            <a:chOff x="3124200" y="1905000"/>
            <a:chExt cx="5638800" cy="584775"/>
          </a:xfrm>
        </p:grpSpPr>
        <p:sp>
          <p:nvSpPr>
            <p:cNvPr id="5" name="TextBox 4"/>
            <p:cNvSpPr txBox="1"/>
            <p:nvPr/>
          </p:nvSpPr>
          <p:spPr>
            <a:xfrm>
              <a:off x="5943600" y="1981200"/>
              <a:ext cx="184731" cy="369332"/>
            </a:xfrm>
            <a:prstGeom prst="rect">
              <a:avLst/>
            </a:prstGeom>
            <a:noFill/>
          </p:spPr>
          <p:txBody>
            <a:bodyPr wrap="none" rtlCol="0">
              <a:spAutoFit/>
            </a:bodyPr>
            <a:lstStyle/>
            <a:p>
              <a:endParaRPr lang="en-US" dirty="0"/>
            </a:p>
          </p:txBody>
        </p:sp>
        <p:sp>
          <p:nvSpPr>
            <p:cNvPr id="13" name="Right Arrow 12"/>
            <p:cNvSpPr/>
            <p:nvPr/>
          </p:nvSpPr>
          <p:spPr>
            <a:xfrm rot="10800000">
              <a:off x="3124200" y="1905000"/>
              <a:ext cx="5486400" cy="533400"/>
            </a:xfrm>
            <a:prstGeom prst="rightArrow">
              <a:avLst>
                <a:gd name="adj1" fmla="val 100000"/>
                <a:gd name="adj2"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1905000"/>
              <a:ext cx="5410200" cy="584775"/>
            </a:xfrm>
            <a:prstGeom prst="rect">
              <a:avLst/>
            </a:prstGeom>
            <a:noFill/>
          </p:spPr>
          <p:txBody>
            <a:bodyPr wrap="square" rtlCol="0">
              <a:spAutoFit/>
            </a:bodyPr>
            <a:lstStyle/>
            <a:p>
              <a:r>
                <a:rPr lang="bn-BD" sz="3200" dirty="0" smtClean="0">
                  <a:latin typeface="NikoshBAN" pitchFamily="2" charset="0"/>
                  <a:cs typeface="NikoshBAN" pitchFamily="2" charset="0"/>
                </a:rPr>
                <a:t>মুদ্রাটির পুরুত্ব পরিমাপ করা যায় কীভাবে?</a:t>
              </a:r>
              <a:endParaRPr lang="en-US" sz="3200" dirty="0">
                <a:latin typeface="NikoshBAN" pitchFamily="2" charset="0"/>
                <a:cs typeface="NikoshBAN" pitchFamily="2" charset="0"/>
              </a:endParaRPr>
            </a:p>
          </p:txBody>
        </p:sp>
      </p:grpSp>
      <p:sp>
        <p:nvSpPr>
          <p:cNvPr id="17" name="TextBox 16"/>
          <p:cNvSpPr txBox="1"/>
          <p:nvPr/>
        </p:nvSpPr>
        <p:spPr>
          <a:xfrm>
            <a:off x="2819400" y="2743200"/>
            <a:ext cx="3352800" cy="584775"/>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ভিডিওটিতে কী দেখেছ? </a:t>
            </a:r>
            <a:endParaRPr lang="en-US" sz="3200" dirty="0">
              <a:latin typeface="NikoshBAN" pitchFamily="2" charset="0"/>
              <a:cs typeface="NikoshBAN" pitchFamily="2" charset="0"/>
            </a:endParaRPr>
          </a:p>
        </p:txBody>
      </p:sp>
      <p:sp>
        <p:nvSpPr>
          <p:cNvPr id="18" name="TextBox 17"/>
          <p:cNvSpPr txBox="1"/>
          <p:nvPr/>
        </p:nvSpPr>
        <p:spPr>
          <a:xfrm>
            <a:off x="990600" y="3886200"/>
            <a:ext cx="7239000" cy="1077218"/>
          </a:xfrm>
          <a:prstGeom prst="rect">
            <a:avLst/>
          </a:prstGeom>
          <a:solidFill>
            <a:schemeClr val="accent6">
              <a:lumMod val="20000"/>
              <a:lumOff val="80000"/>
            </a:schemeClr>
          </a:solidFill>
        </p:spPr>
        <p:txBody>
          <a:bodyPr wrap="square" rtlCol="0">
            <a:spAutoFit/>
          </a:bodyPr>
          <a:lstStyle/>
          <a:p>
            <a:r>
              <a:rPr lang="bn-BD" sz="3200" dirty="0" smtClean="0">
                <a:latin typeface="NikoshBAN" pitchFamily="2" charset="0"/>
                <a:cs typeface="NikoshBAN" pitchFamily="2" charset="0"/>
              </a:rPr>
              <a:t>অনেকগুলো একই রকম পাতলা জিনিসের </a:t>
            </a:r>
            <a:r>
              <a:rPr lang="bn-BD" sz="3200" dirty="0" smtClean="0">
                <a:solidFill>
                  <a:srgbClr val="FF0000"/>
                </a:solidFill>
                <a:latin typeface="NikoshBAN" pitchFamily="2" charset="0"/>
                <a:cs typeface="NikoshBAN" pitchFamily="2" charset="0"/>
              </a:rPr>
              <a:t>উচ্চতা</a:t>
            </a:r>
            <a:r>
              <a:rPr lang="bn-BD" sz="3200" dirty="0" smtClean="0">
                <a:latin typeface="NikoshBAN" pitchFamily="2" charset="0"/>
                <a:cs typeface="NikoshBAN" pitchFamily="2" charset="0"/>
              </a:rPr>
              <a:t> অর্থাৎ </a:t>
            </a:r>
            <a:r>
              <a:rPr lang="bn-BD" sz="3200" dirty="0" smtClean="0">
                <a:solidFill>
                  <a:srgbClr val="FF0000"/>
                </a:solidFill>
                <a:latin typeface="NikoshBAN" pitchFamily="2" charset="0"/>
                <a:cs typeface="NikoshBAN" pitchFamily="2" charset="0"/>
              </a:rPr>
              <a:t>দৈর্ঘ্য</a:t>
            </a:r>
            <a:r>
              <a:rPr lang="bn-BD" sz="3200" dirty="0" smtClean="0">
                <a:latin typeface="NikoshBAN" pitchFamily="2" charset="0"/>
                <a:cs typeface="NikoshBAN" pitchFamily="2" charset="0"/>
              </a:rPr>
              <a:t> পরিমাপ করে একটি জিনিসের পুরুত্ব নির্ণয় করা যায়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53" presetClass="exit" presetSubtype="0" fill="hold" nodeType="withEffect">
                                  <p:stCondLst>
                                    <p:cond delay="0"/>
                                  </p:stCondLst>
                                  <p:childTnLst>
                                    <p:anim calcmode="lin" valueType="num">
                                      <p:cBhvr>
                                        <p:cTn id="29" dur="500"/>
                                        <p:tgtEl>
                                          <p:spTgt spid="7"/>
                                        </p:tgtEl>
                                        <p:attrNameLst>
                                          <p:attrName>ppt_w</p:attrName>
                                        </p:attrNameLst>
                                      </p:cBhvr>
                                      <p:tavLst>
                                        <p:tav tm="0">
                                          <p:val>
                                            <p:strVal val="ppt_w"/>
                                          </p:val>
                                        </p:tav>
                                        <p:tav tm="100000">
                                          <p:val>
                                            <p:fltVal val="0"/>
                                          </p:val>
                                        </p:tav>
                                      </p:tavLst>
                                    </p:anim>
                                    <p:anim calcmode="lin" valueType="num">
                                      <p:cBhvr>
                                        <p:cTn id="30" dur="500"/>
                                        <p:tgtEl>
                                          <p:spTgt spid="7"/>
                                        </p:tgtEl>
                                        <p:attrNameLst>
                                          <p:attrName>ppt_h</p:attrName>
                                        </p:attrNameLst>
                                      </p:cBhvr>
                                      <p:tavLst>
                                        <p:tav tm="0">
                                          <p:val>
                                            <p:strVal val="ppt_h"/>
                                          </p:val>
                                        </p:tav>
                                        <p:tav tm="100000">
                                          <p:val>
                                            <p:fltVal val="0"/>
                                          </p:val>
                                        </p:tav>
                                      </p:tavLst>
                                    </p:anim>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505200" y="228600"/>
            <a:ext cx="191751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একক কাজ</a:t>
            </a:r>
            <a:endParaRPr lang="en-US" sz="4000" dirty="0">
              <a:latin typeface="NikoshBAN" pitchFamily="2" charset="0"/>
              <a:cs typeface="NikoshBAN" pitchFamily="2" charset="0"/>
            </a:endParaRPr>
          </a:p>
        </p:txBody>
      </p:sp>
      <p:pic>
        <p:nvPicPr>
          <p:cNvPr id="21" name="Picture 20" descr="Biggan Book.png"/>
          <p:cNvPicPr>
            <a:picLocks noChangeAspect="1"/>
          </p:cNvPicPr>
          <p:nvPr/>
        </p:nvPicPr>
        <p:blipFill>
          <a:blip r:embed="rId3" cstate="print"/>
          <a:stretch>
            <a:fillRect/>
          </a:stretch>
        </p:blipFill>
        <p:spPr>
          <a:xfrm>
            <a:off x="2201918" y="1481015"/>
            <a:ext cx="4719144" cy="4403916"/>
          </a:xfrm>
          <a:prstGeom prst="rect">
            <a:avLst/>
          </a:prstGeom>
        </p:spPr>
      </p:pic>
      <p:sp>
        <p:nvSpPr>
          <p:cNvPr id="22" name="TextBox 21"/>
          <p:cNvSpPr txBox="1"/>
          <p:nvPr/>
        </p:nvSpPr>
        <p:spPr>
          <a:xfrm>
            <a:off x="1600200" y="3048000"/>
            <a:ext cx="5513048"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তোমাদের বিজ্ঞান বইটির প্রস্থ পরিমাপ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Object 5">
            <a:hlinkClick r:id="" action="ppaction://ole?verb=0"/>
          </p:cNvPr>
          <p:cNvGraphicFramePr>
            <a:graphicFrameLocks noChangeAspect="1"/>
          </p:cNvGraphicFramePr>
          <p:nvPr/>
        </p:nvGraphicFramePr>
        <p:xfrm>
          <a:off x="4343400" y="2362200"/>
          <a:ext cx="1981200" cy="1671638"/>
        </p:xfrm>
        <a:graphic>
          <a:graphicData uri="http://schemas.openxmlformats.org/presentationml/2006/ole">
            <p:oleObj spid="_x0000_s23554" name="Packager Shell Object" showAsIcon="1" r:id="rId4" imgW="914400" imgH="771480" progId="Package">
              <p:embed/>
            </p:oleObj>
          </a:graphicData>
        </a:graphic>
      </p:graphicFrame>
      <p:grpSp>
        <p:nvGrpSpPr>
          <p:cNvPr id="7" name="Group 18"/>
          <p:cNvGrpSpPr/>
          <p:nvPr/>
        </p:nvGrpSpPr>
        <p:grpSpPr>
          <a:xfrm>
            <a:off x="2209800" y="2743200"/>
            <a:ext cx="2178268" cy="584775"/>
            <a:chOff x="3231932" y="3346093"/>
            <a:chExt cx="2178268" cy="584775"/>
          </a:xfrm>
        </p:grpSpPr>
        <p:sp>
          <p:nvSpPr>
            <p:cNvPr id="8" name="Right Arrow 7"/>
            <p:cNvSpPr/>
            <p:nvPr/>
          </p:nvSpPr>
          <p:spPr>
            <a:xfrm>
              <a:off x="3276600" y="3352800"/>
              <a:ext cx="2133600" cy="533400"/>
            </a:xfrm>
            <a:prstGeom prst="rightArrow">
              <a:avLst>
                <a:gd name="adj1" fmla="val 100000"/>
                <a:gd name="adj2"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1932" y="3346093"/>
              <a:ext cx="1871025" cy="584775"/>
            </a:xfrm>
            <a:prstGeom prst="rect">
              <a:avLst/>
            </a:prstGeom>
            <a:noFill/>
          </p:spPr>
          <p:txBody>
            <a:bodyPr wrap="none" rtlCol="0">
              <a:spAutoFit/>
            </a:bodyPr>
            <a:lstStyle/>
            <a:p>
              <a:r>
                <a:rPr lang="bn-BD" sz="3200" dirty="0" smtClean="0">
                  <a:latin typeface="NikoshBAN" pitchFamily="2" charset="0"/>
                  <a:cs typeface="NikoshBAN" pitchFamily="2" charset="0"/>
                </a:rPr>
                <a:t>ভিডিওটি দেখ</a:t>
              </a:r>
              <a:endParaRPr lang="en-US" sz="3200" dirty="0">
                <a:latin typeface="NikoshBAN" pitchFamily="2" charset="0"/>
                <a:cs typeface="NikoshBAN" pitchFamily="2" charset="0"/>
              </a:endParaRPr>
            </a:p>
          </p:txBody>
        </p:sp>
      </p:grpSp>
      <p:pic>
        <p:nvPicPr>
          <p:cNvPr id="13" name="Picture 12" descr="5 Taka copy.png"/>
          <p:cNvPicPr>
            <a:picLocks noChangeAspect="1"/>
          </p:cNvPicPr>
          <p:nvPr/>
        </p:nvPicPr>
        <p:blipFill>
          <a:blip r:embed="rId5" cstate="print"/>
          <a:stretch>
            <a:fillRect/>
          </a:stretch>
        </p:blipFill>
        <p:spPr>
          <a:xfrm>
            <a:off x="990600" y="342964"/>
            <a:ext cx="2081050" cy="2019236"/>
          </a:xfrm>
          <a:prstGeom prst="rect">
            <a:avLst/>
          </a:prstGeom>
        </p:spPr>
      </p:pic>
      <p:grpSp>
        <p:nvGrpSpPr>
          <p:cNvPr id="17" name="Group 16"/>
          <p:cNvGrpSpPr/>
          <p:nvPr/>
        </p:nvGrpSpPr>
        <p:grpSpPr>
          <a:xfrm>
            <a:off x="3276600" y="990600"/>
            <a:ext cx="4800600" cy="609600"/>
            <a:chOff x="3505200" y="762000"/>
            <a:chExt cx="4800600" cy="609600"/>
          </a:xfrm>
        </p:grpSpPr>
        <p:sp>
          <p:nvSpPr>
            <p:cNvPr id="15" name="Right Arrow 14"/>
            <p:cNvSpPr/>
            <p:nvPr/>
          </p:nvSpPr>
          <p:spPr>
            <a:xfrm rot="10800000">
              <a:off x="3505200" y="762000"/>
              <a:ext cx="4724400" cy="609600"/>
            </a:xfrm>
            <a:prstGeom prst="rightArrow">
              <a:avLst>
                <a:gd name="adj1" fmla="val 100000"/>
                <a:gd name="adj2"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57600" y="762000"/>
              <a:ext cx="4648200" cy="584775"/>
            </a:xfrm>
            <a:prstGeom prst="rect">
              <a:avLst/>
            </a:prstGeom>
            <a:noFill/>
          </p:spPr>
          <p:txBody>
            <a:bodyPr wrap="square" rtlCol="0">
              <a:spAutoFit/>
            </a:bodyPr>
            <a:lstStyle/>
            <a:p>
              <a:r>
                <a:rPr lang="bn-BD" sz="3200" dirty="0" smtClean="0">
                  <a:latin typeface="NikoshBAN" pitchFamily="2" charset="0"/>
                  <a:cs typeface="NikoshBAN" pitchFamily="2" charset="0"/>
                </a:rPr>
                <a:t>একটি মুদ্রার ভর মাপা যায় কীভাবে?</a:t>
              </a:r>
              <a:endParaRPr lang="en-US" sz="3200" dirty="0">
                <a:latin typeface="NikoshBAN" pitchFamily="2" charset="0"/>
                <a:cs typeface="NikoshBAN" pitchFamily="2" charset="0"/>
              </a:endParaRPr>
            </a:p>
          </p:txBody>
        </p:sp>
      </p:grpSp>
      <p:sp>
        <p:nvSpPr>
          <p:cNvPr id="11" name="TextBox 10"/>
          <p:cNvSpPr txBox="1"/>
          <p:nvPr/>
        </p:nvSpPr>
        <p:spPr>
          <a:xfrm>
            <a:off x="2819400" y="3799582"/>
            <a:ext cx="3352800" cy="584775"/>
          </a:xfrm>
          <a:prstGeom prst="rect">
            <a:avLst/>
          </a:prstGeom>
          <a:solidFill>
            <a:schemeClr val="accent3">
              <a:lumMod val="60000"/>
              <a:lumOff val="40000"/>
            </a:schemeClr>
          </a:solidFill>
        </p:spPr>
        <p:txBody>
          <a:bodyPr wrap="square" rtlCol="0">
            <a:spAutoFit/>
          </a:bodyPr>
          <a:lstStyle/>
          <a:p>
            <a:r>
              <a:rPr lang="bn-BD" sz="3200" dirty="0" smtClean="0">
                <a:latin typeface="NikoshBAN" pitchFamily="2" charset="0"/>
                <a:cs typeface="NikoshBAN" pitchFamily="2" charset="0"/>
              </a:rPr>
              <a:t>ভিডিওটিতে কী দেখেছো? </a:t>
            </a:r>
            <a:endParaRPr lang="en-US" sz="3200" dirty="0">
              <a:latin typeface="NikoshBAN" pitchFamily="2" charset="0"/>
              <a:cs typeface="NikoshBAN" pitchFamily="2" charset="0"/>
            </a:endParaRPr>
          </a:p>
        </p:txBody>
      </p:sp>
      <p:sp>
        <p:nvSpPr>
          <p:cNvPr id="12" name="TextBox 11"/>
          <p:cNvSpPr txBox="1"/>
          <p:nvPr/>
        </p:nvSpPr>
        <p:spPr>
          <a:xfrm>
            <a:off x="1371600" y="4648200"/>
            <a:ext cx="6324600" cy="1077218"/>
          </a:xfrm>
          <a:prstGeom prst="rect">
            <a:avLst/>
          </a:prstGeom>
          <a:solidFill>
            <a:schemeClr val="accent6">
              <a:lumMod val="20000"/>
              <a:lumOff val="80000"/>
            </a:schemeClr>
          </a:solidFill>
        </p:spPr>
        <p:txBody>
          <a:bodyPr wrap="square" rtlCol="0">
            <a:spAutoFit/>
          </a:bodyPr>
          <a:lstStyle/>
          <a:p>
            <a:r>
              <a:rPr lang="bn-BD" sz="3200" dirty="0" smtClean="0">
                <a:latin typeface="NikoshBAN" pitchFamily="2" charset="0"/>
                <a:cs typeface="NikoshBAN" pitchFamily="2" charset="0"/>
              </a:rPr>
              <a:t>অনেকগুলো একই রকম হালকা জিনিসের </a:t>
            </a:r>
            <a:r>
              <a:rPr lang="bn-BD" sz="3200" dirty="0" smtClean="0">
                <a:solidFill>
                  <a:srgbClr val="FF0000"/>
                </a:solidFill>
                <a:latin typeface="NikoshBAN" pitchFamily="2" charset="0"/>
                <a:cs typeface="NikoshBAN" pitchFamily="2" charset="0"/>
              </a:rPr>
              <a:t>ভর</a:t>
            </a:r>
            <a:r>
              <a:rPr lang="bn-BD" sz="3200" dirty="0" smtClean="0">
                <a:latin typeface="NikoshBAN" pitchFamily="2" charset="0"/>
                <a:cs typeface="NikoshBAN" pitchFamily="2" charset="0"/>
              </a:rPr>
              <a:t> পরিমাপ করে একটি জিনিসের </a:t>
            </a:r>
            <a:r>
              <a:rPr lang="bn-BD" sz="3200" dirty="0" smtClean="0">
                <a:solidFill>
                  <a:srgbClr val="FF0000"/>
                </a:solidFill>
                <a:latin typeface="NikoshBAN" pitchFamily="2" charset="0"/>
                <a:cs typeface="NikoshBAN" pitchFamily="2" charset="0"/>
              </a:rPr>
              <a:t>ভর</a:t>
            </a:r>
            <a:r>
              <a:rPr lang="bn-BD" sz="3200" dirty="0" smtClean="0">
                <a:latin typeface="NikoshBAN" pitchFamily="2" charset="0"/>
                <a:cs typeface="NikoshBAN" pitchFamily="2" charset="0"/>
              </a:rPr>
              <a:t> নির্ণয় করা যায়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929</Words>
  <Application>Microsoft Office PowerPoint</Application>
  <PresentationFormat>On-screen Show (4:3)</PresentationFormat>
  <Paragraphs>107</Paragraphs>
  <Slides>17</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Package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Sanaullah</cp:lastModifiedBy>
  <cp:revision>264</cp:revision>
  <dcterms:created xsi:type="dcterms:W3CDTF">2014-09-21T17:24:52Z</dcterms:created>
  <dcterms:modified xsi:type="dcterms:W3CDTF">2020-08-19T00:52:43Z</dcterms:modified>
</cp:coreProperties>
</file>