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AEBB-1103-44A1-96E5-F30FBF992C7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A896-C732-4766-927C-E22739E9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142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4904" y="2962656"/>
            <a:ext cx="7473696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 মূলধনী ব্যবসায় কাকে বলে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68652" y="914400"/>
            <a:ext cx="3886200" cy="1219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কাজঃ  ১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4572000"/>
            <a:ext cx="457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 মিনিট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9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08074" y="2819400"/>
            <a:ext cx="8153400" cy="3810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 মূলধনী ব্যবসায় হলো আইন দ্বারা সৃষ্ট, পৃথক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অস্তিত্ব সম্পন্ন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কৃত্রিম ব্যক্তি সত্তার অধিকারী এবং সীমিত দায়ের এমন এক ধরনের প্রতিষ্ঠান যেখানে কতিপয় ব্যক্তি মুনাফা অর্জনের উদ্দেশ্যে যৌথভাবে মূলধন বিনিয়োগ করে।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074" y="685800"/>
            <a:ext cx="601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উত্তরের সাথে মিলিয়ে নাও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pr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000"/>
            <a:ext cx="800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76200" y="4459458"/>
            <a:ext cx="8991600" cy="19812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বাংলাদেশের কোম্পানী সংগঠনগুলোকে প্রধানত দু’ভাগে ভাগ করা হয়েছে । (ক) প্রাইভেট লিমিটেড কোম্পানী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(খ) পাবলিক লিমিটেড কোম্পানী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pr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1485087"/>
            <a:ext cx="3733800" cy="28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 account\Downloads\pri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485087"/>
            <a:ext cx="3467100" cy="28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3296" y="4395216"/>
            <a:ext cx="8382000" cy="2438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কোম্পানীর সদস্য সংখ্যা সর্বনিম্ন ২ জন এবং সর্বোচ্চ ৫০ জনে সীমাবদ্ধ এবং যার শেয়ার অবাধে হস্তান্তরযোগ্য নয় তাকে প্রাইভেট লিমিটেড কোম্পানী বলে। এখানে কোম্পানির সদস্যগণ শুধু নিজেরাই শেয়ার ক্রয় করতে পারেন। আইন অনুযায়ী এ কোম্পানির পরিচালকের সংখ্যা ন্যূনতম ২ জন হতে হবে।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3054" y="457200"/>
            <a:ext cx="4343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প্রাইভেট লিমিটেড কোম্পানী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164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pu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3" y="1600200"/>
            <a:ext cx="3486443" cy="23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pu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57" y="1600199"/>
            <a:ext cx="3486443" cy="23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6992" y="4191000"/>
            <a:ext cx="8534400" cy="25146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কোম্পানির সদস্য সংখ্যাসর্বনিম্ন ৭ জন ও সর্বোচ্চ সদস্য  সংখ্যা কোম্পানির স্মারকলিপিতে উল্লিখিত শেয়ার সংখ্যা দ্বারা সীমাবদ্ধ এবং শেয়ার ও ঋণপত্র জনগণের নিকট বিক্রি করা যায় এবং শেয়ার অবাধে হস্তান্তরযোগ্য তাকে পাবলিক লিমিটেড কোম্পানি বলে। আইন অনুযায়ী এ কোম্পানির ন্যূনতম ৩ জন পরিচালক থাকতে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432" y="533400"/>
            <a:ext cx="5599176" cy="92354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পাবলিক লিমিটেড কোম্পানি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54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609600"/>
            <a:ext cx="28194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কাজঃ 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09800"/>
            <a:ext cx="8077200" cy="9144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প্রাইভেট ও পাবলিক লিমিটেড কোম্পানির মধ্যে ৫ টি পার্থক্য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2700" y="4114800"/>
            <a:ext cx="3429000" cy="914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৬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27432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সমাধান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07471"/>
              </p:ext>
            </p:extLst>
          </p:nvPr>
        </p:nvGraphicFramePr>
        <p:xfrm>
          <a:off x="533400" y="1905000"/>
          <a:ext cx="80772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প্রাইভেট</a:t>
                      </a:r>
                      <a:r>
                        <a:rPr lang="bn-IN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পাবলিক</a:t>
                      </a:r>
                      <a:r>
                        <a:rPr lang="bn-IN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সদস্য সংখ্যা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২ থেকে ৫০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সদস্য সংখ্যা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সর্বনিম্ন ৭, সর্বোচ্চ শেয়ার দ্বারা সীমাবদ্ধ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হস্তান্তর সীমিত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অবাধে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শেয়ার হস্তান্তর করা যায়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 ক্রয়ে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জনগণকে আমন্ত্রণ জানানো যায় 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 ক্রয়ে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জনগণকে আমন্ত্রণ জানানো যায়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ন্যূনতম পরিচালক ২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ন্যূনতম পরিচালক ৩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মূলধনের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পরিমান সীমিত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মূলধনের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পরিমান অধিক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joint st 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155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11AA717-DA38-4E52-86A3-F3C172877162}"/>
              </a:ext>
            </a:extLst>
          </p:cNvPr>
          <p:cNvGrpSpPr/>
          <p:nvPr/>
        </p:nvGrpSpPr>
        <p:grpSpPr>
          <a:xfrm>
            <a:off x="76200" y="4572000"/>
            <a:ext cx="9009886" cy="2209800"/>
            <a:chOff x="363797" y="4614684"/>
            <a:chExt cx="8475403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363797" y="4614684"/>
              <a:ext cx="8382000" cy="1371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4724400"/>
              <a:ext cx="8382000" cy="11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১। উত্তম </a:t>
              </a:r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বিনিয়োগ ক্ষেত্র</a:t>
              </a:r>
              <a:r>
                <a:rPr lang="en-US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একমালিকানা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ও অংশীদারি ব্যবসায় ঝুঁকি এবং দায় অসীম হওয়ার কারণে বড় আকারের ঝুঁকিপুর্ণ বিনিয়োগ সম্ভব হয় না যা কোম্পানী সংগঠন সমগ্র বিশ্বে উত্তম বিনিয়োগের ক্ষেত্র হিসেবে বিবেচিত।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252F8D-1C9B-425C-AF4A-8DC6A5C47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64" y="1752600"/>
            <a:ext cx="3226417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457200"/>
            <a:ext cx="541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 মূলধনী ব্যবসায়ের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59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4648200"/>
            <a:ext cx="8405434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বিপুল </a:t>
            </a:r>
            <a:r>
              <a:rPr lang="bn-IN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পুঁজির সমাহার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লিমিটেড কোম্পানীগুলো শেয়ার বিক্রির মাধ্যমে জনগণের নিকট থেকে বিশাল পরিমান মূলধন সংগ্রহ করতে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 account\Downloads\js share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14082"/>
            <a:ext cx="364293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account\Downloads\Taka\cb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4082"/>
            <a:ext cx="4457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js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26459"/>
            <a:ext cx="3902075" cy="28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pri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26459"/>
            <a:ext cx="4038599" cy="28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5DCF1CB-6BEF-46B4-947D-249BFB9F8442}"/>
              </a:ext>
            </a:extLst>
          </p:cNvPr>
          <p:cNvGrpSpPr/>
          <p:nvPr/>
        </p:nvGrpSpPr>
        <p:grpSpPr>
          <a:xfrm>
            <a:off x="517525" y="4484876"/>
            <a:ext cx="8169275" cy="2068324"/>
            <a:chOff x="487362" y="4484876"/>
            <a:chExt cx="8169275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487362" y="4484876"/>
              <a:ext cx="8169275" cy="13716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4724400"/>
              <a:ext cx="7848600" cy="91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৩। কর্মসংস্থানের </a:t>
              </a:r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সুযোগ </a:t>
              </a:r>
              <a:r>
                <a:rPr lang="bn-IN" sz="28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সৃষ্টিঃ</a:t>
              </a:r>
            </a:p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কোম্পানির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কার্যক্রম ব্যাপকতার হবার কারণে এতে বিপুল পরিমান কর্মসংস্থানের সুযোগ সৃষ্টি হয়।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2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2510112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1447799"/>
            <a:ext cx="2286000" cy="275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97FE26-A2F8-42DA-854E-05FD8DC2D52E}"/>
              </a:ext>
            </a:extLst>
          </p:cNvPr>
          <p:cNvSpPr txBox="1"/>
          <p:nvPr/>
        </p:nvSpPr>
        <p:spPr>
          <a:xfrm>
            <a:off x="76200" y="4343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পাটওয়ারী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বড়গাঁও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মোবাইল-০১৭৭০৩২৩৩৭৭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237DB0-C904-4419-BB0D-933C3F50BB51}"/>
              </a:ext>
            </a:extLst>
          </p:cNvPr>
          <p:cNvSpPr txBox="1"/>
          <p:nvPr/>
        </p:nvSpPr>
        <p:spPr>
          <a:xfrm>
            <a:off x="4923501" y="4343400"/>
            <a:ext cx="3924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ইং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4572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6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 account\Downloads\ba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1147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EB63D6-B5E8-4A26-99D5-F065D9C46BD1}"/>
              </a:ext>
            </a:extLst>
          </p:cNvPr>
          <p:cNvGrpSpPr/>
          <p:nvPr/>
        </p:nvGrpSpPr>
        <p:grpSpPr>
          <a:xfrm>
            <a:off x="419100" y="4707642"/>
            <a:ext cx="8305799" cy="1905000"/>
            <a:chOff x="419100" y="4707642"/>
            <a:chExt cx="8305799" cy="1905000"/>
          </a:xfrm>
        </p:grpSpPr>
        <p:sp>
          <p:nvSpPr>
            <p:cNvPr id="2" name="Bevel 1"/>
            <p:cNvSpPr/>
            <p:nvPr/>
          </p:nvSpPr>
          <p:spPr>
            <a:xfrm>
              <a:off x="419100" y="4707642"/>
              <a:ext cx="8305799" cy="1905000"/>
            </a:xfrm>
            <a:prstGeom prst="bevel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5029200"/>
              <a:ext cx="7620000" cy="12618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৪। আন্তর্জাতিক </a:t>
              </a:r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সম্পর্ক </a:t>
              </a:r>
              <a:r>
                <a:rPr lang="bn-IN" sz="28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প্রতিষ্ঠা</a:t>
              </a:r>
              <a:r>
                <a:rPr lang="en-US" sz="24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কোম্পানি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সংগঠন প্রতিষ্ঠার মাধ্যমে আন্তর্জাতিক অঙ্গনে ব্যবসায়ের প্রসার বৃদ্ধি পায় ও বিভিন্ন দেশের মধ্যে পারস্পরিক সম্পর্ক সুদৃঢ় হয়।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FCC2F2-86CF-4CA4-AA6A-EF60CD46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" y="1066800"/>
            <a:ext cx="38768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63" y="436221"/>
            <a:ext cx="309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কাজঃ ৩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94" y="3810000"/>
            <a:ext cx="8772906" cy="2297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বাংলাদেশের অর্থনৈতিক </a:t>
            </a:r>
            <a:r>
              <a:rPr lang="bn-IN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উন্নয়নে যৌথ মূলধনী ব্যবসায়ের গুরুত্ব চিহ্নিত কর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বাংলাদেশে কর্মরত বহুজাতিক প্রতিষ্ঠানঅগুলোর তালিকা তৈরি কর।</a:t>
            </a:r>
          </a:p>
        </p:txBody>
      </p:sp>
      <p:pic>
        <p:nvPicPr>
          <p:cNvPr id="1026" name="Picture 2" descr="C:\Users\user account\Downloads\part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88289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29907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22058"/>
              </p:ext>
            </p:extLst>
          </p:nvPr>
        </p:nvGraphicFramePr>
        <p:xfrm>
          <a:off x="457200" y="914400"/>
          <a:ext cx="8382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 বাংলাদেশের আর্থসামাজিক উন্নয়নে যৌথ মূলধনী ব্যবসায়ের গুরুত্ব </a:t>
                      </a:r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বিপুল সংখ্যক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কর্মসংস্থানের সুযোগ সৃষ্টি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জীবনযাত্রার মান উন্নয়ন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উন্নত মানের পণ্য উৎপাদন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সমাজসেবামূলক কর্মকান্ড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পরিচালনা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আয়কর প্রদান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81479"/>
              </p:ext>
            </p:extLst>
          </p:nvPr>
        </p:nvGraphicFramePr>
        <p:xfrm>
          <a:off x="457200" y="3886200"/>
          <a:ext cx="8382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খ.বাংলাদেশে </a:t>
                      </a: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কর্মরত বহুজাতিক প্রতিষ্ঠানগুলোর তালিকা 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বাটা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সু লিমিটেড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ইউনিলিভার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গ্রামীণ ফোন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বাংলালিংক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মেরিকো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45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57160"/>
              </p:ext>
            </p:extLst>
          </p:nvPr>
        </p:nvGraphicFramePr>
        <p:xfrm>
          <a:off x="533400" y="2057400"/>
          <a:ext cx="8077200" cy="38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কোন ব্যবসায় সংগঠনটি আইন সৃষ্ট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৫০ জন সদস্যে সীমাবদ্ধ কোন ব্যবসায় 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ন্যূনতম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৩ জন পরিচালক থাকবে কোন কোম্পানির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আন্তর্জাতিক সম্পর্ক গড়ে ওঠে কোন ব্যবসায়ে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5562600" y="2895600"/>
            <a:ext cx="3048000" cy="6757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যৌথ মূলধনী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5562600" y="3581400"/>
            <a:ext cx="3048000" cy="685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প্রাইভেট লি. কোম্পানি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5562600" y="4267199"/>
            <a:ext cx="3048000" cy="7620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পাবলিক লি. কোম্পানি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5562600" y="5029200"/>
            <a:ext cx="3048000" cy="8382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যৌথ মূলধনী ব্যবসায়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="" xmlns:a16="http://schemas.microsoft.com/office/drawing/2014/main" id="{AAD800C5-B65C-442A-AE65-DCB0F3E0265F}"/>
              </a:ext>
            </a:extLst>
          </p:cNvPr>
          <p:cNvSpPr/>
          <p:nvPr/>
        </p:nvSpPr>
        <p:spPr>
          <a:xfrm>
            <a:off x="990600" y="488871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953000"/>
            <a:ext cx="8382000" cy="17526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5229135"/>
            <a:ext cx="7924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বাংলাদেশের অর্থনৈতিক উন্নয়নে যৌথমূলধনী ব্যবসায়ের গুরুত্ব বিশ্লেষণ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57200"/>
            <a:ext cx="457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8495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Ek Malikana karber\1shop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7724774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479" y="609600"/>
            <a:ext cx="67818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1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94716" y="457200"/>
            <a:ext cx="8305800" cy="1145567"/>
          </a:xfrm>
          <a:prstGeom prst="beve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ব্যবসায়ে সদস্য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98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অংশীদারি ব্যবসায় গঠনের জন্য সর্বনিম্ন সদস্য সংখ্যা ২ জন এবং সর্বোচ্চ সংখ্যা ব্যাংকিং ব্যবসায়ের জন্য ১০ জন এবং অন্যান্য ব্যবসার ক্ষেত্রে ২০ জন।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916AA6F-5BF5-415F-9830-084534608F90}"/>
              </a:ext>
            </a:extLst>
          </p:cNvPr>
          <p:cNvGrpSpPr/>
          <p:nvPr/>
        </p:nvGrpSpPr>
        <p:grpSpPr>
          <a:xfrm>
            <a:off x="304800" y="2112117"/>
            <a:ext cx="8105552" cy="3524595"/>
            <a:chOff x="381001" y="1644860"/>
            <a:chExt cx="8244839" cy="4103011"/>
          </a:xfrm>
        </p:grpSpPr>
        <p:pic>
          <p:nvPicPr>
            <p:cNvPr id="6" name="Picture 2" descr="C:\Users\user account\Downloads\part-1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76400"/>
              <a:ext cx="1992934" cy="209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 account\Downloads\part-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971" y="3733800"/>
              <a:ext cx="3704664" cy="201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2521558" y="2286001"/>
              <a:ext cx="2375412" cy="1207946"/>
            </a:xfrm>
            <a:prstGeom prst="rightArrow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২ থেকে ২০ জন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user account\Downloads\Partnership Business\part-2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1" y="1644860"/>
              <a:ext cx="3713629" cy="196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Bent-Up Arrow 8"/>
            <p:cNvSpPr/>
            <p:nvPr/>
          </p:nvSpPr>
          <p:spPr>
            <a:xfrm rot="5400000">
              <a:off x="2438835" y="2675867"/>
              <a:ext cx="1331259" cy="3527808"/>
            </a:xfrm>
            <a:prstGeom prst="bentUpArrow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57247" y="4571999"/>
              <a:ext cx="2714753" cy="4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ব্যাংকিং ব্যবসায়ে ১০ জন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156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94716" y="762000"/>
            <a:ext cx="8305800" cy="1371600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যৌথ মূলধনী ব্যবসায়ের সদস্য সংখ্যা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1080" y="3207260"/>
            <a:ext cx="40431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প্রাইভেট  লিমিটেড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কোম্পানীর ক্ষেত্রে সর্বনিম্ন ২ জন এবং সর্বোচ্চ ৫০ জন এবং পাবলিক লিমিটেড কোম্পানীর ক্ষেত্রে সর্বনিম্ন সদস্য ৭ জন এবং সর্বোচ্চ  শেয়ার সংখ্যা দ্বারা সীমাবদ্ধ।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8FD7FA-27F6-472B-97D9-5C5A3784B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4038600" cy="39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1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ownloads\p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2400"/>
            <a:ext cx="417307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F5430E-FCAF-49DA-8164-C793888A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1444674"/>
            <a:ext cx="415431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0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146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 মূলধনী ব্যবসায়ের প্রকারভেদ ও গুরুত্ব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8384" y="1016508"/>
            <a:ext cx="56388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65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33400"/>
            <a:ext cx="8915400" cy="6172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6597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যৌথ মূলধনী ব্যবসায়ের ধারণা ব্যাখ্যা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যৌথ মূলধনী ব্যবসায়ের প্রকারভেদ বর্ণনা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প্রাইভেট ও পাবলিক লিমিটেড কোম্পানীর মধ্যে পার্থক্য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ব্যাখ্যা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৪। যৌথ মূলধনী ব্যবসায়ের গুরুত্ব বর্ণনা করতে পারবে।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 account\Downloads\js shar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5" y="4029075"/>
            <a:ext cx="35601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 account\Downloads\pr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560178" cy="21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0FFFDB-C8CA-4D14-84E9-F6FA1611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9" y="1295401"/>
            <a:ext cx="3175936" cy="2153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3DD7B7-611D-439A-9887-80AB975B3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9" y="4029076"/>
            <a:ext cx="3175937" cy="2258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27261F-6405-4BB0-8923-43FBB7D7C38E}"/>
              </a:ext>
            </a:extLst>
          </p:cNvPr>
          <p:cNvSpPr txBox="1"/>
          <p:nvPr/>
        </p:nvSpPr>
        <p:spPr>
          <a:xfrm>
            <a:off x="609600" y="53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6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691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2020-08-19T16:16:15Z</dcterms:created>
  <dcterms:modified xsi:type="dcterms:W3CDTF">2020-08-19T16:37:16Z</dcterms:modified>
</cp:coreProperties>
</file>