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4" r:id="rId2"/>
    <p:sldId id="295" r:id="rId3"/>
    <p:sldId id="296" r:id="rId4"/>
    <p:sldId id="297" r:id="rId5"/>
    <p:sldId id="298" r:id="rId6"/>
    <p:sldId id="307" r:id="rId7"/>
    <p:sldId id="316" r:id="rId8"/>
    <p:sldId id="308" r:id="rId9"/>
    <p:sldId id="317" r:id="rId10"/>
    <p:sldId id="320" r:id="rId11"/>
    <p:sldId id="323" r:id="rId12"/>
    <p:sldId id="321" r:id="rId13"/>
    <p:sldId id="322" r:id="rId14"/>
    <p:sldId id="325" r:id="rId15"/>
    <p:sldId id="324" r:id="rId16"/>
    <p:sldId id="312" r:id="rId17"/>
    <p:sldId id="315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666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905F9-A9DA-4AE7-9089-E484B1ADD37F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4489F-1298-481A-A7EE-A4DDD4A61D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438DB-DE7E-4367-B187-C5C4F34A26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20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5E5C-DB2F-4C4F-BC2B-886E1FCE0E57}" type="datetime3">
              <a:rPr lang="en-US" smtClean="0"/>
              <a:t>19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6FEA-4E1B-49B4-ABF1-D83FEC383F73}" type="datetime3">
              <a:rPr lang="en-US" smtClean="0"/>
              <a:t>19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671D-7593-48B2-94A9-48D807B2816F}" type="datetime3">
              <a:rPr lang="en-US" smtClean="0"/>
              <a:t>19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A4409-1141-451E-96DA-61CD37FC1211}" type="datetime3">
              <a:rPr lang="en-US" smtClean="0"/>
              <a:t>19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2165-78DB-47FC-9DCB-CD7CE46933D5}" type="datetime3">
              <a:rPr lang="en-US" smtClean="0"/>
              <a:t>19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B2C2-FF9E-4395-9635-4E56F6107345}" type="datetime3">
              <a:rPr lang="en-US" smtClean="0"/>
              <a:t>19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EA80-AD38-43B3-B3A6-D6F7692DC75E}" type="datetime3">
              <a:rPr lang="en-US" smtClean="0"/>
              <a:t>19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75AF-7D1E-4E2A-B392-3A977D624D3D}" type="datetime3">
              <a:rPr lang="en-US" smtClean="0"/>
              <a:t>19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FD40-7B56-4BE1-A873-EA5EF255DCCA}" type="datetime3">
              <a:rPr lang="en-US" smtClean="0"/>
              <a:t>19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1EDC-DAC5-428A-B18F-5A1ED4E5A746}" type="datetime3">
              <a:rPr lang="en-US" smtClean="0"/>
              <a:t>19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86755-EDD5-495F-855E-1EBF52AC5075}" type="datetime3">
              <a:rPr lang="en-US" smtClean="0"/>
              <a:t>19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89AD2-70DF-4290-9979-EE4A597EA01E}" type="datetime3">
              <a:rPr lang="en-US" smtClean="0"/>
              <a:t>19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FEFE-4802-4D93-8631-86B4851115CB}" type="datetime8">
              <a:rPr lang="en-US" smtClean="0"/>
              <a:t>8/19/2020 5:59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Mizan=Fulgazi Govt. Pilot High School=Feni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72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00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en-US" sz="3600" dirty="0" smtClean="0">
              <a:latin typeface="TonnyMJ " pitchFamily="2" charset="0"/>
            </a:endParaRPr>
          </a:p>
          <a:p>
            <a:pPr algn="ctr"/>
            <a:r>
              <a:rPr lang="en-US" sz="3600" dirty="0" smtClean="0">
                <a:latin typeface="TonnyMJ " pitchFamily="2" charset="0"/>
              </a:rPr>
              <a:t>A</a:t>
            </a:r>
            <a:r>
              <a:rPr lang="en-US" sz="3600" dirty="0">
                <a:latin typeface="TonnyMJ " pitchFamily="2" charset="0"/>
              </a:rPr>
              <a:t>‡_©</a:t>
            </a:r>
            <a:r>
              <a:rPr lang="en-US" sz="3600" dirty="0" err="1">
                <a:latin typeface="TonnyMJ " pitchFamily="2" charset="0"/>
              </a:rPr>
              <a:t>i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Av`vb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cÖ`vb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ev</a:t>
            </a:r>
            <a:r>
              <a:rPr lang="en-US" sz="3600" dirty="0">
                <a:latin typeface="TonnyMJ " pitchFamily="2" charset="0"/>
              </a:rPr>
              <a:t> A‡_©</a:t>
            </a:r>
            <a:r>
              <a:rPr lang="en-US" sz="3600" dirty="0" err="1">
                <a:latin typeface="TonnyMJ " pitchFamily="2" charset="0"/>
              </a:rPr>
              <a:t>i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onnyMJ " pitchFamily="2" charset="0"/>
              </a:rPr>
              <a:t>gvcKvwV‡Z</a:t>
            </a:r>
            <a:r>
              <a:rPr lang="en-US" sz="40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onnyMJ " pitchFamily="2" charset="0"/>
              </a:rPr>
              <a:t>cwivgvc‡hvM</a:t>
            </a:r>
            <a:r>
              <a:rPr lang="en-US" sz="4000" b="1" dirty="0">
                <a:solidFill>
                  <a:srgbClr val="C00000"/>
                </a:solidFill>
                <a:latin typeface="TonnyMJ " pitchFamily="2" charset="0"/>
              </a:rPr>
              <a:t>¨ </a:t>
            </a:r>
            <a:r>
              <a:rPr lang="en-US" sz="3600" dirty="0">
                <a:latin typeface="TonnyMJ " pitchFamily="2" charset="0"/>
              </a:rPr>
              <a:t>†</a:t>
            </a:r>
            <a:r>
              <a:rPr lang="en-US" sz="3600" dirty="0" err="1">
                <a:latin typeface="TonnyMJ " pitchFamily="2" charset="0"/>
              </a:rPr>
              <a:t>Kvb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onnyMJ " pitchFamily="2" charset="0"/>
              </a:rPr>
              <a:t>NUbv</a:t>
            </a:r>
            <a:r>
              <a:rPr lang="en-US" sz="4000" b="1" dirty="0">
                <a:solidFill>
                  <a:srgbClr val="00B050"/>
                </a:solidFill>
                <a:latin typeface="TonnyMJ " pitchFamily="2" charset="0"/>
              </a:rPr>
              <a:t> (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en-US" sz="4000" b="1" dirty="0">
                <a:solidFill>
                  <a:srgbClr val="00B050"/>
                </a:solidFill>
                <a:latin typeface="TonnyMJ " pitchFamily="2" charset="0"/>
              </a:rPr>
              <a:t>) </a:t>
            </a:r>
            <a:r>
              <a:rPr lang="en-US" sz="4000" b="1" dirty="0" err="1">
                <a:solidFill>
                  <a:srgbClr val="00B050"/>
                </a:solidFill>
                <a:latin typeface="TonnyMJ " pitchFamily="2" charset="0"/>
              </a:rPr>
              <a:t>ev</a:t>
            </a:r>
            <a:r>
              <a:rPr lang="en-US" sz="4000" b="1" dirty="0">
                <a:solidFill>
                  <a:srgbClr val="00B050"/>
                </a:solidFill>
                <a:latin typeface="TonnyMJ " pitchFamily="2" charset="0"/>
              </a:rPr>
              <a:t> †</a:t>
            </a:r>
            <a:r>
              <a:rPr lang="en-US" sz="4000" b="1" dirty="0" err="1">
                <a:solidFill>
                  <a:srgbClr val="00B050"/>
                </a:solidFill>
                <a:latin typeface="TonnyMJ " pitchFamily="2" charset="0"/>
              </a:rPr>
              <a:t>mev</a:t>
            </a:r>
            <a:r>
              <a:rPr lang="en-US" sz="4000" b="1" dirty="0">
                <a:solidFill>
                  <a:srgbClr val="00B050"/>
                </a:solidFill>
                <a:latin typeface="TonnyMJ " pitchFamily="2" charset="0"/>
              </a:rPr>
              <a:t> (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en-US" sz="4000" b="1" dirty="0">
                <a:solidFill>
                  <a:srgbClr val="00B050"/>
                </a:solidFill>
                <a:latin typeface="TonnyMJ " pitchFamily="2" charset="0"/>
              </a:rPr>
              <a:t>) </a:t>
            </a:r>
            <a:r>
              <a:rPr lang="en-US" sz="3600" dirty="0" err="1">
                <a:latin typeface="TonnyMJ " pitchFamily="2" charset="0"/>
              </a:rPr>
              <a:t>Av`vb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cÖ`v‡bi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gva</a:t>
            </a:r>
            <a:r>
              <a:rPr lang="en-US" sz="3600" dirty="0">
                <a:latin typeface="TonnyMJ " pitchFamily="2" charset="0"/>
              </a:rPr>
              <a:t>¨‡g †</a:t>
            </a:r>
            <a:r>
              <a:rPr lang="en-US" sz="3600" dirty="0" err="1">
                <a:latin typeface="TonnyMJ " pitchFamily="2" charset="0"/>
              </a:rPr>
              <a:t>Kvb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cÖwZôv‡bi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onnyMJ " pitchFamily="2" charset="0"/>
              </a:rPr>
              <a:t>Avw</a:t>
            </a:r>
            <a:r>
              <a:rPr lang="en-US" sz="4000" b="1" dirty="0">
                <a:solidFill>
                  <a:srgbClr val="C00000"/>
                </a:solidFill>
                <a:latin typeface="TonnyMJ " pitchFamily="2" charset="0"/>
              </a:rPr>
              <a:t>_©K </a:t>
            </a:r>
            <a:r>
              <a:rPr lang="en-US" sz="4000" b="1" dirty="0" err="1">
                <a:solidFill>
                  <a:srgbClr val="C00000"/>
                </a:solidFill>
                <a:latin typeface="TonnyMJ " pitchFamily="2" charset="0"/>
              </a:rPr>
              <a:t>Ae</a:t>
            </a:r>
            <a:r>
              <a:rPr lang="en-US" sz="4000" b="1" dirty="0">
                <a:solidFill>
                  <a:srgbClr val="C00000"/>
                </a:solidFill>
                <a:latin typeface="TonnyMJ " pitchFamily="2" charset="0"/>
              </a:rPr>
              <a:t>¯’vi </a:t>
            </a:r>
            <a:r>
              <a:rPr lang="en-US" sz="4000" b="1" dirty="0" err="1">
                <a:solidFill>
                  <a:srgbClr val="C00000"/>
                </a:solidFill>
                <a:latin typeface="TonnyMJ " pitchFamily="2" charset="0"/>
              </a:rPr>
              <a:t>cwieZ©b</a:t>
            </a:r>
            <a:r>
              <a:rPr lang="en-US" sz="40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NU‡j</a:t>
            </a:r>
            <a:r>
              <a:rPr lang="en-US" sz="3600" dirty="0">
                <a:latin typeface="TonnyMJ " pitchFamily="2" charset="0"/>
              </a:rPr>
              <a:t> H </a:t>
            </a:r>
            <a:r>
              <a:rPr lang="en-US" sz="3600" dirty="0" err="1">
                <a:latin typeface="TonnyMJ " pitchFamily="2" charset="0"/>
              </a:rPr>
              <a:t>mg¯Í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NUbv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ev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Av`vb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cÖ`vb‡K</a:t>
            </a:r>
            <a:r>
              <a:rPr lang="en-US" sz="3600" dirty="0">
                <a:latin typeface="TonnyMJ " pitchFamily="2" charset="0"/>
              </a:rPr>
              <a:t> †</a:t>
            </a:r>
            <a:r>
              <a:rPr lang="en-US" sz="3600" dirty="0" err="1">
                <a:latin typeface="TonnyMJ " pitchFamily="2" charset="0"/>
              </a:rPr>
              <a:t>jb</a:t>
            </a:r>
            <a:r>
              <a:rPr lang="en-US" sz="3600" dirty="0">
                <a:latin typeface="TonnyMJ " pitchFamily="2" charset="0"/>
              </a:rPr>
              <a:t>‡`b </a:t>
            </a:r>
            <a:r>
              <a:rPr lang="en-US" sz="3600" dirty="0" err="1">
                <a:latin typeface="TonnyMJ " pitchFamily="2" charset="0"/>
              </a:rPr>
              <a:t>ejv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nq</a:t>
            </a:r>
            <a:r>
              <a:rPr lang="en-US" sz="3600" dirty="0">
                <a:latin typeface="TonnyMJ " pitchFamily="2" charset="0"/>
              </a:rPr>
              <a:t>| e¯‘</a:t>
            </a:r>
            <a:r>
              <a:rPr lang="en-US" sz="3600" dirty="0" err="1">
                <a:latin typeface="TonnyMJ " pitchFamily="2" charset="0"/>
              </a:rPr>
              <a:t>Zt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TonnyMJ " pitchFamily="2" charset="0"/>
              </a:rPr>
              <a:t>`ªe¨ </a:t>
            </a:r>
            <a:r>
              <a:rPr lang="en-US" sz="4000" b="1" dirty="0" err="1">
                <a:solidFill>
                  <a:srgbClr val="00B050"/>
                </a:solidFill>
                <a:latin typeface="TonnyMJ " pitchFamily="2" charset="0"/>
              </a:rPr>
              <a:t>mvgMªx</a:t>
            </a:r>
            <a:r>
              <a:rPr lang="en-US" sz="4000" b="1" dirty="0">
                <a:solidFill>
                  <a:srgbClr val="00B050"/>
                </a:solidFill>
                <a:latin typeface="TonnyMJ " pitchFamily="2" charset="0"/>
              </a:rPr>
              <a:t> I †</a:t>
            </a:r>
            <a:r>
              <a:rPr lang="en-US" sz="4000" b="1" dirty="0" err="1">
                <a:solidFill>
                  <a:srgbClr val="00B050"/>
                </a:solidFill>
                <a:latin typeface="TonnyMJ " pitchFamily="2" charset="0"/>
              </a:rPr>
              <a:t>mev</a:t>
            </a:r>
            <a:r>
              <a:rPr lang="en-US" sz="40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TonnyMJ " pitchFamily="2" charset="0"/>
              </a:rPr>
              <a:t>K‡g©i</a:t>
            </a:r>
            <a:r>
              <a:rPr lang="en-US" sz="40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wewbg‡qi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d‡j</a:t>
            </a:r>
            <a:r>
              <a:rPr lang="en-US" sz="3600" dirty="0">
                <a:latin typeface="TonnyMJ " pitchFamily="2" charset="0"/>
              </a:rPr>
              <a:t> †</a:t>
            </a:r>
            <a:r>
              <a:rPr lang="en-US" sz="3600" dirty="0" err="1">
                <a:latin typeface="TonnyMJ " pitchFamily="2" charset="0"/>
              </a:rPr>
              <a:t>Kvb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onnyMJ " pitchFamily="2" charset="0"/>
              </a:rPr>
              <a:t>e¨w³, </a:t>
            </a:r>
            <a:r>
              <a:rPr lang="en-US" sz="4000" b="1" dirty="0" err="1">
                <a:solidFill>
                  <a:srgbClr val="C00000"/>
                </a:solidFill>
                <a:latin typeface="TonnyMJ " pitchFamily="2" charset="0"/>
              </a:rPr>
              <a:t>cÖwZôvb</a:t>
            </a:r>
            <a:r>
              <a:rPr lang="en-US" sz="40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onnyMJ " pitchFamily="2" charset="0"/>
              </a:rPr>
              <a:t>ev</a:t>
            </a:r>
            <a:r>
              <a:rPr lang="en-US" sz="40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onnyMJ " pitchFamily="2" charset="0"/>
              </a:rPr>
              <a:t>e¨emv‡qi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Avw</a:t>
            </a:r>
            <a:r>
              <a:rPr lang="en-US" sz="3600" dirty="0">
                <a:latin typeface="TonnyMJ " pitchFamily="2" charset="0"/>
              </a:rPr>
              <a:t>_©K </a:t>
            </a:r>
            <a:r>
              <a:rPr lang="en-US" sz="3600" dirty="0" err="1">
                <a:latin typeface="TonnyMJ " pitchFamily="2" charset="0"/>
              </a:rPr>
              <a:t>Ae</a:t>
            </a:r>
            <a:r>
              <a:rPr lang="en-US" sz="3600" dirty="0">
                <a:latin typeface="TonnyMJ " pitchFamily="2" charset="0"/>
              </a:rPr>
              <a:t>¯’vi </a:t>
            </a:r>
            <a:r>
              <a:rPr lang="en-US" sz="3600" dirty="0" err="1">
                <a:latin typeface="TonnyMJ " pitchFamily="2" charset="0"/>
              </a:rPr>
              <a:t>cwieZ©b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NU‡j</a:t>
            </a:r>
            <a:r>
              <a:rPr lang="en-US" sz="3600" dirty="0">
                <a:latin typeface="TonnyMJ " pitchFamily="2" charset="0"/>
              </a:rPr>
              <a:t> †</a:t>
            </a:r>
            <a:r>
              <a:rPr lang="en-US" sz="3600" dirty="0" err="1">
                <a:latin typeface="TonnyMJ " pitchFamily="2" charset="0"/>
              </a:rPr>
              <a:t>jb</a:t>
            </a:r>
            <a:r>
              <a:rPr lang="en-US" sz="3600" dirty="0">
                <a:latin typeface="TonnyMJ " pitchFamily="2" charset="0"/>
              </a:rPr>
              <a:t>‡`‡bi </a:t>
            </a:r>
            <a:r>
              <a:rPr lang="en-US" sz="3600" dirty="0" err="1">
                <a:latin typeface="TonnyMJ " pitchFamily="2" charset="0"/>
              </a:rPr>
              <a:t>m„wó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nq</a:t>
            </a:r>
            <a:r>
              <a:rPr lang="en-US" sz="3600" dirty="0">
                <a:latin typeface="TonnyMJ " pitchFamily="2" charset="0"/>
              </a:rPr>
              <a:t>|</a:t>
            </a:r>
            <a:endParaRPr lang="en-US" sz="3600" b="1" dirty="0">
              <a:ln/>
              <a:solidFill>
                <a:srgbClr val="FF0000"/>
              </a:solidFill>
              <a:latin typeface="TonnyMJ 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bn-BD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Govt. Pilot High School  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2959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76200" y="52578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90FF-B023-4D58-B790-CD4F00925932}" type="datetime3">
              <a:rPr lang="en-US" smtClean="0"/>
              <a:t>19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398756"/>
            <a:ext cx="1676400" cy="111730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1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77000"/>
          </a:xfrm>
          <a:prstGeom prst="rect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Pilot High School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962900" y="5448300"/>
            <a:ext cx="1143000" cy="1219200"/>
          </a:xfrm>
          <a:prstGeom prst="rtTriangl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0" y="5410200"/>
            <a:ext cx="1143000" cy="1219200"/>
          </a:xfrm>
          <a:prstGeom prst="rtTriangl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chemeClr val="accent3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38400" y="381000"/>
            <a:ext cx="5181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5400" y="381000"/>
            <a:ext cx="3048000" cy="21336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33400" y="1752600"/>
            <a:ext cx="8610600" cy="4343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নিম্নে ঘটনাগুলো লেনদেন কিনা ...............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১। ব্যবসার জন্য পণ্য ক্রয় ৫,০০০ টাকার।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২। মাসে ১২,০০০ টাকা বেতন প্রদানের শর্তে একজন ম্যানেজার নিয়োগ ।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৩। ক্যাশবাক্স হতে ১০০০ টাকার ২টি নোট হারানো যায়।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৪। ২,০০০ টাকার পণ্য ক্রয়ের ফরমায়েশ প্রদান। </a:t>
            </a: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৫। মালিকের ছেলের স্কুলের বেতন ২,০০০ টাকা ক্যাশ হতে 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BD0F8-8DA1-4A48-BA7E-693231D99A57}" type="datetime9">
              <a:rPr lang="en-US" smtClean="0"/>
              <a:t>8/19/2020 5:59:53 AM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00" y="2133600"/>
            <a:ext cx="2667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2112066"/>
            <a:ext cx="2667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লেনদন</a:t>
            </a:r>
            <a:r>
              <a:rPr lang="en-US" sz="4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0" y="2088332"/>
            <a:ext cx="26670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0" y="2088332"/>
            <a:ext cx="26670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0" y="2088332"/>
            <a:ext cx="2667000" cy="11667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4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4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6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00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dirty="0" err="1">
                <a:latin typeface="TonnyMJ " pitchFamily="2" charset="0"/>
              </a:rPr>
              <a:t>KvR</a:t>
            </a:r>
            <a:r>
              <a:rPr lang="en-US" sz="3600" dirty="0">
                <a:latin typeface="TonnyMJ " pitchFamily="2" charset="0"/>
              </a:rPr>
              <a:t> : </a:t>
            </a:r>
            <a:r>
              <a:rPr lang="en-US" sz="3600" dirty="0" err="1">
                <a:latin typeface="TonnyMJ " pitchFamily="2" charset="0"/>
              </a:rPr>
              <a:t>ÒcÖ‡Z¨K</a:t>
            </a:r>
            <a:r>
              <a:rPr lang="en-US" sz="3600" dirty="0">
                <a:latin typeface="TonnyMJ " pitchFamily="2" charset="0"/>
              </a:rPr>
              <a:t> †</a:t>
            </a:r>
            <a:r>
              <a:rPr lang="en-US" sz="3600" dirty="0" err="1">
                <a:latin typeface="TonnyMJ " pitchFamily="2" charset="0"/>
              </a:rPr>
              <a:t>jb</a:t>
            </a:r>
            <a:r>
              <a:rPr lang="en-US" sz="3600" dirty="0">
                <a:latin typeface="TonnyMJ " pitchFamily="2" charset="0"/>
              </a:rPr>
              <a:t>‡`b </a:t>
            </a:r>
            <a:r>
              <a:rPr lang="en-US" sz="3600" dirty="0" err="1">
                <a:latin typeface="TonnyMJ " pitchFamily="2" charset="0"/>
              </a:rPr>
              <a:t>NUbv</a:t>
            </a:r>
            <a:r>
              <a:rPr lang="en-US" sz="3600" dirty="0">
                <a:latin typeface="TonnyMJ " pitchFamily="2" charset="0"/>
              </a:rPr>
              <a:t>, </a:t>
            </a:r>
            <a:r>
              <a:rPr lang="en-US" sz="3600" dirty="0" err="1">
                <a:latin typeface="TonnyMJ " pitchFamily="2" charset="0"/>
              </a:rPr>
              <a:t>cÖ‡Z¨K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NUbv</a:t>
            </a:r>
            <a:r>
              <a:rPr lang="en-US" sz="3600" dirty="0">
                <a:latin typeface="TonnyMJ " pitchFamily="2" charset="0"/>
              </a:rPr>
              <a:t> †</a:t>
            </a:r>
            <a:r>
              <a:rPr lang="en-US" sz="3600" dirty="0" err="1">
                <a:latin typeface="TonnyMJ " pitchFamily="2" charset="0"/>
              </a:rPr>
              <a:t>jb</a:t>
            </a:r>
            <a:r>
              <a:rPr lang="en-US" sz="3600" dirty="0">
                <a:latin typeface="TonnyMJ " pitchFamily="2" charset="0"/>
              </a:rPr>
              <a:t>‡`b </a:t>
            </a:r>
            <a:r>
              <a:rPr lang="en-US" sz="3600" dirty="0" err="1">
                <a:latin typeface="TonnyMJ " pitchFamily="2" charset="0"/>
              </a:rPr>
              <a:t>bqÓ</a:t>
            </a:r>
            <a:r>
              <a:rPr lang="en-US" sz="3600" dirty="0">
                <a:latin typeface="TonnyMJ " pitchFamily="2" charset="0"/>
              </a:rPr>
              <a:t> </a:t>
            </a:r>
            <a:r>
              <a:rPr lang="en-US" sz="3600" dirty="0" err="1">
                <a:latin typeface="TonnyMJ " pitchFamily="2" charset="0"/>
              </a:rPr>
              <a:t>e¨vL¨v</a:t>
            </a:r>
            <a:r>
              <a:rPr lang="en-US" sz="3600" dirty="0">
                <a:latin typeface="TonnyMJ " pitchFamily="2" charset="0"/>
              </a:rPr>
              <a:t> Ki</a:t>
            </a:r>
            <a:r>
              <a:rPr lang="en-US" sz="3600" dirty="0" smtClean="0">
                <a:latin typeface="TonnyMJ " pitchFamily="2" charset="0"/>
              </a:rPr>
              <a:t>|</a:t>
            </a:r>
          </a:p>
          <a:p>
            <a:pPr algn="ctr"/>
            <a:r>
              <a:rPr lang="en-US" sz="3600" dirty="0" smtClean="0">
                <a:latin typeface="TonnyMJ " pitchFamily="2" charset="0"/>
              </a:rPr>
              <a:t>  </a:t>
            </a:r>
          </a:p>
          <a:p>
            <a:pPr algn="ctr"/>
            <a:endParaRPr lang="en-US" sz="3600" b="1" dirty="0">
              <a:ln/>
              <a:solidFill>
                <a:srgbClr val="FF0000"/>
              </a:solidFill>
              <a:latin typeface="TonnyMJ 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bn-BD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Govt. Pilot High School  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2959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76200" y="52578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90FF-B023-4D58-B790-CD4F00925932}" type="datetime3">
              <a:rPr lang="en-US" smtClean="0"/>
              <a:t>19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398756"/>
            <a:ext cx="1676400" cy="111730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2407" y="3399430"/>
            <a:ext cx="14097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3292475"/>
            <a:ext cx="5715000" cy="1584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হাবু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ব্যবসায়ী</a:t>
            </a:r>
            <a:endParaRPr lang="en-US" sz="28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একদিনের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81799" y="2995613"/>
            <a:ext cx="2370162" cy="220186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3292475"/>
            <a:ext cx="4800600" cy="1584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arenR"/>
            </a:pP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টায়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খোলেন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78925" y="3275463"/>
            <a:ext cx="4802875" cy="1601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arenR"/>
            </a:pPr>
            <a:r>
              <a:rPr lang="en-US" sz="3200" b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 খোলার পর তা ভালো ভাবে পরিষ্কার করেন</a:t>
            </a:r>
            <a:endParaRPr lang="en-US" sz="32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78925" y="3261246"/>
            <a:ext cx="4802875" cy="1601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arenR"/>
            </a:pPr>
            <a:r>
              <a:rPr lang="en-US" sz="3200" b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হঠাৎ দেখতে পেলেন ইঁদুর ১০ মূল্যের ১ প্যাকেট বিস্কুট নষ্ট করলো।</a:t>
            </a:r>
            <a:endParaRPr lang="en-US" sz="32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77787" y="3261246"/>
            <a:ext cx="4802875" cy="1601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২,০০০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পন্য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77787" y="3275463"/>
            <a:ext cx="4802875" cy="1601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মালিকে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ভাড়া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বাবদ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১,০০০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953903" y="3275463"/>
            <a:ext cx="4802875" cy="1601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৫০০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চাইতে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একদিন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দিবে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33516" y="3275464"/>
            <a:ext cx="4771030" cy="16325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ধারে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করলেন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১,০০০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32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01671" y="3306692"/>
            <a:ext cx="4802875" cy="1601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দোকানের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২,০০০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49439" y="3337446"/>
            <a:ext cx="4802875" cy="1601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ক্রয়কৃত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গরমে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2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01839" y="3489846"/>
            <a:ext cx="4802875" cy="16013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দোকানের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৩০,০০০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ফ্রিজ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ক্রয়ের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সিন্ধান্ত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নিলেন</a:t>
            </a:r>
            <a:r>
              <a:rPr lang="en-US" sz="32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sz="32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3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0080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টায়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খোলেন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খোলার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endParaRPr lang="en-US" sz="2400" b="1" dirty="0" smtClean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arenR"/>
            </a:pP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পেলেন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ইঁদুর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মূল্যের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প্যাকেট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বিস্কুট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করলো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২,০০০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পন্য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মালিকে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ভাড়া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বাবদ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১,০০০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৫০০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চাইতে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একদিন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দিবে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ধারে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করলেন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১,০০০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2400" b="1" dirty="0" smtClean="0">
              <a:ln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arenR"/>
            </a:pP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দোকানের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২,০০০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ক্রয়কৃত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গরমে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2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2400" b="1" dirty="0" smtClean="0">
              <a:ln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arenR"/>
            </a:pP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দোকানের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৩০,০০০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ফ্রিজ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ক্রয়ের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সিন্ধান্ত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নিলেন</a:t>
            </a:r>
            <a:r>
              <a:rPr lang="en-US" sz="2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bn-BD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Govt. Pilot High School  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2959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76200" y="52578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90FF-B023-4D58-B790-CD4F00925932}" type="datetime3">
              <a:rPr lang="en-US" smtClean="0"/>
              <a:t>19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398756"/>
            <a:ext cx="1676400" cy="111730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69540" y="2074460"/>
            <a:ext cx="1693460" cy="2877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49672" y="2538485"/>
            <a:ext cx="1655928" cy="2724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7718" y="2920621"/>
            <a:ext cx="1642281" cy="222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01392" y="3810000"/>
            <a:ext cx="1676400" cy="3604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9200" y="4322832"/>
            <a:ext cx="1676400" cy="297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39334" y="4708942"/>
            <a:ext cx="1446663" cy="3127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89612" y="1392072"/>
            <a:ext cx="1901588" cy="1903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91200" y="1767108"/>
            <a:ext cx="1928884" cy="2176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52600" y="3592315"/>
            <a:ext cx="1928884" cy="2176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83906" y="5120185"/>
            <a:ext cx="2255293" cy="2138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 algn="ctr">
              <a:buFont typeface="Wingdings" panose="05000000000000000000" pitchFamily="2" charset="2"/>
              <a:buChar char="ü"/>
            </a:pP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19200" y="444207"/>
            <a:ext cx="5364706" cy="749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হাবু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মিয়ার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দোকানে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2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endParaRPr lang="en-US" sz="2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19200" y="5562600"/>
            <a:ext cx="6500884" cy="793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3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00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য়ের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bn-BD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Govt. Pilot High School  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2959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76200" y="52578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90FF-B023-4D58-B790-CD4F00925932}" type="datetime3">
              <a:rPr lang="en-US" smtClean="0"/>
              <a:t>19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398756"/>
            <a:ext cx="1676400" cy="111730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0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6294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Pilot High School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0"/>
            <a:ext cx="1219200" cy="1219200"/>
          </a:xfrm>
          <a:prstGeom prst="rtTriangl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962900" y="5448300"/>
            <a:ext cx="1143000" cy="1219200"/>
          </a:xfrm>
          <a:prstGeom prst="rtTriangl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0"/>
            <a:ext cx="1143000" cy="1295400"/>
          </a:xfrm>
          <a:prstGeom prst="rtTriangl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0" y="5410200"/>
            <a:ext cx="1143000" cy="1219200"/>
          </a:xfrm>
          <a:prstGeom prst="rtTriangle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381000"/>
            <a:ext cx="4648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752600"/>
            <a:ext cx="8153400" cy="41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লেনদেনের কয়টি পক্ষ ? </a:t>
            </a:r>
          </a:p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সকল লেনদেন কী দৃশ্যমান? </a:t>
            </a:r>
          </a:p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লেনদেনের অন্যতম উদ্দেশ্য কী ? </a:t>
            </a:r>
          </a:p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সকল লেনদেন কী অর্থের অংকে পরিমাপ করা যায়?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9BE9B-3581-46F8-A914-92C2ED451643}" type="datetime9">
              <a:rPr lang="en-US" smtClean="0"/>
              <a:t>8/19/2020 5:59:53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4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00800"/>
          </a:xfrm>
          <a:prstGeom prst="rect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Govt. Pilot High School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2959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76200" y="52578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90FF-B023-4D58-B790-CD4F00925932}" type="datetime3">
              <a:rPr lang="en-US" smtClean="0"/>
              <a:t>19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2" name="Picture 2" descr="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42900"/>
            <a:ext cx="8382000" cy="6172200"/>
          </a:xfrm>
          <a:prstGeom prst="ellipse">
            <a:avLst/>
          </a:prstGeom>
          <a:ln w="76200">
            <a:solidFill>
              <a:srgbClr val="00B050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46317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00800"/>
          </a:xfrm>
          <a:prstGeom prst="rect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Govt. Pilot High School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2959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76200" y="52578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90FF-B023-4D58-B790-CD4F00925932}" type="datetime3">
              <a:rPr lang="en-US" smtClean="0"/>
              <a:t>19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7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00800"/>
          </a:xfrm>
          <a:prstGeom prst="rect">
            <a:avLst/>
          </a:prstGeom>
          <a:ln w="76200">
            <a:solidFill>
              <a:srgbClr val="00206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Govt. Pilot High School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295900"/>
            <a:ext cx="1143000" cy="121920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76200" y="5257800"/>
            <a:ext cx="1143000" cy="1219200"/>
          </a:xfrm>
          <a:prstGeom prst="rtTriangl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chemeClr val="accent3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90FF-B023-4D58-B790-CD4F00925932}" type="datetime3">
              <a:rPr lang="en-US" smtClean="0"/>
              <a:t>19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9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4F19-F174-42BA-8196-89460E79A9AA}" type="datetime8">
              <a:rPr lang="en-US" smtClean="0"/>
              <a:t>8/19/2020 5:59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Mizan=Fulgazi Govt. Pilot High School=Feni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86600" y="472736"/>
            <a:ext cx="1567703" cy="141194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9"/>
          </a:p>
        </p:txBody>
      </p:sp>
      <p:sp>
        <p:nvSpPr>
          <p:cNvPr id="8" name="Oval 7"/>
          <p:cNvSpPr/>
          <p:nvPr/>
        </p:nvSpPr>
        <p:spPr>
          <a:xfrm>
            <a:off x="337297" y="472736"/>
            <a:ext cx="1344706" cy="126417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9"/>
          </a:p>
        </p:txBody>
      </p:sp>
      <p:sp>
        <p:nvSpPr>
          <p:cNvPr id="6" name="Rectangle 5"/>
          <p:cNvSpPr/>
          <p:nvPr/>
        </p:nvSpPr>
        <p:spPr>
          <a:xfrm>
            <a:off x="1682002" y="304800"/>
            <a:ext cx="5404597" cy="5840104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272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706" y="1008530"/>
            <a:ext cx="6231591" cy="48409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7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4706" y="1008530"/>
            <a:ext cx="6231591" cy="48409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7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237131" y="954741"/>
            <a:ext cx="6339166" cy="546847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10" name="Freeform 9"/>
          <p:cNvSpPr/>
          <p:nvPr/>
        </p:nvSpPr>
        <p:spPr>
          <a:xfrm rot="10800000">
            <a:off x="1344706" y="5526740"/>
            <a:ext cx="6454588" cy="376518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12" name="Freeform 11"/>
          <p:cNvSpPr/>
          <p:nvPr/>
        </p:nvSpPr>
        <p:spPr>
          <a:xfrm rot="5400000">
            <a:off x="4940674" y="3240741"/>
            <a:ext cx="4840941" cy="430306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13" name="Freeform 12"/>
          <p:cNvSpPr/>
          <p:nvPr/>
        </p:nvSpPr>
        <p:spPr>
          <a:xfrm rot="16200000">
            <a:off x="-995080" y="3240741"/>
            <a:ext cx="4840941" cy="376518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8" name="Rectangle 7"/>
          <p:cNvSpPr/>
          <p:nvPr/>
        </p:nvSpPr>
        <p:spPr>
          <a:xfrm>
            <a:off x="1828800" y="1869141"/>
            <a:ext cx="5109882" cy="1237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endParaRPr lang="bn-BD" sz="3388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211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6211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211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6211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211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6211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211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endParaRPr lang="en-US" sz="2823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05536" y="2577468"/>
            <a:ext cx="5217458" cy="285077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546" tIns="32273" rIns="64546" bIns="322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7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9A1-54FF-4AC7-9540-EA7DC95E7BAB}" type="datetime8">
              <a:rPr lang="en-US" smtClean="0"/>
              <a:t>8/19/2020 5:59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Mizan=Fulgazi Govt. Pilot High School=Feni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76297" y="1116106"/>
            <a:ext cx="1567703" cy="1411941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9"/>
          </a:p>
        </p:txBody>
      </p:sp>
    </p:spTree>
    <p:extLst>
      <p:ext uri="{BB962C8B-B14F-4D97-AF65-F5344CB8AC3E}">
        <p14:creationId xmlns:p14="http://schemas.microsoft.com/office/powerpoint/2010/main" val="3838915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706" y="1008530"/>
            <a:ext cx="6454588" cy="48409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7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4706" y="1008530"/>
            <a:ext cx="6454588" cy="48409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7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4400" y="954741"/>
            <a:ext cx="6884894" cy="322729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10" name="Freeform 9"/>
          <p:cNvSpPr/>
          <p:nvPr/>
        </p:nvSpPr>
        <p:spPr>
          <a:xfrm rot="10800000">
            <a:off x="1344706" y="5401236"/>
            <a:ext cx="6454588" cy="502023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12" name="Freeform 11"/>
          <p:cNvSpPr/>
          <p:nvPr/>
        </p:nvSpPr>
        <p:spPr>
          <a:xfrm rot="5400000">
            <a:off x="5217459" y="3213847"/>
            <a:ext cx="4840941" cy="430306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13" name="Freeform 12"/>
          <p:cNvSpPr/>
          <p:nvPr/>
        </p:nvSpPr>
        <p:spPr>
          <a:xfrm rot="16200000">
            <a:off x="-995080" y="3240741"/>
            <a:ext cx="4840941" cy="376518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8" name="Rectangle 7"/>
          <p:cNvSpPr/>
          <p:nvPr/>
        </p:nvSpPr>
        <p:spPr>
          <a:xfrm>
            <a:off x="1828800" y="1869141"/>
            <a:ext cx="5109882" cy="12371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ArchUp">
              <a:avLst/>
            </a:prstTxWarp>
          </a:bodyPr>
          <a:lstStyle/>
          <a:p>
            <a:pPr algn="ctr"/>
            <a:endParaRPr lang="bn-BD" sz="3388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211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 সবাইকে স্বাগতম</a:t>
            </a:r>
            <a:endParaRPr lang="en-US" sz="2823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9A1-54FF-4AC7-9540-EA7DC95E7BAB}" type="datetime8">
              <a:rPr lang="en-US" smtClean="0"/>
              <a:t>8/19/2020 5:59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Mizan=Fulgazi Govt. Pilot High School=Feni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32405" y="2298386"/>
            <a:ext cx="2837091" cy="2913529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588" b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588" b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588" b="1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</a:t>
            </a:r>
            <a:r>
              <a:rPr lang="en-US" sz="2588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588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2588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2588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মনোযোগি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অন্যকে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রাখবে</a:t>
            </a:r>
            <a:r>
              <a:rPr lang="en-US" sz="2588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r"/>
            <a:r>
              <a:rPr lang="en-US" sz="2588" b="1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588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88" b="1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588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84645" y="2442882"/>
            <a:ext cx="2838132" cy="276903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546" tIns="32273" rIns="64546" bIns="322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71"/>
          </a:p>
        </p:txBody>
      </p:sp>
      <p:sp>
        <p:nvSpPr>
          <p:cNvPr id="11" name="Rectangle 10"/>
          <p:cNvSpPr/>
          <p:nvPr/>
        </p:nvSpPr>
        <p:spPr>
          <a:xfrm>
            <a:off x="7853082" y="1053353"/>
            <a:ext cx="1201271" cy="124503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9"/>
          </a:p>
        </p:txBody>
      </p:sp>
    </p:spTree>
    <p:extLst>
      <p:ext uri="{BB962C8B-B14F-4D97-AF65-F5344CB8AC3E}">
        <p14:creationId xmlns:p14="http://schemas.microsoft.com/office/powerpoint/2010/main" val="2376116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706" y="1008530"/>
            <a:ext cx="6454588" cy="48409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7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7481" y="981635"/>
            <a:ext cx="6454588" cy="48409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7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4400" y="954741"/>
            <a:ext cx="6884894" cy="435197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10" name="Freeform 9"/>
          <p:cNvSpPr/>
          <p:nvPr/>
        </p:nvSpPr>
        <p:spPr>
          <a:xfrm rot="10800000">
            <a:off x="1344706" y="5526740"/>
            <a:ext cx="6454588" cy="376518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12" name="Freeform 11"/>
          <p:cNvSpPr/>
          <p:nvPr/>
        </p:nvSpPr>
        <p:spPr>
          <a:xfrm rot="5400000">
            <a:off x="5114365" y="3110753"/>
            <a:ext cx="4840941" cy="636494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13" name="Freeform 12"/>
          <p:cNvSpPr/>
          <p:nvPr/>
        </p:nvSpPr>
        <p:spPr>
          <a:xfrm rot="16200000">
            <a:off x="-995080" y="3240741"/>
            <a:ext cx="4840941" cy="376518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83705" y="1222108"/>
            <a:ext cx="2813058" cy="765945"/>
          </a:xfrm>
          <a:prstGeom prst="rect">
            <a:avLst/>
          </a:prstGeom>
          <a:ln w="69850" cmpd="thickThin">
            <a:noFill/>
          </a:ln>
        </p:spPr>
        <p:txBody>
          <a:bodyPr numCol="1">
            <a:prstTxWarp prst="textDeflate">
              <a:avLst>
                <a:gd name="adj" fmla="val 33002"/>
              </a:avLst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1271" b="1" dirty="0">
                <a:ln/>
                <a:solidFill>
                  <a:schemeClr val="accent5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1271" b="1" dirty="0">
              <a:ln/>
              <a:solidFill>
                <a:schemeClr val="accent5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1626107" y="1389938"/>
            <a:ext cx="2816418" cy="485646"/>
          </a:xfrm>
          <a:prstGeom prst="rect">
            <a:avLst/>
          </a:prstGeom>
          <a:noFill/>
          <a:ln w="69850" cmpd="thickThin">
            <a:noFill/>
          </a:ln>
        </p:spPr>
        <p:txBody>
          <a:bodyPr numCol="1">
            <a:prstTxWarp prst="textSlantUp">
              <a:avLst>
                <a:gd name="adj" fmla="val 45595"/>
              </a:avLst>
            </a:prstTxWarp>
            <a:normAutofit fontScale="92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3106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en-US" sz="3106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Content Placeholder 6"/>
          <p:cNvSpPr txBox="1">
            <a:spLocks/>
          </p:cNvSpPr>
          <p:nvPr/>
        </p:nvSpPr>
        <p:spPr>
          <a:xfrm>
            <a:off x="1667439" y="1988053"/>
            <a:ext cx="5549150" cy="3480419"/>
          </a:xfrm>
          <a:prstGeom prst="rect">
            <a:avLst/>
          </a:prstGeom>
          <a:ln w="69850" cmpd="thickThin">
            <a:noFill/>
          </a:ln>
        </p:spPr>
        <p:txBody>
          <a:bodyPr numCol="1">
            <a:prstTxWarp prst="textSlantUp">
              <a:avLst>
                <a:gd name="adj" fmla="val 26284"/>
              </a:avLst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259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541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2541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2541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41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মিজানুর</a:t>
            </a:r>
            <a:r>
              <a:rPr lang="en-US" sz="2541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541" b="1" dirty="0" err="1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541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541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marL="0" indent="0" algn="ctr">
              <a:buNone/>
            </a:pPr>
            <a:r>
              <a:rPr lang="bn-BD" sz="1694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694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হকারি</a:t>
            </a:r>
            <a:r>
              <a:rPr lang="en-US" sz="1694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94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BD" sz="1694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1694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ফুলগাজী</a:t>
            </a:r>
            <a:r>
              <a:rPr lang="en-US" sz="1694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94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1694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94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1694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94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1694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94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bn-BD" sz="1694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1694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ফুলগাজী</a:t>
            </a:r>
            <a:r>
              <a:rPr lang="en-US" sz="1694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694" b="1" dirty="0" err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ফেনী</a:t>
            </a:r>
            <a:r>
              <a:rPr lang="en-US" sz="1694" b="1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1694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1694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০১৮৬২-৫৩২২৮৯</a:t>
            </a:r>
            <a:r>
              <a:rPr lang="bn-BD" sz="1694" b="1" dirty="0">
                <a:ln/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694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792941" y="1875585"/>
            <a:ext cx="1972235" cy="1598239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7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CBF9-CDD6-441C-9C74-CD3C2EF1AADA}" type="datetime8">
              <a:rPr lang="en-US" smtClean="0"/>
              <a:t>8/19/2020 5:59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Mizan=Fulgazi Govt. Pilot High School=Feni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853082" y="1008529"/>
            <a:ext cx="1290918" cy="125505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9"/>
          </a:p>
        </p:txBody>
      </p:sp>
    </p:spTree>
    <p:extLst>
      <p:ext uri="{BB962C8B-B14F-4D97-AF65-F5344CB8AC3E}">
        <p14:creationId xmlns:p14="http://schemas.microsoft.com/office/powerpoint/2010/main" val="3470968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00800"/>
          </a:xfrm>
          <a:prstGeom prst="rect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Govt. Pilot High School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2959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76200" y="52578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90FF-B023-4D58-B790-CD4F00925932}" type="datetime3">
              <a:rPr lang="en-US" smtClean="0"/>
              <a:t>19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914399" y="429383"/>
            <a:ext cx="7315201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বিষয়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76874" y="1563853"/>
            <a:ext cx="4610100" cy="492902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934201" y="1955174"/>
            <a:ext cx="1295399" cy="88870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9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76200" y="323556"/>
            <a:ext cx="9144000" cy="6400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9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199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13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পাঠ-১ </a:t>
            </a:r>
            <a:endParaRPr lang="en-US" sz="13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bn-BD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Govt. Pilot High School  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2959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76200" y="52578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90FF-B023-4D58-B790-CD4F00925932}" type="datetime3">
              <a:rPr lang="en-US" smtClean="0"/>
              <a:t>19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24600" y="323557"/>
            <a:ext cx="1676400" cy="111730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9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00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/>
                <a:solidFill>
                  <a:schemeClr val="accent3"/>
                </a:solidFill>
                <a:latin typeface="TonnyMJ " pitchFamily="2" charset="0"/>
                <a:cs typeface="ArhialkhanAMJ" panose="00000400000000000000" pitchFamily="2" charset="0"/>
              </a:rPr>
              <a:t> </a:t>
            </a:r>
            <a:r>
              <a:rPr lang="en-US" sz="5400" b="1" dirty="0" smtClean="0">
                <a:ln/>
                <a:solidFill>
                  <a:srgbClr val="00B050"/>
                </a:solidFill>
                <a:latin typeface="TonnyMJ " pitchFamily="2" charset="0"/>
                <a:cs typeface="ArhialkhanAMJ" panose="00000400000000000000" pitchFamily="2" charset="0"/>
              </a:rPr>
              <a:t>GB </a:t>
            </a:r>
            <a:r>
              <a:rPr lang="en-US" sz="4400" b="1" dirty="0" err="1" smtClean="0">
                <a:ln/>
                <a:solidFill>
                  <a:srgbClr val="00B050"/>
                </a:solidFill>
                <a:latin typeface="TonnyMJ " pitchFamily="2" charset="0"/>
                <a:cs typeface="ArhialkhanAMJ" panose="00000400000000000000" pitchFamily="2" charset="0"/>
              </a:rPr>
              <a:t>পাঠ</a:t>
            </a:r>
            <a:r>
              <a:rPr lang="en-US" sz="5400" b="1" dirty="0" smtClean="0">
                <a:ln/>
                <a:solidFill>
                  <a:srgbClr val="00B050"/>
                </a:solidFill>
                <a:latin typeface="TonnyMJ " pitchFamily="2" charset="0"/>
                <a:cs typeface="ArhialkhanAMJ" panose="00000400000000000000" pitchFamily="2" charset="0"/>
              </a:rPr>
              <a:t> †</a:t>
            </a:r>
            <a:r>
              <a:rPr lang="en-US" sz="5400" b="1" dirty="0" err="1" smtClean="0">
                <a:ln/>
                <a:solidFill>
                  <a:srgbClr val="00B050"/>
                </a:solidFill>
                <a:latin typeface="TonnyMJ " pitchFamily="2" charset="0"/>
                <a:cs typeface="ArhialkhanAMJ" panose="00000400000000000000" pitchFamily="2" charset="0"/>
              </a:rPr>
              <a:t>k‡l</a:t>
            </a:r>
            <a:r>
              <a:rPr lang="en-US" sz="5400" b="1" dirty="0" smtClean="0">
                <a:ln/>
                <a:solidFill>
                  <a:srgbClr val="00B050"/>
                </a:solidFill>
                <a:latin typeface="TonnyMJ " pitchFamily="2" charset="0"/>
                <a:cs typeface="ArhialkhanAMJ" panose="000004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B050"/>
                </a:solidFill>
                <a:latin typeface="TonnyMJ " pitchFamily="2" charset="0"/>
                <a:cs typeface="ArhialkhanAMJ" panose="00000400000000000000" pitchFamily="2" charset="0"/>
              </a:rPr>
              <a:t>AvgivÑ</a:t>
            </a:r>
            <a:endParaRPr lang="en-US" sz="5400" b="1" dirty="0" smtClean="0">
              <a:ln/>
              <a:solidFill>
                <a:srgbClr val="00B050"/>
              </a:solidFill>
              <a:latin typeface="TonnyMJ " pitchFamily="2" charset="0"/>
              <a:cs typeface="ArhialkhanAMJ" panose="00000400000000000000" pitchFamily="2" charset="0"/>
            </a:endParaRPr>
          </a:p>
          <a:p>
            <a:r>
              <a:rPr lang="en-US" sz="2800" b="1" dirty="0" smtClean="0">
                <a:ln/>
                <a:solidFill>
                  <a:schemeClr val="accent3"/>
                </a:solidFill>
                <a:latin typeface="TonnyMJ " pitchFamily="2" charset="0"/>
                <a:cs typeface="ArhialkhanAMJ" panose="00000400000000000000" pitchFamily="2" charset="0"/>
              </a:rPr>
              <a:t> </a:t>
            </a:r>
            <a:endParaRPr lang="en-US" sz="2000" b="1" dirty="0" smtClean="0">
              <a:ln/>
              <a:solidFill>
                <a:schemeClr val="accent3"/>
              </a:solidFill>
              <a:latin typeface="TonnyMJ " pitchFamily="2" charset="0"/>
              <a:cs typeface="ArhialkhanAMJ" panose="000004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</a:rPr>
              <a:t>†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</a:rPr>
              <a:t>jb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</a:rPr>
              <a:t>‡`‡bi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</a:rPr>
              <a:t>aviYv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</a:rPr>
              <a:t>e¨vL¨v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</a:rPr>
              <a:t>Ki‡Z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</a:rPr>
              <a:t>cvie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</a:rPr>
              <a:t>|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</a:rPr>
              <a:t> </a:t>
            </a:r>
            <a:r>
              <a:rPr lang="en-US" sz="3600" b="1" dirty="0" smtClean="0">
                <a:ln/>
                <a:solidFill>
                  <a:srgbClr val="00B050"/>
                </a:solidFill>
                <a:latin typeface="TonnyMJ " pitchFamily="2" charset="0"/>
              </a:rPr>
              <a:t>†</a:t>
            </a:r>
            <a:r>
              <a:rPr lang="en-US" sz="3600" b="1" dirty="0" err="1" smtClean="0">
                <a:ln/>
                <a:solidFill>
                  <a:srgbClr val="00B050"/>
                </a:solidFill>
                <a:latin typeface="TonnyMJ " pitchFamily="2" charset="0"/>
              </a:rPr>
              <a:t>jb</a:t>
            </a:r>
            <a:r>
              <a:rPr lang="en-US" sz="3600" b="1" dirty="0" smtClean="0">
                <a:ln/>
                <a:solidFill>
                  <a:srgbClr val="00B050"/>
                </a:solidFill>
                <a:latin typeface="TonnyMJ " pitchFamily="2" charset="0"/>
              </a:rPr>
              <a:t>‡`‡bi </a:t>
            </a:r>
            <a:r>
              <a:rPr lang="en-US" sz="3600" b="1" dirty="0" err="1" smtClean="0">
                <a:ln/>
                <a:solidFill>
                  <a:srgbClr val="00B050"/>
                </a:solidFill>
                <a:latin typeface="TonnyMJ " pitchFamily="2" charset="0"/>
              </a:rPr>
              <a:t>cÖK</a:t>
            </a:r>
            <a:r>
              <a:rPr lang="en-US" sz="3600" b="1" dirty="0" smtClean="0">
                <a:ln/>
                <a:solidFill>
                  <a:srgbClr val="00B050"/>
                </a:solidFill>
                <a:latin typeface="TonnyMJ " pitchFamily="2" charset="0"/>
              </a:rPr>
              <a:t>…</a:t>
            </a:r>
            <a:r>
              <a:rPr lang="en-US" sz="3600" b="1" dirty="0" err="1" smtClean="0">
                <a:ln/>
                <a:solidFill>
                  <a:srgbClr val="00B050"/>
                </a:solidFill>
                <a:latin typeface="TonnyMJ " pitchFamily="2" charset="0"/>
              </a:rPr>
              <a:t>wZ</a:t>
            </a:r>
            <a:r>
              <a:rPr lang="en-US" sz="3600" b="1" dirty="0" smtClean="0">
                <a:ln/>
                <a:solidFill>
                  <a:srgbClr val="00B050"/>
                </a:solidFill>
                <a:latin typeface="TonnyMJ " pitchFamily="2" charset="0"/>
              </a:rPr>
              <a:t> kbv³ </a:t>
            </a:r>
            <a:r>
              <a:rPr lang="en-US" sz="3600" b="1" dirty="0" err="1" smtClean="0">
                <a:ln/>
                <a:solidFill>
                  <a:srgbClr val="00B050"/>
                </a:solidFill>
                <a:latin typeface="TonnyMJ " pitchFamily="2" charset="0"/>
              </a:rPr>
              <a:t>Ki‡Z</a:t>
            </a:r>
            <a:r>
              <a:rPr lang="en-US" sz="3600" b="1" dirty="0" smtClean="0">
                <a:ln/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00B050"/>
                </a:solidFill>
                <a:latin typeface="TonnyMJ " pitchFamily="2" charset="0"/>
              </a:rPr>
              <a:t>cvie</a:t>
            </a:r>
            <a:r>
              <a:rPr lang="en-US" sz="3600" b="1" dirty="0" smtClean="0">
                <a:ln/>
                <a:solidFill>
                  <a:srgbClr val="00B050"/>
                </a:solidFill>
                <a:latin typeface="TonnyMJ " pitchFamily="2" charset="0"/>
              </a:rPr>
              <a:t>|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বিভিন্ন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উদাহরণের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মাধ্যমে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লেনদেন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চিহ্নিত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পারব</a:t>
            </a:r>
            <a:r>
              <a:rPr lang="en-US" sz="3600" b="1" dirty="0" smtClean="0">
                <a:ln/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। </a:t>
            </a:r>
            <a:endParaRPr lang="en-US" sz="3600" b="1" dirty="0">
              <a:ln/>
              <a:solidFill>
                <a:srgbClr val="FF0000"/>
              </a:solidFill>
              <a:latin typeface="TonnyMJ 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bn-BD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Govt. Pilot High School  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2959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76200" y="52578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90FF-B023-4D58-B790-CD4F00925932}" type="datetime3">
              <a:rPr lang="en-US" smtClean="0"/>
              <a:t>19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398756"/>
            <a:ext cx="1676400" cy="111730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6400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/>
            <a:endParaRPr lang="en-US" sz="3200" dirty="0" smtClean="0">
              <a:latin typeface="TonnyMJ " pitchFamily="2" charset="0"/>
            </a:endParaRPr>
          </a:p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onnyMJ " pitchFamily="2" charset="0"/>
              </a:rPr>
              <a:t>†</a:t>
            </a:r>
            <a:r>
              <a:rPr lang="en-US" sz="3200" b="1" dirty="0" err="1">
                <a:solidFill>
                  <a:srgbClr val="00B050"/>
                </a:solidFill>
                <a:latin typeface="TonnyMJ " pitchFamily="2" charset="0"/>
              </a:rPr>
              <a:t>jb</a:t>
            </a:r>
            <a:r>
              <a:rPr lang="en-US" sz="3200" b="1" dirty="0">
                <a:solidFill>
                  <a:srgbClr val="00B050"/>
                </a:solidFill>
                <a:latin typeface="TonnyMJ " pitchFamily="2" charset="0"/>
              </a:rPr>
              <a:t>‡`b </a:t>
            </a:r>
            <a:r>
              <a:rPr lang="en-US" sz="3200" b="1" dirty="0" err="1">
                <a:solidFill>
                  <a:srgbClr val="00B050"/>
                </a:solidFill>
                <a:latin typeface="TonnyMJ " pitchFamily="2" charset="0"/>
              </a:rPr>
              <a:t>kãwUi</a:t>
            </a:r>
            <a:r>
              <a:rPr lang="en-US" sz="32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onnyMJ " pitchFamily="2" charset="0"/>
              </a:rPr>
              <a:t>AvwfavwbK</a:t>
            </a:r>
            <a:r>
              <a:rPr lang="en-US" sz="3200" b="1" dirty="0">
                <a:solidFill>
                  <a:srgbClr val="00B050"/>
                </a:solidFill>
                <a:latin typeface="TonnyMJ " pitchFamily="2" charset="0"/>
              </a:rPr>
              <a:t> A_© </a:t>
            </a:r>
            <a:r>
              <a:rPr lang="en-US" sz="3200" b="1" dirty="0" err="1">
                <a:solidFill>
                  <a:srgbClr val="00B050"/>
                </a:solidFill>
                <a:latin typeface="TonnyMJ " pitchFamily="2" charset="0"/>
              </a:rPr>
              <a:t>nj</a:t>
            </a:r>
            <a:r>
              <a:rPr lang="en-US" sz="32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onnyMJ " pitchFamily="2" charset="0"/>
              </a:rPr>
              <a:t>MÖnY</a:t>
            </a:r>
            <a:r>
              <a:rPr lang="en-US" sz="3200" b="1" dirty="0">
                <a:solidFill>
                  <a:srgbClr val="00B050"/>
                </a:solidFill>
                <a:latin typeface="TonnyMJ " pitchFamily="2" charset="0"/>
              </a:rPr>
              <a:t> I </a:t>
            </a:r>
            <a:r>
              <a:rPr lang="en-US" sz="3200" b="1" dirty="0" err="1">
                <a:solidFill>
                  <a:srgbClr val="00B050"/>
                </a:solidFill>
                <a:latin typeface="TonnyMJ " pitchFamily="2" charset="0"/>
              </a:rPr>
              <a:t>cÖ`vb</a:t>
            </a:r>
            <a:r>
              <a:rPr lang="en-US" sz="3200" b="1" dirty="0">
                <a:solidFill>
                  <a:srgbClr val="00B050"/>
                </a:solidFill>
                <a:latin typeface="TonnyMJ " pitchFamily="2" charset="0"/>
              </a:rPr>
              <a:t> A_©</a:t>
            </a:r>
            <a:r>
              <a:rPr lang="en-US" sz="3200" b="1" dirty="0" err="1">
                <a:solidFill>
                  <a:srgbClr val="00B050"/>
                </a:solidFill>
                <a:latin typeface="TonnyMJ " pitchFamily="2" charset="0"/>
              </a:rPr>
              <a:t>vr</a:t>
            </a:r>
            <a:r>
              <a:rPr lang="en-US" sz="3200" b="1" dirty="0">
                <a:solidFill>
                  <a:srgbClr val="00B050"/>
                </a:solidFill>
                <a:latin typeface="TonnyMJ " pitchFamily="2" charset="0"/>
              </a:rPr>
              <a:t> †`</a:t>
            </a:r>
            <a:r>
              <a:rPr lang="en-US" sz="3200" b="1" dirty="0" smtClean="0">
                <a:solidFill>
                  <a:srgbClr val="00B050"/>
                </a:solidFill>
                <a:latin typeface="TonnyMJ " pitchFamily="2" charset="0"/>
              </a:rPr>
              <a:t>qv I </a:t>
            </a:r>
            <a:r>
              <a:rPr lang="en-US" sz="3200" b="1" dirty="0">
                <a:solidFill>
                  <a:srgbClr val="00B050"/>
                </a:solidFill>
                <a:latin typeface="TonnyMJ " pitchFamily="2" charset="0"/>
              </a:rPr>
              <a:t>†</a:t>
            </a:r>
            <a:r>
              <a:rPr lang="en-US" sz="3200" b="1" dirty="0" err="1">
                <a:solidFill>
                  <a:srgbClr val="00B050"/>
                </a:solidFill>
                <a:latin typeface="TonnyMJ " pitchFamily="2" charset="0"/>
              </a:rPr>
              <a:t>bqv</a:t>
            </a:r>
            <a:r>
              <a:rPr lang="en-US" sz="32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endParaRPr lang="en-US" sz="3200" b="1" dirty="0" smtClean="0">
              <a:solidFill>
                <a:srgbClr val="00B050"/>
              </a:solidFill>
              <a:latin typeface="TonnyMJ 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TonnyMJ " pitchFamily="2" charset="0"/>
                <a:cs typeface="Times New Roman" panose="02020603050405020304" pitchFamily="18" charset="0"/>
              </a:rPr>
              <a:t>Bs‡iwR‡</a:t>
            </a:r>
            <a:r>
              <a:rPr lang="en-US" sz="3200" b="1" dirty="0" err="1" smtClean="0">
                <a:solidFill>
                  <a:srgbClr val="00B050"/>
                </a:solidFill>
                <a:latin typeface="TonnyMJ " pitchFamily="2" charset="0"/>
              </a:rPr>
              <a:t>Z</a:t>
            </a:r>
            <a:r>
              <a:rPr lang="en-US" sz="3200" b="1" dirty="0" smtClean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onnyMJ " pitchFamily="2" charset="0"/>
              </a:rPr>
              <a:t>hv‡K</a:t>
            </a:r>
            <a:r>
              <a:rPr lang="en-US" sz="32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onnyMJ " pitchFamily="2" charset="0"/>
              </a:rPr>
              <a:t>ejv</a:t>
            </a:r>
            <a:r>
              <a:rPr lang="en-US" sz="32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onnyMJ 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and take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endParaRPr lang="en-US" dirty="0" smtClean="0">
              <a:solidFill>
                <a:srgbClr val="00B050"/>
              </a:solidFill>
              <a:latin typeface="TonnyMJ " pitchFamily="2" charset="0"/>
            </a:endParaRPr>
          </a:p>
          <a:p>
            <a:pPr algn="just"/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A‡_©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i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As‡K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cwigvc‡hvM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¨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NUbv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hv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e¨emv‡qi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Avw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_©K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Ae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¯’vi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cwieZ©b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K‡i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†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mB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mg¯Í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NUbv‡KB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†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jb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‡`b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wn‡m‡e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wnmv‡ei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ewn‡Z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wjwce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×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Kiv</a:t>
            </a:r>
            <a:r>
              <a:rPr lang="en-US" sz="3200" b="1" dirty="0">
                <a:solidFill>
                  <a:srgbClr val="C00000"/>
                </a:solidFill>
                <a:latin typeface="TonnyMJ " pitchFamily="2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onnyMJ " pitchFamily="2" charset="0"/>
              </a:rPr>
              <a:t>nq</a:t>
            </a:r>
            <a:r>
              <a:rPr lang="en-US" sz="3200" b="1" dirty="0" smtClean="0">
                <a:solidFill>
                  <a:srgbClr val="C00000"/>
                </a:solidFill>
                <a:latin typeface="TonnyMJ " pitchFamily="2" charset="0"/>
              </a:rPr>
              <a:t>|</a:t>
            </a:r>
          </a:p>
          <a:p>
            <a:pPr algn="just"/>
            <a:endParaRPr lang="en-US" sz="1050" dirty="0" smtClean="0">
              <a:latin typeface="TonnyMJ " pitchFamily="2" charset="0"/>
            </a:endParaRPr>
          </a:p>
          <a:p>
            <a:pPr algn="just"/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Rbve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mxgvš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— 5,000 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UvKv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w`‡q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onnyMJ " pitchFamily="2" charset="0"/>
              </a:rPr>
              <a:t>Awd‡mi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GKwU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Avjgvix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 µq 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Ki‡jb</a:t>
            </a:r>
            <a:r>
              <a:rPr lang="en-US" sz="2800" b="1" dirty="0" smtClean="0">
                <a:solidFill>
                  <a:srgbClr val="00B050"/>
                </a:solidFill>
                <a:latin typeface="TonnyMJ " pitchFamily="2" charset="0"/>
              </a:rPr>
              <a:t>,</a:t>
            </a:r>
          </a:p>
          <a:p>
            <a:pPr algn="just"/>
            <a:r>
              <a:rPr lang="en-US" sz="2800" b="1" dirty="0" smtClean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Avevi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 †`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vKvb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 †_‡K †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divi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 c‡_ `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yN©Ubvq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AvnZ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onnyMJ " pitchFamily="2" charset="0"/>
              </a:rPr>
              <a:t>n‡jb</a:t>
            </a:r>
            <a:r>
              <a:rPr lang="en-US" sz="2800" b="1" dirty="0">
                <a:solidFill>
                  <a:srgbClr val="00B050"/>
                </a:solidFill>
                <a:latin typeface="TonnyMJ " pitchFamily="2" charset="0"/>
              </a:rPr>
              <a:t>,</a:t>
            </a:r>
            <a:r>
              <a:rPr lang="en-US" sz="2800" b="1" dirty="0" smtClean="0">
                <a:solidFill>
                  <a:srgbClr val="00B050"/>
                </a:solidFill>
                <a:latin typeface="TonnyMJ " pitchFamily="2" charset="0"/>
              </a:rPr>
              <a:t> </a:t>
            </a:r>
            <a:endParaRPr lang="en-US" sz="2800" b="1" dirty="0">
              <a:ln/>
              <a:solidFill>
                <a:srgbClr val="00B050"/>
              </a:solidFill>
              <a:latin typeface="TonnyMJ 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mmrahman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227/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teachers.com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Fulgazi</a:t>
            </a:r>
            <a:r>
              <a:rPr lang="bn-BD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Govt. Pilot High School  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0" y="152400"/>
            <a:ext cx="1219200" cy="12192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Triangle 5"/>
          <p:cNvSpPr/>
          <p:nvPr/>
        </p:nvSpPr>
        <p:spPr>
          <a:xfrm rot="16200000">
            <a:off x="7886700" y="52959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 rot="10800000">
            <a:off x="8001000" y="152400"/>
            <a:ext cx="1143000" cy="12954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Triangle 7"/>
          <p:cNvSpPr/>
          <p:nvPr/>
        </p:nvSpPr>
        <p:spPr>
          <a:xfrm>
            <a:off x="76200" y="5257800"/>
            <a:ext cx="1143000" cy="12192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7791" y="-42203"/>
            <a:ext cx="7779434" cy="213360"/>
          </a:xfrm>
          <a:custGeom>
            <a:avLst/>
            <a:gdLst>
              <a:gd name="connsiteX0" fmla="*/ 0 w 7779434"/>
              <a:gd name="connsiteY0" fmla="*/ 28135 h 213360"/>
              <a:gd name="connsiteX1" fmla="*/ 1983544 w 7779434"/>
              <a:gd name="connsiteY1" fmla="*/ 168812 h 213360"/>
              <a:gd name="connsiteX2" fmla="*/ 3938954 w 7779434"/>
              <a:gd name="connsiteY2" fmla="*/ 56271 h 213360"/>
              <a:gd name="connsiteX3" fmla="*/ 6569612 w 7779434"/>
              <a:gd name="connsiteY3" fmla="*/ 211015 h 213360"/>
              <a:gd name="connsiteX4" fmla="*/ 7680960 w 7779434"/>
              <a:gd name="connsiteY4" fmla="*/ 42203 h 213360"/>
              <a:gd name="connsiteX5" fmla="*/ 7680960 w 7779434"/>
              <a:gd name="connsiteY5" fmla="*/ 42203 h 213360"/>
              <a:gd name="connsiteX6" fmla="*/ 7652824 w 7779434"/>
              <a:gd name="connsiteY6" fmla="*/ 84406 h 213360"/>
              <a:gd name="connsiteX7" fmla="*/ 7737231 w 7779434"/>
              <a:gd name="connsiteY7" fmla="*/ 42203 h 213360"/>
              <a:gd name="connsiteX8" fmla="*/ 7737231 w 7779434"/>
              <a:gd name="connsiteY8" fmla="*/ 42203 h 213360"/>
              <a:gd name="connsiteX9" fmla="*/ 7779434 w 7779434"/>
              <a:gd name="connsiteY9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79434" h="213360">
                <a:moveTo>
                  <a:pt x="0" y="28135"/>
                </a:moveTo>
                <a:cubicBezTo>
                  <a:pt x="663526" y="96129"/>
                  <a:pt x="1327052" y="164123"/>
                  <a:pt x="1983544" y="168812"/>
                </a:cubicBezTo>
                <a:cubicBezTo>
                  <a:pt x="2640036" y="173501"/>
                  <a:pt x="3174609" y="49237"/>
                  <a:pt x="3938954" y="56271"/>
                </a:cubicBezTo>
                <a:cubicBezTo>
                  <a:pt x="4703299" y="63305"/>
                  <a:pt x="5945944" y="213360"/>
                  <a:pt x="6569612" y="211015"/>
                </a:cubicBezTo>
                <a:cubicBezTo>
                  <a:pt x="7193280" y="208670"/>
                  <a:pt x="7680960" y="42203"/>
                  <a:pt x="7680960" y="42203"/>
                </a:cubicBezTo>
                <a:lnTo>
                  <a:pt x="7680960" y="42203"/>
                </a:lnTo>
                <a:cubicBezTo>
                  <a:pt x="7676271" y="49237"/>
                  <a:pt x="7643446" y="84406"/>
                  <a:pt x="7652824" y="84406"/>
                </a:cubicBezTo>
                <a:cubicBezTo>
                  <a:pt x="7662202" y="84406"/>
                  <a:pt x="7737231" y="42203"/>
                  <a:pt x="7737231" y="42203"/>
                </a:cubicBezTo>
                <a:lnTo>
                  <a:pt x="7737231" y="42203"/>
                </a:lnTo>
                <a:lnTo>
                  <a:pt x="7779434" y="0"/>
                </a:lnTo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E90FF-B023-4D58-B790-CD4F00925932}" type="datetime3">
              <a:rPr lang="en-US" smtClean="0"/>
              <a:t>19 August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3200" y="398756"/>
            <a:ext cx="1676400" cy="111730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777</Words>
  <Application>Microsoft Office PowerPoint</Application>
  <PresentationFormat>On-screen Show (4:3)</PresentationFormat>
  <Paragraphs>151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ArhialkhanAMJ</vt:lpstr>
      <vt:lpstr>Arial</vt:lpstr>
      <vt:lpstr>Calibri</vt:lpstr>
      <vt:lpstr>NikoshBAN</vt:lpstr>
      <vt:lpstr>Times New Roman</vt:lpstr>
      <vt:lpstr>TonnyMJ 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Dell</cp:lastModifiedBy>
  <cp:revision>484</cp:revision>
  <dcterms:created xsi:type="dcterms:W3CDTF">2006-08-16T00:00:00Z</dcterms:created>
  <dcterms:modified xsi:type="dcterms:W3CDTF">2020-08-19T00:08:15Z</dcterms:modified>
</cp:coreProperties>
</file>