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8" r:id="rId3"/>
    <p:sldId id="275" r:id="rId4"/>
    <p:sldId id="273" r:id="rId5"/>
    <p:sldId id="272" r:id="rId6"/>
    <p:sldId id="258" r:id="rId7"/>
    <p:sldId id="261" r:id="rId8"/>
    <p:sldId id="262" r:id="rId9"/>
    <p:sldId id="263" r:id="rId10"/>
    <p:sldId id="259" r:id="rId11"/>
    <p:sldId id="281" r:id="rId12"/>
    <p:sldId id="269" r:id="rId13"/>
    <p:sldId id="270" r:id="rId14"/>
    <p:sldId id="282" r:id="rId15"/>
    <p:sldId id="283" r:id="rId16"/>
    <p:sldId id="268" r:id="rId17"/>
    <p:sldId id="284" r:id="rId18"/>
  </p:sldIdLst>
  <p:sldSz cx="1371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>
        <p:scale>
          <a:sx n="50" d="100"/>
          <a:sy n="50" d="100"/>
        </p:scale>
        <p:origin x="-1218" y="-156"/>
      </p:cViewPr>
      <p:guideLst>
        <p:guide orient="horz" pos="2880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13716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3716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13716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13716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0694" y="6736729"/>
            <a:ext cx="8455515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373" y="4176388"/>
            <a:ext cx="10763027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0" y="975359"/>
            <a:ext cx="9601200" cy="4632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0637" y="502025"/>
            <a:ext cx="308610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6171" y="975361"/>
            <a:ext cx="7243931" cy="6526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714500" y="975360"/>
            <a:ext cx="9601200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13716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716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13716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13716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794" y="2896864"/>
            <a:ext cx="8949999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658" y="6143348"/>
            <a:ext cx="895574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14499" y="975359"/>
            <a:ext cx="5020056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967728" y="975360"/>
            <a:ext cx="5020056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0" y="975360"/>
            <a:ext cx="5020056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4671" y="1867103"/>
            <a:ext cx="5020056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70953" y="975360"/>
            <a:ext cx="5020056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1865376"/>
            <a:ext cx="5020056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3" y="2946402"/>
            <a:ext cx="5454128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273" y="975360"/>
            <a:ext cx="6025628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648" y="4663736"/>
            <a:ext cx="5082990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13716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716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13716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13716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12763" y="1524000"/>
            <a:ext cx="61722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832" y="1347315"/>
            <a:ext cx="5541171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03" y="5952561"/>
            <a:ext cx="9575307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13716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716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13716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13716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934" y="5829557"/>
            <a:ext cx="97687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0" y="976347"/>
            <a:ext cx="96012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0" y="8229602"/>
            <a:ext cx="37719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799" y="8229602"/>
            <a:ext cx="50292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8229602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626123624_8dbf978d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3"/>
          <a:stretch/>
        </p:blipFill>
        <p:spPr bwMode="auto">
          <a:xfrm>
            <a:off x="2667000" y="302428"/>
            <a:ext cx="7791450" cy="52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agon 2"/>
          <p:cNvSpPr/>
          <p:nvPr/>
        </p:nvSpPr>
        <p:spPr>
          <a:xfrm>
            <a:off x="2000251" y="5754343"/>
            <a:ext cx="9086849" cy="3175083"/>
          </a:xfrm>
          <a:prstGeom prst="hexagon">
            <a:avLst/>
          </a:prstGeom>
          <a:solidFill>
            <a:srgbClr val="FF66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6163" tIns="53082" rIns="106163" bIns="53082" spcCol="0" rtlCol="0" anchor="ctr"/>
          <a:lstStyle/>
          <a:p>
            <a:pPr algn="ctr"/>
            <a:r>
              <a:rPr lang="bn-BD" sz="7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7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860342"/>
              </p:ext>
            </p:extLst>
          </p:nvPr>
        </p:nvGraphicFramePr>
        <p:xfrm>
          <a:off x="990600" y="3249613"/>
          <a:ext cx="11582400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2683440" imgH="488520" progId="Package">
                  <p:embed/>
                </p:oleObj>
              </mc:Choice>
              <mc:Fallback>
                <p:oleObj name="Packager Shell Object" showAsIcon="1" r:id="rId3" imgW="2683440" imgH="488520" progId="Packag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49613"/>
                        <a:ext cx="11582400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981200" y="457200"/>
            <a:ext cx="96012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 ,সবাই নিচের ভিডিওটি দেখিঃ</a:t>
            </a:r>
          </a:p>
        </p:txBody>
      </p:sp>
    </p:spTree>
    <p:extLst>
      <p:ext uri="{BB962C8B-B14F-4D97-AF65-F5344CB8AC3E}">
        <p14:creationId xmlns:p14="http://schemas.microsoft.com/office/powerpoint/2010/main" val="6845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283A51-D2BE-444D-8F89-49BEDBA1BE7E}"/>
              </a:ext>
            </a:extLst>
          </p:cNvPr>
          <p:cNvSpPr txBox="1"/>
          <p:nvPr/>
        </p:nvSpPr>
        <p:spPr>
          <a:xfrm>
            <a:off x="600075" y="4368801"/>
            <a:ext cx="8980653" cy="772519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>
                <a:latin typeface="NikoshBAN" pitchFamily="2" charset="0"/>
                <a:cs typeface="NikoshBAN" pitchFamily="2" charset="0"/>
                <a:sym typeface="Wingdings 2"/>
              </a:rPr>
              <a:t>(ii) </a:t>
            </a:r>
            <a:r>
              <a:rPr lang="bn-BD" sz="4300" dirty="0">
                <a:latin typeface="NikoshBAN" pitchFamily="2" charset="0"/>
                <a:cs typeface="NikoshBAN" pitchFamily="2" charset="0"/>
                <a:sym typeface="Wingdings 2"/>
              </a:rPr>
              <a:t>কম্পিউটার ভাইরাসের নামকরণ করেন</a:t>
            </a:r>
            <a:r>
              <a:rPr lang="en-US" sz="43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300" dirty="0">
                <a:latin typeface="NikoshBAN" pitchFamily="2" charset="0"/>
                <a:cs typeface="NikoshBAN" pitchFamily="2" charset="0"/>
                <a:sym typeface="Wingdings 2"/>
              </a:rPr>
              <a:t>কে?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856FE3-D25D-44C1-A5EC-3AA72E7B14A5}"/>
              </a:ext>
            </a:extLst>
          </p:cNvPr>
          <p:cNvSpPr txBox="1"/>
          <p:nvPr/>
        </p:nvSpPr>
        <p:spPr>
          <a:xfrm>
            <a:off x="600075" y="3048001"/>
            <a:ext cx="8980653" cy="772519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>
                <a:latin typeface="NikoshBAN" pitchFamily="2" charset="0"/>
                <a:cs typeface="NikoshBAN" pitchFamily="2" charset="0"/>
                <a:sym typeface="Wingdings 2"/>
              </a:rPr>
              <a:t>(</a:t>
            </a:r>
            <a:r>
              <a:rPr lang="en-US" sz="4300" dirty="0" err="1">
                <a:latin typeface="NikoshBAN" pitchFamily="2" charset="0"/>
                <a:cs typeface="NikoshBAN" pitchFamily="2" charset="0"/>
                <a:sym typeface="Wingdings 2"/>
              </a:rPr>
              <a:t>i</a:t>
            </a:r>
            <a:r>
              <a:rPr lang="en-US" sz="4300" dirty="0">
                <a:latin typeface="NikoshBAN" pitchFamily="2" charset="0"/>
                <a:cs typeface="NikoshBAN" pitchFamily="2" charset="0"/>
                <a:sym typeface="Wingdings 2"/>
              </a:rPr>
              <a:t>)</a:t>
            </a:r>
            <a:r>
              <a:rPr lang="bn-BD" sz="4300" dirty="0">
                <a:latin typeface="NikoshBAN" pitchFamily="2" charset="0"/>
                <a:cs typeface="NikoshBAN" pitchFamily="2" charset="0"/>
                <a:sym typeface="Wingdings 2"/>
              </a:rPr>
              <a:t> ভাইরাস কী?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77E12A7-5895-43FE-ADF7-AFC191A55660}"/>
              </a:ext>
            </a:extLst>
          </p:cNvPr>
          <p:cNvSpPr txBox="1"/>
          <p:nvPr/>
        </p:nvSpPr>
        <p:spPr>
          <a:xfrm>
            <a:off x="600075" y="5740401"/>
            <a:ext cx="8980653" cy="772519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>
                <a:latin typeface="NikoshBAN" pitchFamily="2" charset="0"/>
                <a:cs typeface="NikoshBAN" pitchFamily="2" charset="0"/>
                <a:sym typeface="Wingdings 2"/>
              </a:rPr>
              <a:t>(iii) VIRUS </a:t>
            </a:r>
            <a:r>
              <a:rPr lang="bn-BD" sz="4300" dirty="0">
                <a:latin typeface="NikoshBAN" pitchFamily="2" charset="0"/>
                <a:cs typeface="NikoshBAN" pitchFamily="2" charset="0"/>
                <a:sym typeface="Wingdings 2"/>
              </a:rPr>
              <a:t>এর পূর্ণরূপ কি?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86150" y="368114"/>
            <a:ext cx="6915150" cy="131371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38" tIns="36169" rIns="72338" bIns="36169"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04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69F6F88-A618-4833-AAF2-B180CFFD0416}"/>
              </a:ext>
            </a:extLst>
          </p:cNvPr>
          <p:cNvSpPr txBox="1">
            <a:spLocks/>
          </p:cNvSpPr>
          <p:nvPr/>
        </p:nvSpPr>
        <p:spPr>
          <a:xfrm>
            <a:off x="2405576" y="2"/>
            <a:ext cx="10548424" cy="1237957"/>
          </a:xfrm>
          <a:prstGeom prst="rect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>
            <a:noAutofit/>
          </a:bodyPr>
          <a:lstStyle/>
          <a:p>
            <a:pPr algn="ctr" defTabSz="1097280">
              <a:spcBef>
                <a:spcPct val="0"/>
              </a:spcBef>
              <a:defRPr/>
            </a:pPr>
            <a:r>
              <a:rPr lang="bn-BD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উপায়ঃ</a:t>
            </a:r>
            <a:endParaRPr lang="en-US" sz="5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545B4B-B4E2-45A6-9A1C-657C52645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56" y="7404599"/>
            <a:ext cx="1287007" cy="14036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4CEB37E-E1AF-496D-B6CC-7FE4CF2FF038}"/>
              </a:ext>
            </a:extLst>
          </p:cNvPr>
          <p:cNvGrpSpPr/>
          <p:nvPr/>
        </p:nvGrpSpPr>
        <p:grpSpPr>
          <a:xfrm>
            <a:off x="648872" y="1601650"/>
            <a:ext cx="12850836" cy="7542351"/>
            <a:chOff x="637375" y="2017164"/>
            <a:chExt cx="7868398" cy="56567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381DFDE-0EE1-47DE-A437-5AE535374DA5}"/>
                </a:ext>
              </a:extLst>
            </p:cNvPr>
            <p:cNvSpPr txBox="1"/>
            <p:nvPr/>
          </p:nvSpPr>
          <p:spPr>
            <a:xfrm>
              <a:off x="637375" y="4438165"/>
              <a:ext cx="7839328" cy="129266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 </a:t>
              </a:r>
              <a:r>
                <a:rPr lang="bn-BD" sz="53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কম্পিউটারে সর্বদা এন্টিভাইরাস সফটওয়্যার </a:t>
              </a:r>
              <a:r>
                <a:rPr lang="en-US" sz="53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Update </a:t>
              </a:r>
              <a:r>
                <a:rPr lang="bn-BD" sz="53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রাখা।</a:t>
              </a:r>
              <a:endParaRPr lang="en-US" sz="3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9E79C35-0ADA-4DF7-86CF-10F9C50D2F0E}"/>
                </a:ext>
              </a:extLst>
            </p:cNvPr>
            <p:cNvSpPr txBox="1"/>
            <p:nvPr/>
          </p:nvSpPr>
          <p:spPr>
            <a:xfrm>
              <a:off x="666445" y="5519332"/>
              <a:ext cx="7839328" cy="129266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53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ব্যবহৃত তথ্য বা ফাইলসমূহ ডিস্কে বা পেনড্রাইভে ব্যাকআপ রাখা।</a:t>
              </a:r>
              <a:endParaRPr lang="en-US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C14F18C-E667-4FF0-BF24-6907A5DF1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359" y="6797627"/>
              <a:ext cx="2895600" cy="8763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B3DB2CB-9F81-446C-B244-237051BDD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92" y="6621160"/>
              <a:ext cx="1144006" cy="105276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1A1FC76-71A9-4B6B-B352-9B80F5718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190" y="2521514"/>
              <a:ext cx="1442434" cy="144143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D81E02B-6CAA-40A6-B0FF-0DC4DFBB1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110" y="2017164"/>
              <a:ext cx="1466854" cy="135062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7C8E8E8-4CE1-4D13-BA62-76BA7D0A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95" y="2045242"/>
              <a:ext cx="1389356" cy="135062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2A50AD3-DFC6-4D52-BA4B-C1B54FF34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909" y="3283802"/>
              <a:ext cx="2340868" cy="9418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DA13FBA1-A38B-42B3-A9A4-A6F41A817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58" y="3380378"/>
              <a:ext cx="1420904" cy="11651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B21E957-1EC5-47D4-873D-5AEDB362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917" y="2301384"/>
              <a:ext cx="2340869" cy="107899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96DABBAB-D4A2-42F0-8C82-5EE54C57C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542" y="3404892"/>
              <a:ext cx="1148026" cy="1148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2601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EBBC77-721C-4AE6-8EAA-F8D47A0B8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-44273"/>
            <a:ext cx="10663238" cy="11110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algn="ctr">
              <a:defRPr/>
            </a:pPr>
            <a:r>
              <a:rPr lang="bn-BD" sz="6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r>
              <a:rPr lang="en-US" sz="6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মুক্ত রাখার উপায়</a:t>
            </a:r>
            <a:endParaRPr lang="en-US" sz="65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Rectangle 29">
            <a:extLst>
              <a:ext uri="{FF2B5EF4-FFF2-40B4-BE49-F238E27FC236}">
                <a16:creationId xmlns:a16="http://schemas.microsoft.com/office/drawing/2014/main" xmlns="" id="{CB0EDC61-A4C8-414B-ACCA-0D3ACE16C032}"/>
              </a:ext>
            </a:extLst>
          </p:cNvPr>
          <p:cNvGrpSpPr>
            <a:grpSpLocks/>
          </p:cNvGrpSpPr>
          <p:nvPr/>
        </p:nvGrpSpPr>
        <p:grpSpPr bwMode="auto">
          <a:xfrm>
            <a:off x="6172201" y="1047752"/>
            <a:ext cx="7544287" cy="8096249"/>
            <a:chOff x="3318" y="213"/>
            <a:chExt cx="4522" cy="3825"/>
          </a:xfrm>
        </p:grpSpPr>
        <p:pic>
          <p:nvPicPr>
            <p:cNvPr id="14" name="Rectangle 29">
              <a:extLst>
                <a:ext uri="{FF2B5EF4-FFF2-40B4-BE49-F238E27FC236}">
                  <a16:creationId xmlns:a16="http://schemas.microsoft.com/office/drawing/2014/main" xmlns="" id="{13203782-251C-497E-BF4D-6F0F7E4710B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8" y="553"/>
              <a:ext cx="2096" cy="3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xmlns="" id="{6E0B9B14-A82A-4677-925E-66988C246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3" y="213"/>
              <a:ext cx="2817" cy="3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bn-BD" sz="38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কয়েকটি এন্টিভাইরাস প্রোগ্রাম</a:t>
              </a:r>
            </a:p>
            <a:p>
              <a:pPr algn="ctr">
                <a:defRPr/>
              </a:pPr>
              <a:endParaRPr lang="bn-BD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১। আভাস্ট</a:t>
              </a: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3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Avast</a:t>
              </a: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bn-BD" sz="43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২। এভিজি</a:t>
              </a: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AVG)</a:t>
              </a:r>
              <a:endParaRPr lang="bn-BD" sz="43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৩। নর্টন</a:t>
              </a: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Norton)</a:t>
              </a:r>
              <a:endParaRPr lang="bn-BD" sz="43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3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sz="3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। ক্যাসপারস্কি</a:t>
              </a:r>
              <a:r>
                <a:rPr lang="en-US" sz="3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Kaspersky)</a:t>
              </a:r>
              <a:endParaRPr lang="bn-BD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। আভিরা</a:t>
              </a: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Avira)</a:t>
              </a:r>
              <a:endParaRPr lang="bn-BD" sz="43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6</a:t>
              </a:r>
              <a:r>
                <a:rPr lang="bn-BD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। পান্ডা</a:t>
              </a: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Panda)</a:t>
              </a:r>
              <a:endParaRPr lang="bn-BD" sz="43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3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7</a:t>
              </a:r>
              <a:r>
                <a:rPr lang="bn-BD" sz="3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। বিটডিফেন্ডার</a:t>
              </a:r>
              <a:r>
                <a:rPr lang="en-US" sz="3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Bitdefender</a:t>
              </a:r>
              <a:r>
                <a:rPr lang="en-US" sz="3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bn-BD" sz="43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8</a:t>
              </a:r>
              <a:r>
                <a:rPr lang="bn-BD" sz="4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। আরো অনেক ......</a:t>
              </a:r>
              <a:endParaRPr lang="en-US" sz="43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5AECA7D2-39B2-4021-A21F-3CA0127B5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" y="1588937"/>
            <a:ext cx="8033227" cy="84946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>
              <a:defRPr/>
            </a:pPr>
            <a:r>
              <a:rPr lang="bn-BD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প্রোগ্রাম ব্যবহার করা</a:t>
            </a:r>
            <a:endParaRPr lang="en-US" sz="48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070A97-D342-4415-9AD2-77B8EB30BAF5}"/>
              </a:ext>
            </a:extLst>
          </p:cNvPr>
          <p:cNvGrpSpPr/>
          <p:nvPr/>
        </p:nvGrpSpPr>
        <p:grpSpPr>
          <a:xfrm>
            <a:off x="480588" y="2737502"/>
            <a:ext cx="7940240" cy="6653279"/>
            <a:chOff x="574675" y="2407832"/>
            <a:chExt cx="3858697" cy="31544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28EE15C-5A2D-42A1-B197-283FDF4A4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817" t="2585" r="17526" b="4732"/>
            <a:stretch>
              <a:fillRect/>
            </a:stretch>
          </p:blipFill>
          <p:spPr bwMode="auto">
            <a:xfrm>
              <a:off x="3401497" y="2462239"/>
              <a:ext cx="1031875" cy="150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211CBD2-942E-40D4-9B30-706A4D2BC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4675" y="2407832"/>
              <a:ext cx="10223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2AA29FE-F924-4762-AB7C-5F8C706B3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7741" t="2583" r="20107" b="2795"/>
            <a:stretch>
              <a:fillRect/>
            </a:stretch>
          </p:blipFill>
          <p:spPr bwMode="auto">
            <a:xfrm>
              <a:off x="2003961" y="2518916"/>
              <a:ext cx="990600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257D8832-87E3-41F2-ADE9-5081E7398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7290" t="7333" r="22128" b="15677"/>
            <a:stretch>
              <a:fillRect/>
            </a:stretch>
          </p:blipFill>
          <p:spPr bwMode="auto">
            <a:xfrm>
              <a:off x="641510" y="4014788"/>
              <a:ext cx="110331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8E36484-91B3-4C2E-B67E-FB9F7228E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5891" r="4372" b="13635"/>
            <a:stretch>
              <a:fillRect/>
            </a:stretch>
          </p:blipFill>
          <p:spPr bwMode="auto">
            <a:xfrm>
              <a:off x="2131380" y="4097974"/>
              <a:ext cx="1071562" cy="136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A4A98C9-2844-4219-B193-205D23660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36410" y="4000142"/>
              <a:ext cx="982662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02827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43151" y="368114"/>
            <a:ext cx="9258299" cy="1064656"/>
            <a:chOff x="1436710" y="241455"/>
            <a:chExt cx="9318580" cy="1710618"/>
          </a:xfrm>
        </p:grpSpPr>
        <p:sp>
          <p:nvSpPr>
            <p:cNvPr id="3" name="TextBox 2"/>
            <p:cNvSpPr txBox="1"/>
            <p:nvPr/>
          </p:nvSpPr>
          <p:spPr>
            <a:xfrm>
              <a:off x="3944756" y="241455"/>
              <a:ext cx="4302488" cy="1710618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</p:spPr>
          <p:txBody>
            <a:bodyPr>
              <a:prstTxWarp prst="textChevron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bn-BD" sz="52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52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200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33728" y="241455"/>
              <a:ext cx="2121562" cy="14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710" y="241455"/>
              <a:ext cx="2121562" cy="14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1" y="1601629"/>
            <a:ext cx="1403747" cy="1827371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square" lIns="72338" tIns="36169" rIns="72338" bIns="3616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3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দল-০১</a:t>
            </a:r>
            <a:r>
              <a:rPr lang="bn-BD" sz="3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(জবা)</a:t>
            </a:r>
            <a:endParaRPr lang="en-US" sz="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1" y="5876271"/>
            <a:ext cx="1555667" cy="1827371"/>
          </a:xfrm>
          <a:prstGeom prst="rect">
            <a:avLst/>
          </a:prstGeom>
          <a:solidFill>
            <a:srgbClr val="FF00FF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 lIns="72338" tIns="36169" rIns="72338" bIns="3616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3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দল-০২</a:t>
            </a:r>
            <a:r>
              <a:rPr lang="bn-BD" sz="3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(গোলাপ)</a:t>
            </a:r>
            <a:endParaRPr lang="en-US" sz="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98568" y="2338685"/>
            <a:ext cx="1130383" cy="38590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338" tIns="36169" rIns="72338" bIns="36169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00250" y="6638430"/>
            <a:ext cx="1130383" cy="3859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38" tIns="36169" rIns="72338" bIns="3616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00450" y="1616143"/>
            <a:ext cx="9582150" cy="2117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38" tIns="36169" rIns="72338" bIns="36169" rtlCol="0" anchor="ctr"/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লক্ষণসমূহ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 </a:t>
            </a:r>
            <a:r>
              <a:rPr lang="as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েখ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3600450" y="6116591"/>
            <a:ext cx="9029700" cy="22238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38" tIns="36169" rIns="72338" bIns="36169" rtlCol="0" anchor="ctr"/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নিস্কৃতির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78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9050" y="368113"/>
            <a:ext cx="4514850" cy="1379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38" tIns="36169" rIns="72338" bIns="36169" rtlCol="0" anchor="ctr"/>
          <a:lstStyle/>
          <a:p>
            <a:pPr algn="ctr"/>
            <a:r>
              <a:rPr lang="bn-BD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2470056"/>
            <a:ext cx="10229850" cy="5057801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38" tIns="36169" rIns="72338" bIns="36169"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১।ভাইরাস কাকে বলে?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২।কে ভাইরাসের ১ম নামকরণ করেন?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৩।কত সালে </a:t>
            </a:r>
            <a:r>
              <a:rPr lang="bn-BD" sz="3200" dirty="0">
                <a:solidFill>
                  <a:schemeClr val="tx1"/>
                </a:solidFill>
              </a:rPr>
              <a:t>কে ভাইরাসের ১ম </a:t>
            </a:r>
            <a:r>
              <a:rPr lang="bn-BD" sz="3200" dirty="0" smtClean="0">
                <a:solidFill>
                  <a:schemeClr val="tx1"/>
                </a:solidFill>
              </a:rPr>
              <a:t>নামকরণ করা হয়?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৪।আভ্যাস্ট কি?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2C40C5-C30A-4EB3-9CBD-956071704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9" y="1310249"/>
            <a:ext cx="12233617" cy="4709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4BC63C-C702-4BA0-9A41-95A80E47F2C8}"/>
              </a:ext>
            </a:extLst>
          </p:cNvPr>
          <p:cNvSpPr txBox="1"/>
          <p:nvPr/>
        </p:nvSpPr>
        <p:spPr>
          <a:xfrm>
            <a:off x="4819944" y="-76200"/>
            <a:ext cx="3638256" cy="1218795"/>
          </a:xfrm>
          <a:prstGeom prst="rect">
            <a:avLst/>
          </a:prstGeom>
          <a:solidFill>
            <a:srgbClr val="FFFF00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D9BDD4-4953-464B-9D93-48E1D10E073C}"/>
              </a:ext>
            </a:extLst>
          </p:cNvPr>
          <p:cNvSpPr txBox="1"/>
          <p:nvPr/>
        </p:nvSpPr>
        <p:spPr>
          <a:xfrm>
            <a:off x="360139" y="6714696"/>
            <a:ext cx="13279661" cy="1895904"/>
          </a:xfrm>
          <a:prstGeom prst="rect">
            <a:avLst/>
          </a:prstGeom>
          <a:solidFill>
            <a:schemeClr val="bg2"/>
          </a:solidFill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5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লক্ষণসমূহ</a:t>
            </a:r>
            <a:r>
              <a:rPr lang="en-US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5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িষ্ক</a:t>
            </a:r>
            <a:r>
              <a:rPr lang="as-IN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</a:p>
          <a:p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10 </a:t>
            </a:r>
            <a:r>
              <a:rPr lang="bn-BD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3557249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93" y="990600"/>
            <a:ext cx="10758013" cy="6787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5053" y="5127235"/>
            <a:ext cx="2811980" cy="1463718"/>
          </a:xfrm>
          <a:prstGeom prst="rect">
            <a:avLst/>
          </a:prstGeom>
          <a:noFill/>
        </p:spPr>
        <p:txBody>
          <a:bodyPr wrap="square" lIns="77962" tIns="38981" rIns="77962" bIns="38981" rtlCol="0">
            <a:spAutoFit/>
          </a:bodyPr>
          <a:lstStyle/>
          <a:p>
            <a:r>
              <a:rPr lang="bn-IN" sz="9000" b="1" dirty="0">
                <a:solidFill>
                  <a:srgbClr val="070CE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0" b="1" dirty="0">
              <a:solidFill>
                <a:srgbClr val="070CE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2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14199888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9700"/>
            <a:ext cx="9753600" cy="588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39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D886DBB0-BC5E-40B3-823A-92F6FEA0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1607" y="1335315"/>
            <a:ext cx="6588579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DC6DCD-439E-4FE4-95A9-7F000EE53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1" y="6479451"/>
            <a:ext cx="4286250" cy="2283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6D7898-9B78-4D44-891D-A3112A5B4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0" y="-1"/>
            <a:ext cx="2874639" cy="4005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916011-82DA-427A-8E07-2DFA0033E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693" y="4794827"/>
            <a:ext cx="4090308" cy="4349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D303C5-E386-4E00-89D4-48A3E98E6A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86" y="261257"/>
            <a:ext cx="4359728" cy="406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216007D-E81C-411D-95CC-97B9B6C147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9" y="5440133"/>
            <a:ext cx="3125139" cy="3703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301179" y="0"/>
            <a:ext cx="7366822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লক্ষ্য কর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52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-0.0044 C 0.16164 -0.0044 0.29323 0.16852 0.29323 0.38241 C 0.29323 0.59583 0.16164 0.76991 -4.16667E-6 0.76991 C -0.1618 0.76991 -0.29322 0.59583 -0.29322 0.38241 C -0.29322 0.16852 -0.1618 -0.0044 -4.16667E-6 -0.0044 Z " pathEditMode="relative" rAng="0" ptsTypes="AAA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0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7 7.40741E-7 C 0.10799 0.16018 0.09757 0.40949 -0.02448 0.55602 C -0.14688 0.70231 -0.33403 0.69097 -0.44201 0.53079 C -0.55052 0.37014 -0.53941 0.12106 -0.41719 -0.025 C -0.29497 -0.17176 -0.10868 -0.16065 -0.00017 7.40741E-7 Z " pathEditMode="relative" rAng="2880000" ptsTypes="AAAA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2655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4.81481E-6 C -0.10712 0.16388 -0.2915 0.18495 -0.41198 0.04513 C -0.53212 -0.09422 -0.54306 -0.34144 -0.43577 -0.50533 C -0.32865 -0.66991 -0.1441 -0.68959 -0.02396 -0.55 C 0.0967 -0.41042 0.10712 -0.16482 2.22222E-6 4.81481E-6 Z " pathEditMode="relative" rAng="7860000" ptsTypes="AAAAA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8" y="-2525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6 -2.22222E-6 C 2.77778E-6 -0.22083 0.13784 -0.40092 0.30798 -0.40092 C 0.47795 -0.40092 0.61649 -0.22083 0.61649 -2.22222E-6 C 0.61649 0.2213 0.47795 0.40047 0.30798 0.40047 C 0.13784 0.40047 2.77778E-6 0.2213 2.77778E-6 -2.22222E-6 Z " pathEditMode="relative" rAng="16200000" ptsTypes="AAAAA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16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7 5.20417E-18 C 0.10347 -0.17037 0.29358 -0.19583 0.42378 -0.05579 C 0.55399 0.08495 0.57535 0.33866 0.47187 0.50972 C 0.36771 0.68032 0.17726 0.7044 0.04722 0.56458 C -0.08299 0.42384 -0.10365 0.17106 2.77778E-7 5.20417E-18 Z " pathEditMode="relative" rAng="18540000" ptsTypes="AAAAA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FEDCD5-1204-4859-870C-86D469A7A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9" y="4147942"/>
            <a:ext cx="5895189" cy="4707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0C84B9-8BCF-4AAE-AAE2-0BF733714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953000"/>
            <a:ext cx="7913077" cy="4496335"/>
          </a:xfrm>
          <a:prstGeom prst="rect">
            <a:avLst/>
          </a:prstGeom>
        </p:spPr>
      </p:pic>
      <p:sp>
        <p:nvSpPr>
          <p:cNvPr id="10" name="Scroll: Horizontal 9">
            <a:extLst>
              <a:ext uri="{FF2B5EF4-FFF2-40B4-BE49-F238E27FC236}">
                <a16:creationId xmlns:a16="http://schemas.microsoft.com/office/drawing/2014/main" xmlns="" id="{70E97E6B-A3B3-40DA-9378-925F775FAB9C}"/>
              </a:ext>
            </a:extLst>
          </p:cNvPr>
          <p:cNvSpPr/>
          <p:nvPr/>
        </p:nvSpPr>
        <p:spPr>
          <a:xfrm>
            <a:off x="1371600" y="228600"/>
            <a:ext cx="11194194" cy="3657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bn-BD" sz="79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7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7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িউট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7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4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838200"/>
            <a:ext cx="11658600" cy="6705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  কি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কম্পিউটার কিভাবে ভাইরাসে আক্রান্ত হয়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3।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কম্পিউটার বা আইসিটি যন্ত্রগুলোকে কিভাবে ভাইরাসমুক্ত রাখা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যায় তা বলতে পারবে।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E859E0-CCDC-490F-8D1C-DE3952D6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04" y="472448"/>
            <a:ext cx="4098027" cy="4404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6E6BCA-8D6E-47F3-85F2-45705807B555}"/>
              </a:ext>
            </a:extLst>
          </p:cNvPr>
          <p:cNvSpPr txBox="1"/>
          <p:nvPr/>
        </p:nvSpPr>
        <p:spPr>
          <a:xfrm>
            <a:off x="4923131" y="-150055"/>
            <a:ext cx="35125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 কি?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46C90D-7833-489B-967B-616069EAFD58}"/>
              </a:ext>
            </a:extLst>
          </p:cNvPr>
          <p:cNvSpPr txBox="1"/>
          <p:nvPr/>
        </p:nvSpPr>
        <p:spPr>
          <a:xfrm flipH="1">
            <a:off x="20258" y="914400"/>
            <a:ext cx="1122743" cy="680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en-US" sz="5400" b="1" dirty="0"/>
              <a:t>VIRUS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8E7C83-50DF-4E8D-9DA7-924A65369C25}"/>
              </a:ext>
            </a:extLst>
          </p:cNvPr>
          <p:cNvSpPr/>
          <p:nvPr/>
        </p:nvSpPr>
        <p:spPr>
          <a:xfrm>
            <a:off x="1370462" y="1697752"/>
            <a:ext cx="6155234" cy="70788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Vital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DCCCC93-309E-47A2-A2F4-C3105930ACA3}"/>
              </a:ext>
            </a:extLst>
          </p:cNvPr>
          <p:cNvSpPr/>
          <p:nvPr/>
        </p:nvSpPr>
        <p:spPr>
          <a:xfrm>
            <a:off x="1524000" y="2916952"/>
            <a:ext cx="6155234" cy="70788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Information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E49D08D-375D-422E-BFC2-BA32F0B8EE7C}"/>
              </a:ext>
            </a:extLst>
          </p:cNvPr>
          <p:cNvSpPr/>
          <p:nvPr/>
        </p:nvSpPr>
        <p:spPr>
          <a:xfrm>
            <a:off x="1617166" y="4237752"/>
            <a:ext cx="61552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Resource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E6C0A25-9C46-4B2E-9085-AACDF21E237E}"/>
              </a:ext>
            </a:extLst>
          </p:cNvPr>
          <p:cNvSpPr/>
          <p:nvPr/>
        </p:nvSpPr>
        <p:spPr>
          <a:xfrm>
            <a:off x="1474077" y="5484099"/>
            <a:ext cx="6110139" cy="7078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Under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E48B384-49D8-4C40-B1FA-4A51A3CA6828}"/>
              </a:ext>
            </a:extLst>
          </p:cNvPr>
          <p:cNvSpPr/>
          <p:nvPr/>
        </p:nvSpPr>
        <p:spPr>
          <a:xfrm>
            <a:off x="1447801" y="6676152"/>
            <a:ext cx="6110139" cy="70788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Seize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8795D1D-FFB0-4E73-A0D4-46DFB0D66870}"/>
              </a:ext>
            </a:extLst>
          </p:cNvPr>
          <p:cNvSpPr txBox="1"/>
          <p:nvPr/>
        </p:nvSpPr>
        <p:spPr>
          <a:xfrm>
            <a:off x="8052042" y="5484099"/>
            <a:ext cx="5359159" cy="175432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টওয়্যার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33915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506DE0-FB0C-48E8-AA32-424788720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r="6885" b="3733"/>
          <a:stretch/>
        </p:blipFill>
        <p:spPr>
          <a:xfrm>
            <a:off x="5867936" y="455441"/>
            <a:ext cx="7360277" cy="43792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5749FE-1702-48F0-8A85-765AE501EA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2"/>
          <a:stretch/>
        </p:blipFill>
        <p:spPr>
          <a:xfrm>
            <a:off x="304800" y="455441"/>
            <a:ext cx="5824049" cy="82331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D8DCC1-6C02-48B4-88D0-F064FC2A8F3A}"/>
              </a:ext>
            </a:extLst>
          </p:cNvPr>
          <p:cNvSpPr txBox="1"/>
          <p:nvPr/>
        </p:nvSpPr>
        <p:spPr>
          <a:xfrm>
            <a:off x="6393765" y="4834650"/>
            <a:ext cx="5491675" cy="143423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Fred Cohen </a:t>
            </a:r>
            <a:r>
              <a:rPr lang="bn-BD" sz="43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(ফ্রেড কোহেন)</a:t>
            </a:r>
            <a:endParaRPr lang="en-US" sz="43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442C75-EA6B-454D-96FA-525F1760568D}"/>
              </a:ext>
            </a:extLst>
          </p:cNvPr>
          <p:cNvSpPr txBox="1"/>
          <p:nvPr/>
        </p:nvSpPr>
        <p:spPr>
          <a:xfrm>
            <a:off x="6459983" y="6338161"/>
            <a:ext cx="6875017" cy="143423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Professor,New</a:t>
            </a:r>
            <a:r>
              <a:rPr lang="en-US" sz="43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Haven University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FB4D6-6265-497A-9E6B-103548717F36}"/>
              </a:ext>
            </a:extLst>
          </p:cNvPr>
          <p:cNvSpPr txBox="1"/>
          <p:nvPr/>
        </p:nvSpPr>
        <p:spPr>
          <a:xfrm>
            <a:off x="6558564" y="7990481"/>
            <a:ext cx="5100036" cy="77251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BD" sz="43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নামকরণ-১৯৮০ সাল</a:t>
            </a:r>
            <a:endParaRPr lang="en-US" sz="43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78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CD7CCF1-370A-4CA9-942E-A87A77A777FC}"/>
              </a:ext>
            </a:extLst>
          </p:cNvPr>
          <p:cNvSpPr txBox="1">
            <a:spLocks/>
          </p:cNvSpPr>
          <p:nvPr/>
        </p:nvSpPr>
        <p:spPr>
          <a:xfrm>
            <a:off x="1219200" y="38687"/>
            <a:ext cx="10514843" cy="1256713"/>
          </a:xfrm>
          <a:prstGeom prst="rect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কম্পিউটারে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ভাইরাস আক্রান্ত হওয়ার লক্ষণসমূহ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28C714-C2B0-4EF9-97E2-2731D8DD71DB}"/>
              </a:ext>
            </a:extLst>
          </p:cNvPr>
          <p:cNvSpPr txBox="1"/>
          <p:nvPr/>
        </p:nvSpPr>
        <p:spPr>
          <a:xfrm>
            <a:off x="2122331" y="7892331"/>
            <a:ext cx="10366195" cy="8494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  <a:sym typeface="Wingdings 2"/>
              </a:rPr>
              <a:t>ডেটা বিকৃত বা 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Corrupt </a:t>
            </a:r>
            <a:r>
              <a:rPr lang="bn-BD" sz="4800" dirty="0">
                <a:latin typeface="NikoshBAN" pitchFamily="2" charset="0"/>
                <a:cs typeface="NikoshBAN" pitchFamily="2" charset="0"/>
                <a:sym typeface="Wingdings 2"/>
              </a:rPr>
              <a:t>করে দিতে পারে।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52184D-19C6-46A7-AEA9-4795F2C888DC}"/>
              </a:ext>
            </a:extLst>
          </p:cNvPr>
          <p:cNvSpPr txBox="1"/>
          <p:nvPr/>
        </p:nvSpPr>
        <p:spPr>
          <a:xfrm>
            <a:off x="2038578" y="2514600"/>
            <a:ext cx="10423638" cy="849463"/>
          </a:xfrm>
          <a:prstGeom prst="rect">
            <a:avLst/>
          </a:prstGeom>
          <a:solidFill>
            <a:srgbClr val="0070C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আচমকা অবাঞ্ছিত বার্তা প্রদর্শন করতে পারে।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541AEF-4B52-434E-8258-878763AA5A2F}"/>
              </a:ext>
            </a:extLst>
          </p:cNvPr>
          <p:cNvSpPr txBox="1"/>
          <p:nvPr/>
        </p:nvSpPr>
        <p:spPr>
          <a:xfrm>
            <a:off x="2038578" y="1524000"/>
            <a:ext cx="10001022" cy="849463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মনিটরের ডিসপ্লেকে বিকৃত করে দিতে পারে।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BCCC7EE-C0C4-4C5E-8F03-1DA438C541A8}"/>
              </a:ext>
            </a:extLst>
          </p:cNvPr>
          <p:cNvSpPr txBox="1"/>
          <p:nvPr/>
        </p:nvSpPr>
        <p:spPr>
          <a:xfrm>
            <a:off x="2064336" y="4476750"/>
            <a:ext cx="10997484" cy="695575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38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8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8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8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8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স্বাভাবিকের</a:t>
            </a:r>
            <a:r>
              <a:rPr lang="en-US" sz="38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8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8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8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8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A54B91-D07F-4A65-86AE-78650AC29A91}"/>
              </a:ext>
            </a:extLst>
          </p:cNvPr>
          <p:cNvSpPr txBox="1"/>
          <p:nvPr/>
        </p:nvSpPr>
        <p:spPr>
          <a:xfrm>
            <a:off x="2182476" y="6686550"/>
            <a:ext cx="10279740" cy="772519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43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3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3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43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হ্যাং</a:t>
            </a:r>
            <a:r>
              <a:rPr lang="en-US" sz="43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3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spc="-1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300" b="1" spc="-1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8D9436-FEA9-41DE-ABDA-A9EF5C3924BE}"/>
              </a:ext>
            </a:extLst>
          </p:cNvPr>
          <p:cNvSpPr txBox="1"/>
          <p:nvPr/>
        </p:nvSpPr>
        <p:spPr>
          <a:xfrm>
            <a:off x="2038578" y="3411938"/>
            <a:ext cx="11049000" cy="695575"/>
          </a:xfrm>
          <a:prstGeom prst="rect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Exe, Com, Bat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b="1" spc="-1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42E1ED-D4D1-40CC-98D4-38BABA1692D4}"/>
              </a:ext>
            </a:extLst>
          </p:cNvPr>
          <p:cNvSpPr txBox="1"/>
          <p:nvPr/>
        </p:nvSpPr>
        <p:spPr>
          <a:xfrm>
            <a:off x="2065509" y="5429250"/>
            <a:ext cx="9415455" cy="772519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bn-BD" sz="4300" dirty="0">
                <a:latin typeface="NikoshBAN" pitchFamily="2" charset="0"/>
                <a:cs typeface="NikoshBAN" pitchFamily="2" charset="0"/>
                <a:sym typeface="Wingdings 2"/>
              </a:rPr>
              <a:t>সিস্টেমের কাজকে ধীরগতি সম্পন্ন করে দিতে পারে।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88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</TotalTime>
  <Words>393</Words>
  <Application>Microsoft Office PowerPoint</Application>
  <PresentationFormat>Custom</PresentationFormat>
  <Paragraphs>62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Slipstream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</dc:creator>
  <cp:lastModifiedBy>EliteBook</cp:lastModifiedBy>
  <cp:revision>21</cp:revision>
  <dcterms:created xsi:type="dcterms:W3CDTF">2006-08-16T00:00:00Z</dcterms:created>
  <dcterms:modified xsi:type="dcterms:W3CDTF">2020-08-02T07:42:45Z</dcterms:modified>
</cp:coreProperties>
</file>