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9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BF4-4F17-4602-90EB-3B94B0C4A2A7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C207-8D55-4350-95F3-49304E6F3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BF4-4F17-4602-90EB-3B94B0C4A2A7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C207-8D55-4350-95F3-49304E6F3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BF4-4F17-4602-90EB-3B94B0C4A2A7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C207-8D55-4350-95F3-49304E6F3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BF4-4F17-4602-90EB-3B94B0C4A2A7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C207-8D55-4350-95F3-49304E6F3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BF4-4F17-4602-90EB-3B94B0C4A2A7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C207-8D55-4350-95F3-49304E6F3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BF4-4F17-4602-90EB-3B94B0C4A2A7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C207-8D55-4350-95F3-49304E6F3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BF4-4F17-4602-90EB-3B94B0C4A2A7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C207-8D55-4350-95F3-49304E6F3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BF4-4F17-4602-90EB-3B94B0C4A2A7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C207-8D55-4350-95F3-49304E6F3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BF4-4F17-4602-90EB-3B94B0C4A2A7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C207-8D55-4350-95F3-49304E6F3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BF4-4F17-4602-90EB-3B94B0C4A2A7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C207-8D55-4350-95F3-49304E6F3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ABF4-4F17-4602-90EB-3B94B0C4A2A7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C207-8D55-4350-95F3-49304E6F3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ABF4-4F17-4602-90EB-3B94B0C4A2A7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6C207-8D55-4350-95F3-49304E6F3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hakhawath747@gamil.com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7912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8800" dirty="0" smtClean="0"/>
              <a:t>শুভেচ্ছা </a:t>
            </a:r>
            <a:endParaRPr lang="en-US" sz="8800" dirty="0"/>
          </a:p>
        </p:txBody>
      </p:sp>
      <p:pic>
        <p:nvPicPr>
          <p:cNvPr id="8" name="Content Placeholder 7" descr="images-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6934200" cy="42672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6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6934200" cy="4572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nip Same Side Corner Rectangle 3"/>
          <p:cNvSpPr/>
          <p:nvPr/>
        </p:nvSpPr>
        <p:spPr>
          <a:xfrm>
            <a:off x="457200" y="381000"/>
            <a:ext cx="8382000" cy="990600"/>
          </a:xfrm>
          <a:prstGeom prst="snip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চাকমাদের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সমাজ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7524572">
            <a:off x="5284858" y="3165571"/>
            <a:ext cx="454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</a:rPr>
              <a:t>চাকমা পরিবারে পিতাই প্রধান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dirty="0" smtClean="0"/>
              <a:t>আ গুলো </a:t>
            </a:r>
            <a:endParaRPr lang="en-US" dirty="0"/>
          </a:p>
        </p:txBody>
      </p:sp>
      <p:pic>
        <p:nvPicPr>
          <p:cNvPr id="5" name="Content Placeholder 4" descr="a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4495800"/>
            <a:ext cx="4495800" cy="23622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381000" y="457200"/>
            <a:ext cx="82296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F0"/>
                </a:solidFill>
              </a:rPr>
              <a:t>নিচের চিত্রটি গুলো লক্ষ কর 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6" name="Picture 5" descr="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3733800" cy="4495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524000"/>
            <a:ext cx="3352800" cy="3048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0" y="1600200"/>
            <a:ext cx="914400" cy="487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চাকমাদের</a:t>
            </a:r>
            <a:r>
              <a:rPr lang="bn-IN" sz="4000" dirty="0" smtClean="0">
                <a:solidFill>
                  <a:srgbClr val="FFFF00"/>
                </a:solidFill>
              </a:rPr>
              <a:t> রাজা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>অর্থনৈতিক জীবন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a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4267200"/>
            <a:ext cx="4953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0200"/>
            <a:ext cx="3886200" cy="2590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38862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val 6"/>
          <p:cNvSpPr/>
          <p:nvPr/>
        </p:nvSpPr>
        <p:spPr>
          <a:xfrm>
            <a:off x="0" y="4343400"/>
            <a:ext cx="3352800" cy="2514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চাকমাদের জীবিকার প্রধান উপায় হচ্ছে কৃষিকাজ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Content Placeholder 4" descr="a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3429000" cy="4343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533400" y="3048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নিচের চিত্রগুলো লক্ষ কর 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a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0"/>
            <a:ext cx="3505200" cy="3810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4267200" y="5334000"/>
            <a:ext cx="4648200" cy="13716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</a:rPr>
              <a:t>চাকমারা বৌদ্ধ ধর্মাবলম্বী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4400" y="1447800"/>
            <a:ext cx="45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ধ</a:t>
            </a:r>
            <a:r>
              <a:rPr lang="bn-IN" sz="3200" dirty="0" smtClean="0">
                <a:solidFill>
                  <a:srgbClr val="00B050"/>
                </a:solidFill>
              </a:rPr>
              <a:t>র্মীয় জীবন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dirty="0" smtClean="0">
                <a:solidFill>
                  <a:srgbClr val="002060"/>
                </a:solidFill>
              </a:rPr>
              <a:t>নিচের চিত্রগুলো লক্ষ কর </a:t>
            </a:r>
            <a:endParaRPr lang="en-US" dirty="0"/>
          </a:p>
        </p:txBody>
      </p:sp>
      <p:pic>
        <p:nvPicPr>
          <p:cNvPr id="8" name="Content Placeholder 7" descr="a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1524000"/>
            <a:ext cx="37338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38100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0" y="5791200"/>
            <a:ext cx="8915400" cy="1066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গৌতম বুদ্ধের সম্মানে ফানুস উড়ানো 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চা </a:t>
            </a:r>
            <a:endParaRPr lang="en-US" dirty="0"/>
          </a:p>
        </p:txBody>
      </p:sp>
      <p:pic>
        <p:nvPicPr>
          <p:cNvPr id="5" name="Content Placeholder 4" descr="IMG_8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3657600" cy="3657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1676400" y="304800"/>
            <a:ext cx="55626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একক কাজ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81600" y="1600200"/>
            <a:ext cx="3200400" cy="4572000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চাকমা পরিবারে প্রধান কে?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00200" y="381000"/>
            <a:ext cx="5943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</a:rPr>
              <a:t>উত্তর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Flowchart: Data 5"/>
          <p:cNvSpPr/>
          <p:nvPr/>
        </p:nvSpPr>
        <p:spPr>
          <a:xfrm>
            <a:off x="914400" y="1981200"/>
            <a:ext cx="7010400" cy="3581400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</a:rPr>
              <a:t>চাকমা পরিবারে প্রধান  পিতা। 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600200"/>
            <a:ext cx="3581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lowchart: Predefined Process 3"/>
          <p:cNvSpPr/>
          <p:nvPr/>
        </p:nvSpPr>
        <p:spPr>
          <a:xfrm>
            <a:off x="533400" y="381000"/>
            <a:ext cx="8229600" cy="914400"/>
          </a:xfrm>
          <a:prstGeom prst="flowChartPredefined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নিচের চিত্রগুলো লক্ষ কর </a:t>
            </a:r>
            <a:endParaRPr lang="en-US" sz="4400" dirty="0"/>
          </a:p>
        </p:txBody>
      </p:sp>
      <p:pic>
        <p:nvPicPr>
          <p:cNvPr id="7" name="Picture 6" descr="a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38862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1066800" y="5410200"/>
            <a:ext cx="75438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চাকমাদের মৃতদেহ পোড়ানো হয় ।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25908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57200" y="304800"/>
            <a:ext cx="8382000" cy="1066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সাংস্কৃতিক জীবন </a:t>
            </a:r>
            <a:endParaRPr lang="en-US" sz="4000" dirty="0"/>
          </a:p>
        </p:txBody>
      </p:sp>
      <p:sp>
        <p:nvSpPr>
          <p:cNvPr id="8" name="Rounded Rectangular Callout 7"/>
          <p:cNvSpPr/>
          <p:nvPr/>
        </p:nvSpPr>
        <p:spPr>
          <a:xfrm rot="5400000">
            <a:off x="5181600" y="76200"/>
            <a:ext cx="2057400" cy="4953000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চাকমা মেয়ের পরনের কাপড়ের কাপড়ের নাম ‘পিনোন” এবং ‘হাদি</a:t>
            </a:r>
            <a:r>
              <a:rPr lang="bn-IN" sz="2800" dirty="0" smtClean="0"/>
              <a:t>’ </a:t>
            </a:r>
            <a:endParaRPr lang="en-US" sz="2800" dirty="0"/>
          </a:p>
        </p:txBody>
      </p:sp>
      <p:pic>
        <p:nvPicPr>
          <p:cNvPr id="9" name="Picture 8" descr="images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724400"/>
            <a:ext cx="35052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ounded Rectangular Callout 12"/>
          <p:cNvSpPr/>
          <p:nvPr/>
        </p:nvSpPr>
        <p:spPr>
          <a:xfrm rot="5400000">
            <a:off x="5524501" y="3162303"/>
            <a:ext cx="2438397" cy="4495800"/>
          </a:xfrm>
          <a:prstGeom prst="wedgeRoundRectCallout">
            <a:avLst>
              <a:gd name="adj1" fmla="val -18546"/>
              <a:gd name="adj2" fmla="val 76953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চাকমা পুরুষেরা এক রকম মোটা সুতার জামা, ধুতি ও গামছা পরত এবং মাথায় এক রকম পাগড়ি বাঁধতো।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4800" dirty="0" smtClean="0"/>
              <a:t>সাংস্কৃতিক জীবন </a:t>
            </a:r>
            <a:endParaRPr lang="en-US" sz="4800" dirty="0"/>
          </a:p>
        </p:txBody>
      </p:sp>
      <p:pic>
        <p:nvPicPr>
          <p:cNvPr id="4" name="Content Placeholder 3" descr="a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2209800" cy="28956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a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0"/>
            <a:ext cx="3200400" cy="21336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572000"/>
            <a:ext cx="3200400" cy="2057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1" y="1524000"/>
            <a:ext cx="1905000" cy="2971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6172200" y="1447800"/>
            <a:ext cx="2667000" cy="304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নিজস্ব পোশাকে চাকমা নারীও পুরুষ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5410200" y="1676400"/>
            <a:ext cx="11430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rved Left Arrow 10"/>
          <p:cNvSpPr/>
          <p:nvPr/>
        </p:nvSpPr>
        <p:spPr>
          <a:xfrm rot="1846544">
            <a:off x="7411417" y="4368931"/>
            <a:ext cx="1032868" cy="194850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477000" cy="1143000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667000" y="304800"/>
            <a:ext cx="4876800" cy="1066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শিক্ষক পরিচিতি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57200" y="1600200"/>
            <a:ext cx="4038600" cy="4495800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13" descr="IMG_99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61701" y="2199305"/>
            <a:ext cx="3733800" cy="3297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Content Placeholder 7" descr="5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3352800" cy="3810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</p:pic>
      <p:pic>
        <p:nvPicPr>
          <p:cNvPr id="14" name="Content Placeholder 7" descr="5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421077" y="3478476"/>
            <a:ext cx="4067175" cy="31062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</p:pic>
      <p:pic>
        <p:nvPicPr>
          <p:cNvPr id="15" name="Content Placeholder 7" descr="5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252664" y="3462337"/>
            <a:ext cx="4114799" cy="390525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</p:pic>
      <p:pic>
        <p:nvPicPr>
          <p:cNvPr id="16" name="Content Placeholder 7" descr="5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5000"/>
            <a:ext cx="4038600" cy="390525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</p:pic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dirty="0" smtClean="0"/>
              <a:t>এম সাখাওয়াত হোসেন </a:t>
            </a:r>
          </a:p>
          <a:p>
            <a:r>
              <a:rPr lang="bn-IN" sz="2000" dirty="0" smtClean="0">
                <a:solidFill>
                  <a:srgbClr val="FF0000"/>
                </a:solidFill>
              </a:rPr>
              <a:t>সহকারি শিক্ষক  (ব্যবসায় শিক্ষা ) </a:t>
            </a:r>
          </a:p>
          <a:p>
            <a:r>
              <a:rPr lang="bn-IN" sz="2000" dirty="0" smtClean="0">
                <a:solidFill>
                  <a:srgbClr val="FF0000"/>
                </a:solidFill>
              </a:rPr>
              <a:t>মোক্তাল হোসেন উচ্চ বিদ্যালয় ,সদর ,নেত্রকোন</a:t>
            </a:r>
          </a:p>
          <a:p>
            <a:r>
              <a:rPr lang="en-US" sz="2400" dirty="0" smtClean="0">
                <a:solidFill>
                  <a:srgbClr val="FF0000"/>
                </a:solidFill>
                <a:hlinkClick r:id="rId5"/>
              </a:rPr>
              <a:t>shakhawath747@gamil.com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bn-IN" sz="2400" dirty="0" smtClean="0">
              <a:solidFill>
                <a:srgbClr val="FF0000"/>
              </a:solidFill>
            </a:endParaRPr>
          </a:p>
          <a:p>
            <a:r>
              <a:rPr lang="bn-IN" sz="2000" dirty="0" smtClean="0">
                <a:solidFill>
                  <a:srgbClr val="FFFF00"/>
                </a:solidFill>
              </a:rPr>
              <a:t>   </a:t>
            </a:r>
            <a:r>
              <a:rPr lang="en-US" sz="2000" dirty="0" smtClean="0">
                <a:solidFill>
                  <a:srgbClr val="002060"/>
                </a:solidFill>
              </a:rPr>
              <a:t>Mob: </a:t>
            </a:r>
          </a:p>
          <a:p>
            <a:r>
              <a:rPr lang="bn-IN" sz="2000" dirty="0" smtClean="0">
                <a:solidFill>
                  <a:srgbClr val="002060"/>
                </a:solidFill>
              </a:rPr>
              <a:t>   </a:t>
            </a:r>
            <a:r>
              <a:rPr lang="en-US" sz="2000" dirty="0" smtClean="0">
                <a:solidFill>
                  <a:srgbClr val="002060"/>
                </a:solidFill>
              </a:rPr>
              <a:t>01734475103</a:t>
            </a:r>
            <a:r>
              <a:rPr lang="bn-IN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smtClean="0">
                <a:solidFill>
                  <a:srgbClr val="002060"/>
                </a:solidFill>
              </a:rPr>
              <a:t>01917636486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চাকমাদের তৈরি জিনিস </a:t>
            </a:r>
            <a:endParaRPr lang="en-US" dirty="0"/>
          </a:p>
        </p:txBody>
      </p:sp>
      <p:pic>
        <p:nvPicPr>
          <p:cNvPr id="4" name="Content Placeholder 3" descr="a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1524000"/>
            <a:ext cx="2590800" cy="2514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2819400" cy="2438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676400"/>
            <a:ext cx="2486025" cy="16764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a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4191000"/>
            <a:ext cx="3019425" cy="2438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6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114800"/>
            <a:ext cx="3276600" cy="2514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7010400" y="3429000"/>
            <a:ext cx="1905000" cy="3200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91400" y="3581400"/>
            <a:ext cx="11430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</a:rPr>
              <a:t>বাঁশি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01000" y="4419600"/>
            <a:ext cx="9144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চিরুনি 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7086600" y="4419600"/>
            <a:ext cx="914400" cy="1143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ঝুড়ি 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6934200" y="5410200"/>
            <a:ext cx="914400" cy="1143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বাদ্যযন্ত্র 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>
          <a:xfrm>
            <a:off x="7848600" y="5410200"/>
            <a:ext cx="9906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পাখা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5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4191000" cy="236220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457200" y="304800"/>
            <a:ext cx="8305800" cy="1066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চাকমাদের খাবার </a:t>
            </a:r>
            <a:endParaRPr lang="en-US" sz="4400" dirty="0"/>
          </a:p>
        </p:txBody>
      </p:sp>
      <p:pic>
        <p:nvPicPr>
          <p:cNvPr id="6" name="Picture 5" descr="5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00200"/>
            <a:ext cx="3886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5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91000"/>
            <a:ext cx="4038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Flowchart: Alternate Process 16"/>
          <p:cNvSpPr/>
          <p:nvPr/>
        </p:nvSpPr>
        <p:spPr>
          <a:xfrm>
            <a:off x="5562600" y="5486400"/>
            <a:ext cx="2667000" cy="11430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শাকসবজি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05400" y="4191000"/>
            <a:ext cx="1676400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মাছ </a:t>
            </a:r>
            <a:endParaRPr lang="en-US" sz="3600" dirty="0"/>
          </a:p>
        </p:txBody>
      </p:sp>
      <p:sp>
        <p:nvSpPr>
          <p:cNvPr id="19" name="Oval 18"/>
          <p:cNvSpPr/>
          <p:nvPr/>
        </p:nvSpPr>
        <p:spPr>
          <a:xfrm>
            <a:off x="6934200" y="4191000"/>
            <a:ext cx="1676400" cy="1371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ভাত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7399049">
            <a:off x="4403807" y="3362804"/>
            <a:ext cx="484632" cy="14373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dirty="0" smtClean="0">
                <a:solidFill>
                  <a:srgbClr val="002060"/>
                </a:solidFill>
              </a:rPr>
              <a:t>চাকমাদের প্রিয় খাবার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a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5791199" cy="4191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owchart: Alternate Process 5"/>
          <p:cNvSpPr/>
          <p:nvPr/>
        </p:nvSpPr>
        <p:spPr>
          <a:xfrm>
            <a:off x="7620000" y="2133600"/>
            <a:ext cx="1143000" cy="41910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</a:rPr>
              <a:t>বাঁশ কোড়াল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7614633">
            <a:off x="6537905" y="4343411"/>
            <a:ext cx="822928" cy="188983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>
            <a:normAutofit/>
          </a:bodyPr>
          <a:lstStyle/>
          <a:p>
            <a:r>
              <a:rPr lang="bn-IN" dirty="0" smtClean="0"/>
              <a:t>দলীয় কাজ </a:t>
            </a:r>
            <a:endParaRPr lang="en-US" dirty="0"/>
          </a:p>
        </p:txBody>
      </p:sp>
      <p:pic>
        <p:nvPicPr>
          <p:cNvPr id="4" name="Content Placeholder 3" descr="IMG_20181029_104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4114800" cy="4800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81000" y="1752600"/>
            <a:ext cx="3352800" cy="47244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</a:rPr>
              <a:t>চাকমাদের প্রিয় খাদ্য কোনটি?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362769">
            <a:off x="3452379" y="1916992"/>
            <a:ext cx="1402761" cy="111973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33600" y="304800"/>
            <a:ext cx="3810000" cy="1066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bn-IN" sz="4800" dirty="0" smtClean="0"/>
              <a:t>উত্তর</a:t>
            </a:r>
            <a:r>
              <a:rPr lang="bn-IN" sz="6000" dirty="0" smtClean="0"/>
              <a:t> </a:t>
            </a:r>
            <a:endParaRPr lang="en-US" sz="6000" dirty="0"/>
          </a:p>
        </p:txBody>
      </p:sp>
      <p:sp>
        <p:nvSpPr>
          <p:cNvPr id="5" name="Oval Callout 4"/>
          <p:cNvSpPr/>
          <p:nvPr/>
        </p:nvSpPr>
        <p:spPr>
          <a:xfrm>
            <a:off x="990600" y="1600200"/>
            <a:ext cx="7239000" cy="3962400"/>
          </a:xfrm>
          <a:prstGeom prst="wedgeEllipseCallout">
            <a:avLst>
              <a:gd name="adj1" fmla="val -15003"/>
              <a:gd name="adj2" fmla="val 3054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B050"/>
                </a:solidFill>
              </a:rPr>
              <a:t>চাকমাদের প্রিয় খাদ্য হলো বাঁশ কোড়াল । 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4800" dirty="0" smtClean="0"/>
              <a:t>নিচের চিত্রগুলো লক্ষ কর  </a:t>
            </a:r>
            <a:endParaRPr lang="en-US" sz="4800" dirty="0"/>
          </a:p>
        </p:txBody>
      </p:sp>
      <p:pic>
        <p:nvPicPr>
          <p:cNvPr id="4" name="Content Placeholder 3" descr="A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43434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76400"/>
            <a:ext cx="37338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43400"/>
            <a:ext cx="46482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6172200" y="4495800"/>
            <a:ext cx="2743200" cy="1905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হা-ডু-ডু খেলা </a:t>
            </a:r>
            <a:endParaRPr lang="en-US" sz="4000" dirty="0"/>
          </a:p>
        </p:txBody>
      </p:sp>
      <p:sp>
        <p:nvSpPr>
          <p:cNvPr id="9" name="Down Arrow 8"/>
          <p:cNvSpPr/>
          <p:nvPr/>
        </p:nvSpPr>
        <p:spPr>
          <a:xfrm rot="5400000">
            <a:off x="5310929" y="5315077"/>
            <a:ext cx="903874" cy="142826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7605687">
            <a:off x="4771127" y="3109387"/>
            <a:ext cx="761998" cy="27287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7543799" y="3657600"/>
            <a:ext cx="975749" cy="11545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নিচের চিত্রগুলো লক্ষ কর </a:t>
            </a:r>
            <a:endParaRPr lang="en-US" dirty="0"/>
          </a:p>
        </p:txBody>
      </p:sp>
      <p:pic>
        <p:nvPicPr>
          <p:cNvPr id="4" name="Content Placeholder 3" descr="a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1600200"/>
            <a:ext cx="41148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3810000" cy="231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86200"/>
            <a:ext cx="3962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Isosceles Triangle 8"/>
          <p:cNvSpPr/>
          <p:nvPr/>
        </p:nvSpPr>
        <p:spPr>
          <a:xfrm>
            <a:off x="4419600" y="3962400"/>
            <a:ext cx="4419600" cy="2667000"/>
          </a:xfrm>
          <a:prstGeom prst="triangle">
            <a:avLst>
              <a:gd name="adj" fmla="val 5085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বউচি খেলা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  <p:bldP spid="9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dirty="0" smtClean="0"/>
              <a:t>নিচের চিত্রগুলো লক্ষ কর </a:t>
            </a:r>
            <a:endParaRPr lang="en-US" sz="4800" dirty="0"/>
          </a:p>
        </p:txBody>
      </p:sp>
      <p:pic>
        <p:nvPicPr>
          <p:cNvPr id="4" name="Content Placeholder 3" descr="a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600200"/>
            <a:ext cx="4038600" cy="2209800"/>
          </a:xfrm>
          <a:ln>
            <a:solidFill>
              <a:srgbClr val="FF0000"/>
            </a:solidFill>
          </a:ln>
        </p:spPr>
      </p:pic>
      <p:pic>
        <p:nvPicPr>
          <p:cNvPr id="5" name="Picture 4" descr="a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4191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038600"/>
            <a:ext cx="4876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val 6"/>
          <p:cNvSpPr/>
          <p:nvPr/>
        </p:nvSpPr>
        <p:spPr>
          <a:xfrm>
            <a:off x="304800" y="4267200"/>
            <a:ext cx="1676400" cy="2057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কুস্তি খেলা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96200" y="4038600"/>
            <a:ext cx="1295400" cy="2057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</a:rPr>
              <a:t>কুস্তি খেলা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002060"/>
                </a:solidFill>
              </a:rPr>
              <a:t>নিচের চিত্রগুলো লক্ষ কর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a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0" y="1524000"/>
            <a:ext cx="41910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39624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267200"/>
            <a:ext cx="39624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lowchart: Alternate Process 7"/>
          <p:cNvSpPr/>
          <p:nvPr/>
        </p:nvSpPr>
        <p:spPr>
          <a:xfrm>
            <a:off x="304800" y="4343400"/>
            <a:ext cx="3962400" cy="21336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চাকমাদের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সবচেয়ে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জনপ্রিয়</a:t>
            </a:r>
            <a:r>
              <a:rPr lang="en-US" sz="3200" dirty="0" smtClean="0">
                <a:solidFill>
                  <a:srgbClr val="002060"/>
                </a:solidFill>
              </a:rPr>
              <a:t> ও স</a:t>
            </a:r>
            <a:r>
              <a:rPr lang="bn-IN" sz="3200" dirty="0" smtClean="0">
                <a:solidFill>
                  <a:srgbClr val="002060"/>
                </a:solidFill>
              </a:rPr>
              <a:t>র্ববৃহৎ উৎসব হলো ‘বিজু ‘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8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FF00"/>
                </a:solidFill>
              </a:rPr>
              <a:t>নিচের চিত্রগুলো লক্ষ কর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a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524000"/>
            <a:ext cx="36576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419600"/>
            <a:ext cx="42672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600200"/>
            <a:ext cx="41148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val 6"/>
          <p:cNvSpPr/>
          <p:nvPr/>
        </p:nvSpPr>
        <p:spPr>
          <a:xfrm>
            <a:off x="533400" y="4343400"/>
            <a:ext cx="3124200" cy="2286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বৈশাখী উৎসব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9000123">
            <a:off x="3291196" y="4141965"/>
            <a:ext cx="2062327" cy="8063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 Arrow 10"/>
          <p:cNvSpPr/>
          <p:nvPr/>
        </p:nvSpPr>
        <p:spPr>
          <a:xfrm rot="17949801">
            <a:off x="713494" y="3136943"/>
            <a:ext cx="1259523" cy="150102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-Up Arrow 12"/>
          <p:cNvSpPr/>
          <p:nvPr/>
        </p:nvSpPr>
        <p:spPr>
          <a:xfrm rot="3406716">
            <a:off x="3626535" y="5228961"/>
            <a:ext cx="1162680" cy="1267637"/>
          </a:xfrm>
          <a:prstGeom prst="ben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7" grpId="2" animBg="1"/>
      <p:bldP spid="8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5943600" cy="1143000"/>
          </a:xfrm>
          <a:solidFill>
            <a:schemeClr val="accent3"/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304800"/>
            <a:ext cx="4800600" cy="1143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পরিচিতি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838200" y="1905000"/>
            <a:ext cx="7467600" cy="3886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শ্রেণিঃ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আষ্টম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bn-IN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বিষয়ঃবাংলাদেশ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বি</a:t>
            </a:r>
            <a:r>
              <a:rPr lang="bn-IN" sz="2800" dirty="0" smtClean="0">
                <a:solidFill>
                  <a:schemeClr val="tx1"/>
                </a:solidFill>
              </a:rPr>
              <a:t>শ্ব পরিচয়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শিরোনাম</a:t>
            </a:r>
            <a:r>
              <a:rPr lang="bn-IN" sz="2800" dirty="0" smtClean="0">
                <a:solidFill>
                  <a:schemeClr val="tx1"/>
                </a:solidFill>
              </a:rPr>
              <a:t>ঃ বাংলাদেশের বিভিন্ন নূগোষ্ঠী </a:t>
            </a:r>
            <a:r>
              <a:rPr lang="bn-IN" sz="3200" dirty="0" smtClean="0">
                <a:solidFill>
                  <a:srgbClr val="FF0000"/>
                </a:solidFill>
              </a:rPr>
              <a:t>(চাকমা)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অধ্যায়ঃ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 একাদশ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000" dirty="0" smtClean="0"/>
              <a:t>বাড়ির কাজ </a:t>
            </a:r>
            <a:endParaRPr lang="en-US" sz="6000" dirty="0"/>
          </a:p>
        </p:txBody>
      </p:sp>
      <p:pic>
        <p:nvPicPr>
          <p:cNvPr id="4" name="Content Placeholder 3" descr="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76400"/>
            <a:ext cx="5638799" cy="3429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0" y="5105400"/>
            <a:ext cx="8915400" cy="1295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চাকমাদের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সবচেয়ে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জনপ্রিয়</a:t>
            </a:r>
            <a:r>
              <a:rPr lang="en-US" sz="4000" dirty="0" smtClean="0">
                <a:solidFill>
                  <a:srgbClr val="FFFF00"/>
                </a:solidFill>
              </a:rPr>
              <a:t> ও স</a:t>
            </a:r>
            <a:r>
              <a:rPr lang="bn-IN" sz="4000" dirty="0" smtClean="0">
                <a:solidFill>
                  <a:srgbClr val="FFFF00"/>
                </a:solidFill>
              </a:rPr>
              <a:t>র্ববৃহৎ উৎসবের নাম কি? 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5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76400"/>
            <a:ext cx="7543800" cy="4572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2590800" y="381000"/>
            <a:ext cx="44958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</a:rPr>
              <a:t>ধন্যবাদ 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sz="2800" dirty="0" smtClean="0">
                <a:solidFill>
                  <a:srgbClr val="00B050"/>
                </a:solidFill>
              </a:rPr>
              <a:t>বাংলাদেশের বিভিন্ন নূগোষ্ঠী </a:t>
            </a:r>
            <a:r>
              <a:rPr lang="bn-IN" sz="2800" dirty="0" smtClean="0">
                <a:solidFill>
                  <a:srgbClr val="FF0000"/>
                </a:solidFill>
              </a:rPr>
              <a:t>(চাকমা)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304800"/>
            <a:ext cx="5943600" cy="1066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3200" dirty="0" err="1" smtClean="0"/>
              <a:t>আজকের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" name="Picture 4" descr="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81200"/>
            <a:ext cx="3962400" cy="4114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a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7400"/>
            <a:ext cx="3733800" cy="4038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533400" y="304800"/>
            <a:ext cx="8153400" cy="10668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শিখনফল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1524000"/>
            <a:ext cx="8229600" cy="46482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পাঠ শেষে শিক্ষার্থীরা- </a:t>
            </a:r>
          </a:p>
          <a:p>
            <a:pPr algn="ctr"/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</a:rPr>
              <a:t>০১। চাকমারা  কোথায় বাস করে তা বলতে পারবে। </a:t>
            </a:r>
          </a:p>
          <a:p>
            <a:pPr algn="ctr"/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</a:rPr>
              <a:t>০২। চাকমাদের সামাজিক জীবন ধারা ব্যাখ্যা করতে পারবে। </a:t>
            </a:r>
          </a:p>
          <a:p>
            <a:pPr algn="ctr"/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</a:rPr>
              <a:t>০৩।চাকমদের অর্থনৈতিক জীবন ব্যবস্থা ব্যাখ্যা করতে পারবে।</a:t>
            </a:r>
          </a:p>
          <a:p>
            <a:pPr algn="ctr"/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</a:rPr>
              <a:t>০৪। চাকমাদের ধর্মীয় জীবন ব্যবস্থা ব্যাখ্যা করতে পারবে।</a:t>
            </a:r>
          </a:p>
          <a:p>
            <a:pPr algn="ctr"/>
            <a:r>
              <a:rPr lang="bn-IN" sz="2000" dirty="0" smtClean="0">
                <a:solidFill>
                  <a:schemeClr val="accent2">
                    <a:lumMod val="75000"/>
                  </a:schemeClr>
                </a:solidFill>
              </a:rPr>
              <a:t>০৫। চাকমাদের সাংস্কূতিক জীবন ব্যবস্থা ব্যাখ্যা করতে পারবে।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বা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dirty="0" smtClean="0"/>
              <a:t>বাংলাদেশে ও ভারতে কোথায় বাস করে।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চাকমাদের বসবাস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3657600"/>
            <a:ext cx="2057400" cy="10668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বাংলাদেশ 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6172200" y="3581400"/>
            <a:ext cx="1447800" cy="9906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ভারত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05000" y="2362200"/>
            <a:ext cx="2438400" cy="1066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রাঙামাটি 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2590800" y="4876800"/>
            <a:ext cx="2743200" cy="1219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খাগড়াছড়ি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57200" y="3657600"/>
            <a:ext cx="22098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বান্দরবান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867400" y="4572000"/>
            <a:ext cx="2819400" cy="990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মিজোরাম 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5334000" y="2057400"/>
            <a:ext cx="914400" cy="2362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ত্রিপুরা 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 rot="5400000">
            <a:off x="6775174" y="2507976"/>
            <a:ext cx="2299249" cy="91439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অরুণাচলে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8077200" cy="10668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চাকমাদের চেহারা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800" y="3276600"/>
            <a:ext cx="3810000" cy="13716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</a:rPr>
              <a:t>চাকমাদের চেহারা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057400"/>
            <a:ext cx="3429000" cy="10668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মুখমন্ডল গোলাকার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1600" y="2057400"/>
            <a:ext cx="34290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নাক চ্যাপ্টা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5400000">
            <a:off x="1714500" y="3467100"/>
            <a:ext cx="1066800" cy="3429000"/>
          </a:xfrm>
          <a:prstGeom prst="round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চুল সোজা ও কালো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6400800" y="3581399"/>
            <a:ext cx="1143000" cy="3429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গায়ের বং ঈষৎ হ</a:t>
            </a:r>
            <a:r>
              <a:rPr lang="bn-IN" dirty="0" smtClean="0"/>
              <a:t>ল দে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524000"/>
            <a:ext cx="5105400" cy="4648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</a:rPr>
              <a:t>নিচের চিত্রটি লক্ষ কর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7191523">
            <a:off x="6077249" y="3871828"/>
            <a:ext cx="454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চাকমাদের বর্ণমালা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rot="16897412">
            <a:off x="-1584367" y="3548321"/>
            <a:ext cx="502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চাকমাদের বর্ণমালা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457200"/>
            <a:ext cx="82296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চাকমাদের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সমাজ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457200" y="1600200"/>
            <a:ext cx="8229600" cy="4495800"/>
          </a:xfrm>
          <a:prstGeom prst="snip2SameRect">
            <a:avLst/>
          </a:prstGeom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FF00"/>
                </a:solidFill>
              </a:rPr>
              <a:t>০১।চাকমা সমাজে মূল অংশ পরিবার ।</a:t>
            </a:r>
          </a:p>
          <a:p>
            <a:pPr algn="ctr"/>
            <a:r>
              <a:rPr lang="bn-IN" sz="2000" dirty="0" smtClean="0">
                <a:solidFill>
                  <a:srgbClr val="FFFF00"/>
                </a:solidFill>
              </a:rPr>
              <a:t>০২। কয়েকটি পরিবার নিয়ে গঠিত হয় ‘আদাম’বা ‘পাড়া’ গঠিত। </a:t>
            </a:r>
          </a:p>
          <a:p>
            <a:pPr algn="ctr"/>
            <a:r>
              <a:rPr lang="bn-IN" sz="2000" dirty="0" smtClean="0">
                <a:solidFill>
                  <a:srgbClr val="FFFF00"/>
                </a:solidFill>
              </a:rPr>
              <a:t>০৩। আদাম’বা পাড়ার প্রধানকে বলা হয় কার্বারি।</a:t>
            </a:r>
          </a:p>
          <a:p>
            <a:pPr algn="ctr"/>
            <a:r>
              <a:rPr lang="bn-IN" sz="2000" dirty="0" smtClean="0">
                <a:solidFill>
                  <a:srgbClr val="FFFF00"/>
                </a:solidFill>
              </a:rPr>
              <a:t>০৪। কয়েকটি পাড়া নিয়ে গঠিত হয় মৌজা ।</a:t>
            </a:r>
          </a:p>
          <a:p>
            <a:pPr algn="ctr"/>
            <a:r>
              <a:rPr lang="bn-IN" sz="2000" dirty="0" smtClean="0">
                <a:solidFill>
                  <a:srgbClr val="FFFF00"/>
                </a:solidFill>
              </a:rPr>
              <a:t>০৫। মৌজাড় পড় প্রধানকে বলা হয় হেডম্যান ।</a:t>
            </a:r>
          </a:p>
          <a:p>
            <a:pPr algn="ctr"/>
            <a:r>
              <a:rPr lang="bn-IN" sz="2000" dirty="0" smtClean="0">
                <a:solidFill>
                  <a:srgbClr val="FFFF00"/>
                </a:solidFill>
              </a:rPr>
              <a:t>০৬। কার্বারি ও হেডম্যান মিলে পাড়া ও মৌজার শান্তিশূঙ্গলা রক্ষা করে। </a:t>
            </a:r>
          </a:p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০৭। কয়েকটি  মৌজা মিলে চাকমা সার্কে্ল গঠিত হয়  এবং এর  প্রধান  হলো  চাকমা রাজা ।</a:t>
            </a:r>
          </a:p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০৮। চাকমা সমাজে রাজার পদটি বংশানুক্রমিক ।</a:t>
            </a:r>
          </a:p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০৯। চাকমা সমাজ পিতূতান্তিক ।</a:t>
            </a:r>
          </a:p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১০। চাকমা পরিবারে পিতাই প্রধান ।</a:t>
            </a:r>
          </a:p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১১। পিতার পরে মা ও জ্যেষ্ঠপুত্রের।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457</Words>
  <Application>Microsoft Office PowerPoint</Application>
  <PresentationFormat>On-screen Show (4:3)</PresentationFormat>
  <Paragraphs>109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শুভেচ্ছা </vt:lpstr>
      <vt:lpstr>Slide 2</vt:lpstr>
      <vt:lpstr>Slide 3</vt:lpstr>
      <vt:lpstr>Slide 4</vt:lpstr>
      <vt:lpstr>Slide 5</vt:lpstr>
      <vt:lpstr>বা </vt:lpstr>
      <vt:lpstr>Slide 7</vt:lpstr>
      <vt:lpstr>Slide 8</vt:lpstr>
      <vt:lpstr>Slide 9</vt:lpstr>
      <vt:lpstr>Slide 10</vt:lpstr>
      <vt:lpstr>আ গুলো </vt:lpstr>
      <vt:lpstr>অর্থনৈতিক জীবন </vt:lpstr>
      <vt:lpstr> </vt:lpstr>
      <vt:lpstr>নিচের চিত্রগুলো লক্ষ কর </vt:lpstr>
      <vt:lpstr>চা </vt:lpstr>
      <vt:lpstr>Slide 16</vt:lpstr>
      <vt:lpstr>Slide 17</vt:lpstr>
      <vt:lpstr>Slide 18</vt:lpstr>
      <vt:lpstr>সাংস্কৃতিক জীবন </vt:lpstr>
      <vt:lpstr>চাকমাদের তৈরি জিনিস </vt:lpstr>
      <vt:lpstr>Slide 21</vt:lpstr>
      <vt:lpstr>চাকমাদের প্রিয় খাবার </vt:lpstr>
      <vt:lpstr>দলীয় কাজ </vt:lpstr>
      <vt:lpstr>Slide 24</vt:lpstr>
      <vt:lpstr>নিচের চিত্রগুলো লক্ষ কর  </vt:lpstr>
      <vt:lpstr>নিচের চিত্রগুলো লক্ষ কর </vt:lpstr>
      <vt:lpstr>নিচের চিত্রগুলো লক্ষ কর </vt:lpstr>
      <vt:lpstr>নিচের চিত্রগুলো লক্ষ কর </vt:lpstr>
      <vt:lpstr>নিচের চিত্রগুলো লক্ষ কর </vt:lpstr>
      <vt:lpstr>বাড়ির কাজ 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sagor khan</dc:creator>
  <cp:lastModifiedBy>sagor khan</cp:lastModifiedBy>
  <cp:revision>77</cp:revision>
  <dcterms:created xsi:type="dcterms:W3CDTF">2020-04-17T19:06:55Z</dcterms:created>
  <dcterms:modified xsi:type="dcterms:W3CDTF">2020-08-03T02:53:10Z</dcterms:modified>
</cp:coreProperties>
</file>