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6" r:id="rId2"/>
    <p:sldId id="287" r:id="rId3"/>
    <p:sldId id="259" r:id="rId4"/>
    <p:sldId id="285" r:id="rId5"/>
    <p:sldId id="261" r:id="rId6"/>
    <p:sldId id="289" r:id="rId7"/>
    <p:sldId id="290" r:id="rId8"/>
    <p:sldId id="299" r:id="rId9"/>
    <p:sldId id="300" r:id="rId10"/>
    <p:sldId id="297" r:id="rId11"/>
    <p:sldId id="294" r:id="rId12"/>
    <p:sldId id="276" r:id="rId13"/>
    <p:sldId id="288" r:id="rId14"/>
    <p:sldId id="298" r:id="rId15"/>
    <p:sldId id="25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1A1"/>
    <a:srgbClr val="BEBAB4"/>
    <a:srgbClr val="BAC6AC"/>
    <a:srgbClr val="B2CEA4"/>
    <a:srgbClr val="A1D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88955" autoAdjust="0"/>
  </p:normalViewPr>
  <p:slideViewPr>
    <p:cSldViewPr>
      <p:cViewPr>
        <p:scale>
          <a:sx n="72" d="100"/>
          <a:sy n="72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C9DD1-3C55-4D1D-8870-1D5037100913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06948-80B6-4966-8BF5-5FD0E8A26F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4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শিক্ষার্থীদের</a:t>
            </a:r>
            <a:r>
              <a:rPr lang="bn-IN" baseline="0" dirty="0" smtClean="0"/>
              <a:t> স্বাগতম, ক্লাসের প্রতি মনোযোগ আকর্ষণ</a:t>
            </a:r>
            <a:r>
              <a:rPr lang="en-US" baseline="0" dirty="0" smtClean="0"/>
              <a:t> </a:t>
            </a:r>
            <a:r>
              <a:rPr lang="bn-IN" baseline="0" smtClean="0"/>
              <a:t>এবং পাঠে আবহ সৃষ্টির জন্য চিত্রটি দেওয়া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প্রশ্নের</a:t>
            </a:r>
            <a:r>
              <a:rPr lang="bn-BD" baseline="0" dirty="0" smtClean="0"/>
              <a:t> উত্তরে শিক্ষার্থীদের সহায়তা করা যেতে পারে।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শিক্ষার্থী</a:t>
            </a:r>
            <a:r>
              <a:rPr lang="bn-BD" baseline="0" dirty="0" smtClean="0"/>
              <a:t> শব্দগুলো খাতায় লিখে নিতে পারে।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বাড়ির কাজ শিক্ষার্থীকে</a:t>
            </a:r>
            <a:r>
              <a:rPr lang="bn-BD" baseline="0" dirty="0" smtClean="0"/>
              <a:t> বুঝিয়ে দেয়া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চিত্রের</a:t>
            </a:r>
            <a:r>
              <a:rPr lang="bn-BD" baseline="0" dirty="0" smtClean="0"/>
              <a:t> ফিল্টারের পানি কিরুপ তা শিক্ষার্থীদের বুঝিয়ে দেয়া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mtClean="0"/>
              <a:t>কন্টেন্টটি </a:t>
            </a:r>
            <a:r>
              <a:rPr lang="bn-BD" dirty="0" smtClean="0"/>
              <a:t>মান</a:t>
            </a:r>
            <a:r>
              <a:rPr lang="bn-BD" baseline="0" dirty="0" smtClean="0"/>
              <a:t>সম্মত করার জন্য মতামত দিলে কৃতজ্ঞ থাকবো।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পাঠ</a:t>
            </a:r>
            <a:r>
              <a:rPr lang="bn-BD" baseline="0" dirty="0" smtClean="0"/>
              <a:t> শিরোনাম ঘোষনা </a:t>
            </a:r>
            <a:r>
              <a:rPr lang="en-US" baseline="0" dirty="0" err="1" smtClean="0"/>
              <a:t>করার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প্রথমে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চিত্রটি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en-US" sz="1200" b="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লবণের</a:t>
            </a:r>
            <a:r>
              <a:rPr lang="en-US" sz="12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1200" b="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্ফটিক</a:t>
            </a:r>
            <a:r>
              <a:rPr lang="en-US" sz="1200" b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/>
              <a:t>সম্পর্কে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প্রাসঙ্গিক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</a:t>
            </a:r>
            <a:r>
              <a:rPr lang="bn-BD" baseline="0" dirty="0" smtClean="0"/>
              <a:t>শ্ন</a:t>
            </a:r>
            <a:r>
              <a:rPr lang="en-US" baseline="0" dirty="0" smtClean="0"/>
              <a:t> </a:t>
            </a:r>
            <a:r>
              <a:rPr lang="bn-BD" baseline="0" dirty="0" smtClean="0"/>
              <a:t>করা যেতে পারে</a:t>
            </a:r>
            <a:r>
              <a:rPr lang="bn-IN" baseline="0" dirty="0" smtClean="0"/>
              <a:t> এবং তাদের উত্তরের মাধ্যমে পাঠ ঘোষনা করা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baseline="0" dirty="0" smtClean="0"/>
              <a:t>আজেকর পাঠের </a:t>
            </a:r>
            <a:r>
              <a:rPr lang="en-US" baseline="0" dirty="0" err="1" smtClean="0"/>
              <a:t>প্রথম</a:t>
            </a:r>
            <a:r>
              <a:rPr lang="bn-IN" baseline="0" dirty="0" smtClean="0"/>
              <a:t> </a:t>
            </a:r>
            <a:r>
              <a:rPr lang="en-US" baseline="0" dirty="0" smtClean="0"/>
              <a:t>ও </a:t>
            </a:r>
            <a:r>
              <a:rPr lang="en-US" baseline="0" dirty="0" err="1" smtClean="0"/>
              <a:t>দ্বিতীয়</a:t>
            </a:r>
            <a:r>
              <a:rPr lang="en-US" baseline="0" dirty="0" smtClean="0"/>
              <a:t> </a:t>
            </a:r>
            <a:r>
              <a:rPr lang="bn-IN" baseline="0" dirty="0" smtClean="0"/>
              <a:t>শিখনফল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স্ফটিক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জানার</a:t>
            </a:r>
            <a:r>
              <a:rPr lang="bn-IN" baseline="0" dirty="0" smtClean="0"/>
              <a:t> </a:t>
            </a:r>
            <a:r>
              <a:rPr lang="en-US" baseline="0" dirty="0" err="1" smtClean="0"/>
              <a:t>উদেশ্যে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পরীক্ষা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দেওয়া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হয়েছে</a:t>
            </a:r>
            <a:r>
              <a:rPr lang="en-US" baseline="0" dirty="0" smtClean="0"/>
              <a:t>।</a:t>
            </a:r>
            <a:r>
              <a:rPr lang="en-US" dirty="0" smtClean="0"/>
              <a:t> </a:t>
            </a:r>
            <a:r>
              <a:rPr lang="en-US" dirty="0" err="1" smtClean="0"/>
              <a:t>উপকরণ</a:t>
            </a:r>
            <a:r>
              <a:rPr lang="en-US" dirty="0" smtClean="0"/>
              <a:t> </a:t>
            </a:r>
            <a:r>
              <a:rPr lang="en-US" dirty="0" err="1" smtClean="0"/>
              <a:t>পূর্বেই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প্রস্তুত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রেখে</a:t>
            </a:r>
            <a:r>
              <a:rPr lang="en-US" baseline="0" dirty="0" smtClean="0"/>
              <a:t> </a:t>
            </a:r>
            <a:r>
              <a:rPr lang="en-US" dirty="0" err="1" smtClean="0"/>
              <a:t>কাজটি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</a:t>
            </a:r>
            <a:r>
              <a:rPr lang="bn-BD" baseline="0" dirty="0" smtClean="0"/>
              <a:t>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করানো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bn-BD" baseline="0" dirty="0" smtClean="0"/>
              <a:t> অথবা প্রদর্শনের মাধ্যমে বিষয়টি সহজ করে শিক্ষার্থীকে বুঝ</a:t>
            </a:r>
            <a:r>
              <a:rPr lang="en-US" baseline="0" dirty="0" err="1" smtClean="0"/>
              <a:t>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দেওয়া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bn-BD" baseline="0" dirty="0" smtClean="0"/>
              <a:t> পারে।</a:t>
            </a:r>
            <a:r>
              <a:rPr lang="bn-IN" baseline="0" dirty="0" smtClean="0"/>
              <a:t> স্লাইডে প্রদত্ত প্রশ্নগুলোর উত্তর শিক্ষার্থীদেরকে খাতায় লিখতে বলা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শিক্ষার্থীদের</a:t>
            </a:r>
            <a:r>
              <a:rPr lang="bn-BD" baseline="0" dirty="0" smtClean="0"/>
              <a:t> খাতা দেখার পর উত্তর মিলিয়ে নিতে বলা যেতে পারে।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১জন করে</a:t>
            </a:r>
            <a:r>
              <a:rPr lang="bn-BD" baseline="0" dirty="0" smtClean="0"/>
              <a:t> শিক্ষার্থীকে ১টি করে প্রশ্নের উত্তর বোর্ডে লিখতে বলা যেতে পারে। অন্যান্য শিক্ষার্থীদের সহায়তা করতে এবং খাতায় লিখতে বলা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/>
              <a:t>আজেকর পাঠের তৃতীয়</a:t>
            </a:r>
            <a:r>
              <a:rPr lang="en-US" baseline="0" dirty="0" smtClean="0"/>
              <a:t> </a:t>
            </a:r>
            <a:r>
              <a:rPr lang="bn-IN" baseline="0" dirty="0" smtClean="0"/>
              <a:t>শিখনফল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জানার</a:t>
            </a:r>
            <a:r>
              <a:rPr lang="bn-IN" baseline="0" dirty="0" smtClean="0"/>
              <a:t> </a:t>
            </a:r>
            <a:r>
              <a:rPr lang="en-US" baseline="0" dirty="0" err="1" smtClean="0"/>
              <a:t>উদেশ্যে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পরীক্ষা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দেওয়া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হয়েছে</a:t>
            </a:r>
            <a:r>
              <a:rPr lang="bn-IN" baseline="0" dirty="0" smtClean="0"/>
              <a:t>। </a:t>
            </a:r>
            <a:r>
              <a:rPr lang="en-US" dirty="0" err="1" smtClean="0"/>
              <a:t>উপকরণ</a:t>
            </a:r>
            <a:r>
              <a:rPr lang="en-US" dirty="0" smtClean="0"/>
              <a:t> </a:t>
            </a:r>
            <a:r>
              <a:rPr lang="en-US" dirty="0" err="1" smtClean="0"/>
              <a:t>পূর্বেই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প্রস্তুত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রেখে</a:t>
            </a:r>
            <a:r>
              <a:rPr lang="en-US" baseline="0" dirty="0" smtClean="0"/>
              <a:t> </a:t>
            </a:r>
            <a:r>
              <a:rPr lang="bn-IN" baseline="0" dirty="0" smtClean="0"/>
              <a:t>কাজটি করা যেতে পারে অথবা চিত্র </a:t>
            </a:r>
            <a:r>
              <a:rPr lang="bn-BD" baseline="0" dirty="0" smtClean="0"/>
              <a:t>প্রদর্শনের মাধ্যমে বিষয়টি সহজ করে শিক্ষার্থীকে বুঝ</a:t>
            </a:r>
            <a:r>
              <a:rPr lang="en-US" baseline="0" dirty="0" err="1" smtClean="0"/>
              <a:t>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দেওয়া</a:t>
            </a:r>
            <a:r>
              <a:rPr lang="bn-BD" baseline="0" dirty="0" smtClean="0"/>
              <a:t> যেতে পারে।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১জন করে</a:t>
            </a:r>
            <a:r>
              <a:rPr lang="bn-BD" baseline="0" dirty="0" smtClean="0"/>
              <a:t> শিক্ষার্থীকে ১টি করে প্রশ্নের উত্তর বলতে বলা যেতে পারে।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6948-80B6-4966-8BF5-5FD0E8A26F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বৃত্তে ক্লিকের পুর্বেই শিক্ষার্থীর কাজ থেকে সম্ভাব্য উত্তর বের করে উত্তর মিলানো যেতে পারে।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447800" y="2209800"/>
            <a:ext cx="65024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810000"/>
            <a:ext cx="6172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IN" sz="2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পাতন পদ্ধতি কী?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838200"/>
            <a:ext cx="4876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438400"/>
            <a:ext cx="61722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যন্ত্রের সাহায্যে বিশুদ্ধ পানি প্রস্তুত করা যায়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67200" y="4155889"/>
            <a:ext cx="1693333" cy="4161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ঘনীভবন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1905000" y="2209800"/>
            <a:ext cx="6781803" cy="5334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বাষ্প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তরলে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81000" y="2133600"/>
            <a:ext cx="1371600" cy="68580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5491" tIns="52746" rIns="105491" bIns="52746"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33801" y="3546287"/>
            <a:ext cx="304799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5494618" y="3467701"/>
            <a:ext cx="372783" cy="45944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00801" y="3546287"/>
            <a:ext cx="304801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8124016" y="3469944"/>
            <a:ext cx="410384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33800" y="4231944"/>
            <a:ext cx="304800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alf Frame 24"/>
          <p:cNvSpPr/>
          <p:nvPr/>
        </p:nvSpPr>
        <p:spPr>
          <a:xfrm rot="14014148">
            <a:off x="5815237" y="4043887"/>
            <a:ext cx="178156" cy="528515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00801" y="4232087"/>
            <a:ext cx="304801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ultiply 26"/>
          <p:cNvSpPr/>
          <p:nvPr/>
        </p:nvSpPr>
        <p:spPr>
          <a:xfrm>
            <a:off x="8229601" y="4231944"/>
            <a:ext cx="338667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457200" y="3698688"/>
            <a:ext cx="3276600" cy="6858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 জানতে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50268" y="3505946"/>
            <a:ext cx="1693333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স্ফুটন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917268" y="3505946"/>
            <a:ext cx="1693333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বাষ্পীভবন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858000" y="4232089"/>
            <a:ext cx="1693333" cy="4161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পাতন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733801" y="4232087"/>
            <a:ext cx="304801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081867" y="990600"/>
            <a:ext cx="2844800" cy="381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বহুনির্বাচনী প্রশ্ন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68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3" grpId="0" animBg="1"/>
      <p:bldP spid="36" grpId="0" animBg="1"/>
      <p:bldP spid="37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Callout 14"/>
          <p:cNvSpPr/>
          <p:nvPr/>
        </p:nvSpPr>
        <p:spPr>
          <a:xfrm>
            <a:off x="2895601" y="457200"/>
            <a:ext cx="3200400" cy="91440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78667" y="1752600"/>
            <a:ext cx="32512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্ফটিক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78667" y="2895600"/>
            <a:ext cx="3251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ঘনীভবন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78667" y="4038600"/>
            <a:ext cx="3318933" cy="6858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বাষ্পীভব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78667" y="5257800"/>
            <a:ext cx="3386667" cy="685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কলয়েড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2506133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গুরুত্বপূর্ণ শব্দসমূহ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1905000"/>
            <a:ext cx="2844800" cy="609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স্ফটিকীকরন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5410200" y="3429000"/>
            <a:ext cx="2844800" cy="609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ঘনীভবন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676400" y="1905000"/>
            <a:ext cx="2844800" cy="609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স্ফটিক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3429000"/>
            <a:ext cx="2844800" cy="609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বাষ্পীভবন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/>
          <p:nvPr/>
        </p:nvGrpSpPr>
        <p:grpSpPr>
          <a:xfrm>
            <a:off x="0" y="381000"/>
            <a:ext cx="8974666" cy="5638800"/>
            <a:chOff x="0" y="381000"/>
            <a:chExt cx="10096499" cy="5638800"/>
          </a:xfrm>
        </p:grpSpPr>
        <p:grpSp>
          <p:nvGrpSpPr>
            <p:cNvPr id="3" name="Group 46"/>
            <p:cNvGrpSpPr/>
            <p:nvPr/>
          </p:nvGrpSpPr>
          <p:grpSpPr>
            <a:xfrm>
              <a:off x="0" y="381000"/>
              <a:ext cx="10096499" cy="5638800"/>
              <a:chOff x="0" y="381000"/>
              <a:chExt cx="10096499" cy="5638800"/>
            </a:xfrm>
          </p:grpSpPr>
          <p:grpSp>
            <p:nvGrpSpPr>
              <p:cNvPr id="4" name="Group 43"/>
              <p:cNvGrpSpPr/>
              <p:nvPr/>
            </p:nvGrpSpPr>
            <p:grpSpPr>
              <a:xfrm>
                <a:off x="0" y="381000"/>
                <a:ext cx="10096499" cy="5638800"/>
                <a:chOff x="0" y="381000"/>
                <a:chExt cx="10096499" cy="5638800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0" y="381000"/>
                  <a:ext cx="10096499" cy="4648200"/>
                  <a:chOff x="677779" y="325056"/>
                  <a:chExt cx="6298011" cy="3713544"/>
                </a:xfrm>
                <a:solidFill>
                  <a:srgbClr val="0070C0"/>
                </a:solidFill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1271930" y="1447800"/>
                    <a:ext cx="5228539" cy="2590800"/>
                  </a:xfrm>
                  <a:prstGeom prst="rect">
                    <a:avLst/>
                  </a:prstGeom>
                  <a:blipFill>
                    <a:blip r:embed="rId3"/>
                    <a:tile tx="0" ty="0" sx="100000" sy="100000" flip="none" algn="tl"/>
                  </a:blipFill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Isosceles Triangle 26"/>
                  <p:cNvSpPr/>
                  <p:nvPr/>
                </p:nvSpPr>
                <p:spPr>
                  <a:xfrm>
                    <a:off x="677779" y="325056"/>
                    <a:ext cx="6298011" cy="1157468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" name="Cube 31"/>
                <p:cNvSpPr/>
                <p:nvPr/>
              </p:nvSpPr>
              <p:spPr>
                <a:xfrm>
                  <a:off x="723900" y="5029200"/>
                  <a:ext cx="8610600" cy="990600"/>
                </a:xfrm>
                <a:prstGeom prst="cube">
                  <a:avLst/>
                </a:prstGeom>
                <a:blipFill>
                  <a:blip r:embed="rId4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467100" y="1066800"/>
                <a:ext cx="3048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বাড়ির কাজ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485900" y="2895600"/>
              <a:ext cx="19812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229100" y="2971800"/>
              <a:ext cx="1828800" cy="2057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743700" y="2971800"/>
              <a:ext cx="2057400" cy="1447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38200" y="2057400"/>
            <a:ext cx="74676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বাড়িতে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করবে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ব্যাখ্যা কর।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bouque-flowers-source_ca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4485736" cy="586740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4953000" y="2133600"/>
            <a:ext cx="3657600" cy="3086606"/>
          </a:xfrm>
          <a:prstGeom prst="flowChartPunchedTape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457200" y="3276600"/>
            <a:ext cx="3911600" cy="2895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হাবিবুর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সাতগাঁও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শ্রীমঙ্গল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মৌলভীবাজার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hrahmanteacher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@gmail.com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Mobile No:- 01712303148 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00600" y="3276600"/>
            <a:ext cx="3886200" cy="2895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ষষ্ঠ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বিজ্ঞান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অষ্টম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10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11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07734" y="1143000"/>
            <a:ext cx="3522133" cy="76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ock_c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381000"/>
            <a:ext cx="3928533" cy="1905000"/>
          </a:xfrm>
          <a:prstGeom prst="rect">
            <a:avLst/>
          </a:prstGeom>
        </p:spPr>
      </p:pic>
      <p:pic>
        <p:nvPicPr>
          <p:cNvPr id="13" name="Picture 12" descr="epsomsaltcrystal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667" y="381000"/>
            <a:ext cx="3657600" cy="1905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133600" y="2438400"/>
            <a:ext cx="4876800" cy="5334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স্ফটিকতুল্য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12219" y="5791200"/>
            <a:ext cx="4876800" cy="5334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লবনের স্ফটিক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4" descr="5a.jpg"/>
          <p:cNvPicPr>
            <a:picLocks noChangeAspect="1"/>
          </p:cNvPicPr>
          <p:nvPr/>
        </p:nvPicPr>
        <p:blipFill>
          <a:blip r:embed="rId5"/>
          <a:srcRect t="57306"/>
          <a:stretch>
            <a:fillRect/>
          </a:stretch>
        </p:blipFill>
        <p:spPr>
          <a:xfrm>
            <a:off x="1320800" y="3124200"/>
            <a:ext cx="6756400" cy="2362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alt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733" y="685800"/>
            <a:ext cx="8128000" cy="54864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862667" y="2819400"/>
            <a:ext cx="5825067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লবণের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্ফটিক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প্রস্তুতকরণ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914400" y="2286000"/>
            <a:ext cx="7238999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স্ফটিক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 করতে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914400" y="3733800"/>
            <a:ext cx="7467600" cy="762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লবণাক্ত পানি হতে লবণের স্ফটিক প্রস্তুত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5181600"/>
            <a:ext cx="7467600" cy="762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লবণাক্ত পানি হতে বিশুদ্ধ পানি প্রস্তুত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2065" y="1189705"/>
            <a:ext cx="37338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  <a:endParaRPr lang="en-US" sz="32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228600"/>
            <a:ext cx="2209800" cy="5321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2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41004_1155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0" y="2133600"/>
            <a:ext cx="1557867" cy="1828800"/>
          </a:xfrm>
          <a:prstGeom prst="rect">
            <a:avLst/>
          </a:prstGeom>
        </p:spPr>
      </p:pic>
      <p:grpSp>
        <p:nvGrpSpPr>
          <p:cNvPr id="4" name="Group 48"/>
          <p:cNvGrpSpPr/>
          <p:nvPr/>
        </p:nvGrpSpPr>
        <p:grpSpPr>
          <a:xfrm>
            <a:off x="2641600" y="2133600"/>
            <a:ext cx="1625600" cy="1828800"/>
            <a:chOff x="800100" y="1143000"/>
            <a:chExt cx="3810000" cy="3581400"/>
          </a:xfrm>
        </p:grpSpPr>
        <p:pic>
          <p:nvPicPr>
            <p:cNvPr id="7" name="Picture 6" descr="e0682fd0a0179d2ede1d5f9c2efd96e9.jpg"/>
            <p:cNvPicPr>
              <a:picLocks noChangeAspect="1"/>
            </p:cNvPicPr>
            <p:nvPr/>
          </p:nvPicPr>
          <p:blipFill>
            <a:blip r:embed="rId4"/>
            <a:srcRect l="11187" t="21588" r="16097" b="12399"/>
            <a:stretch>
              <a:fillRect/>
            </a:stretch>
          </p:blipFill>
          <p:spPr>
            <a:xfrm>
              <a:off x="800100" y="1143000"/>
              <a:ext cx="3810000" cy="3581400"/>
            </a:xfrm>
            <a:prstGeom prst="rect">
              <a:avLst/>
            </a:prstGeom>
          </p:spPr>
        </p:pic>
        <p:pic>
          <p:nvPicPr>
            <p:cNvPr id="8" name="Picture 7" descr="C0150431-Boiling_water_with_a_bunsen_burner-SPL.jpg"/>
            <p:cNvPicPr>
              <a:picLocks noChangeAspect="1"/>
            </p:cNvPicPr>
            <p:nvPr/>
          </p:nvPicPr>
          <p:blipFill>
            <a:blip r:embed="rId5"/>
            <a:srcRect l="46739" t="40909" r="44565" b="43333"/>
            <a:stretch>
              <a:fillRect/>
            </a:stretch>
          </p:blipFill>
          <p:spPr>
            <a:xfrm>
              <a:off x="2504210" y="2937165"/>
              <a:ext cx="381000" cy="45720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707467" y="2133600"/>
            <a:ext cx="1490133" cy="1828800"/>
            <a:chOff x="6210300" y="3733800"/>
            <a:chExt cx="2971800" cy="2819400"/>
          </a:xfrm>
        </p:grpSpPr>
        <p:pic>
          <p:nvPicPr>
            <p:cNvPr id="10" name="Picture 9" descr="averillfwk-fig01_009.jpg"/>
            <p:cNvPicPr>
              <a:picLocks noChangeAspect="1"/>
            </p:cNvPicPr>
            <p:nvPr/>
          </p:nvPicPr>
          <p:blipFill>
            <a:blip r:embed="rId6" cstate="print"/>
            <a:srcRect r="53142" b="63358"/>
            <a:stretch>
              <a:fillRect/>
            </a:stretch>
          </p:blipFill>
          <p:spPr>
            <a:xfrm>
              <a:off x="6237596" y="3733800"/>
              <a:ext cx="2944504" cy="990600"/>
            </a:xfrm>
            <a:prstGeom prst="rect">
              <a:avLst/>
            </a:prstGeom>
          </p:spPr>
        </p:pic>
        <p:pic>
          <p:nvPicPr>
            <p:cNvPr id="11" name="Picture 10" descr="averillfwk-fig01_009.jpg"/>
            <p:cNvPicPr>
              <a:picLocks noChangeAspect="1"/>
            </p:cNvPicPr>
            <p:nvPr/>
          </p:nvPicPr>
          <p:blipFill>
            <a:blip r:embed="rId7" cstate="print"/>
            <a:srcRect l="51923" t="36863" r="1202" b="7843"/>
            <a:stretch>
              <a:fillRect/>
            </a:stretch>
          </p:blipFill>
          <p:spPr>
            <a:xfrm>
              <a:off x="6210300" y="4724400"/>
              <a:ext cx="2971800" cy="1828800"/>
            </a:xfrm>
            <a:prstGeom prst="rect">
              <a:avLst/>
            </a:prstGeom>
          </p:spPr>
        </p:pic>
      </p:grpSp>
      <p:sp>
        <p:nvSpPr>
          <p:cNvPr id="13" name="Rounded Rectangle 12"/>
          <p:cNvSpPr/>
          <p:nvPr/>
        </p:nvSpPr>
        <p:spPr>
          <a:xfrm>
            <a:off x="550333" y="838200"/>
            <a:ext cx="5469467" cy="381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লবণাক্ত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লবণের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স্ফটিক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প্রস্ততকরণ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1371600"/>
            <a:ext cx="7772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 উপকরণ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গ্লাস, বোতল, লবণ, তুলা, বিকার, ত্রিপদি স্ট্যান্ড, চামচ, পানি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152400"/>
            <a:ext cx="2649126" cy="4572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2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2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12897" y="849868"/>
            <a:ext cx="13580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১৫ মিনিটি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36267" y="2057400"/>
            <a:ext cx="2302933" cy="2438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পুর্বের ক্লাসের নিয়মে বিশুদ্ধ  লবনাক্ত পানি প্রস্তুত করে তাপ দিয়ে  পানি অর্ধেক করে ঠান্ডা কর। কয়েকটি লবনের দানা যোগ কর এবং নিচের প্রশ্রগুলির উত্তর দাও।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19600" y="4126468"/>
            <a:ext cx="2057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লবণের স্ফটিক দেখা যাচ্ছে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07733" y="4126468"/>
            <a:ext cx="165946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দ্রবণে তাপ দেয়া হচ্ছে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4114800"/>
            <a:ext cx="226906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লবনাক্ত পানি তৈরি করা হচ্ছে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203689"/>
              </p:ext>
            </p:extLst>
          </p:nvPr>
        </p:nvGraphicFramePr>
        <p:xfrm>
          <a:off x="304800" y="4800600"/>
          <a:ext cx="8534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9096"/>
                <a:gridCol w="1855304"/>
              </a:tblGrid>
              <a:tr h="454283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উত্তর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28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লবণের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দানা যোগ করার পর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দ্রবনের মধ্যে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ী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দেখতে পাচ্ছ?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4283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দ্রবনে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যে বস্তু দেখা যায় তাকে কী বলে?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4283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এই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পদ্ধতিকে কী বলে?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2267" y="762000"/>
            <a:ext cx="3725332" cy="5334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মিলিয়ে নাও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581010"/>
              </p:ext>
            </p:extLst>
          </p:nvPr>
        </p:nvGraphicFramePr>
        <p:xfrm>
          <a:off x="381000" y="2362200"/>
          <a:ext cx="8458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/>
                <a:gridCol w="25908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উত্তর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লবণের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দানা যোগ করার পর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দ্রবনের মধ্যে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</a:t>
                      </a:r>
                      <a:r>
                        <a:rPr lang="bn-IN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ী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দেখতে পাচ্ছ?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দ্রবনে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যে বস্তু দেখা যায় তাকে কী বলে?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এই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পদ্ধতিকে কী বলে?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764868" y="4648200"/>
            <a:ext cx="1693332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স্ফটিকীকর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64868" y="4038600"/>
            <a:ext cx="1693332" cy="304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স্ফটিক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88668" y="3276600"/>
            <a:ext cx="1693332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দানাদার বস্তু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1"/>
      <p:bldP spid="7" grpId="1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1241" y="2819400"/>
            <a:ext cx="4876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স্ফটিক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কী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17677" y="4419600"/>
            <a:ext cx="4876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স্ফটিকীকরন কাকে বলে?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304800"/>
            <a:ext cx="32004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বোর্ডের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057400" y="1600200"/>
            <a:ext cx="4800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নিচের প্রশ্নগুলোর উত্তর লিখ?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096000" y="381000"/>
            <a:ext cx="236220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৪মিনিট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533401" y="1143000"/>
            <a:ext cx="4800600" cy="381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লবণাক্ত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বিশুদ্ধ 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প্রস্ততকরণ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1905000"/>
            <a:ext cx="6019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 উপকরণ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১টি পাতন যন্ত্র, ৫০০ মিলি লবণাক্ত পানি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381000"/>
            <a:ext cx="2649126" cy="4572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12897" y="1002268"/>
            <a:ext cx="13580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১৫ মিনিটি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38800" y="2667000"/>
            <a:ext cx="3200401" cy="2971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চিত্রের মত করে পাতন যন্ত্র সাজিয়ে  গোলতলী ফ্লাস্কে লবণাক্ত পানি নিয়ে তাপ দাও।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ইহার শীতকে ঠান্ডা পানি প্রবাহিত কর। ১০০ ডিগ্রি সেলসিয়াসে বাষ্পীভূত পানি শীতকের সরু নলের মধ্যে দিয়ে গ্রাহক ফ্লাসে জমা হতে শুরু  করলে অপেক্ষা করতে থাক।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66800" y="5955268"/>
            <a:ext cx="32766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পাতন যন্ত্র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" y="2667000"/>
            <a:ext cx="4419600" cy="2971800"/>
            <a:chOff x="685800" y="2667000"/>
            <a:chExt cx="4419600" cy="2971800"/>
          </a:xfrm>
        </p:grpSpPr>
        <p:grpSp>
          <p:nvGrpSpPr>
            <p:cNvPr id="3" name="Group 2"/>
            <p:cNvGrpSpPr/>
            <p:nvPr/>
          </p:nvGrpSpPr>
          <p:grpSpPr>
            <a:xfrm>
              <a:off x="685800" y="2667000"/>
              <a:ext cx="4419600" cy="2971800"/>
              <a:chOff x="685800" y="2667000"/>
              <a:chExt cx="4419600" cy="2971800"/>
            </a:xfrm>
          </p:grpSpPr>
          <p:pic>
            <p:nvPicPr>
              <p:cNvPr id="27" name="Picture 26" descr="1-distillation-apparatus-andrew-lambert-photography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800" y="2667000"/>
                <a:ext cx="4419600" cy="2971800"/>
              </a:xfrm>
              <a:prstGeom prst="rect">
                <a:avLst/>
              </a:prstGeom>
            </p:spPr>
          </p:pic>
          <p:sp>
            <p:nvSpPr>
              <p:cNvPr id="2" name="Oval 1"/>
              <p:cNvSpPr/>
              <p:nvPr/>
            </p:nvSpPr>
            <p:spPr>
              <a:xfrm>
                <a:off x="4724400" y="4495800"/>
                <a:ext cx="762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724400" y="4724400"/>
                <a:ext cx="762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724400" y="4953000"/>
                <a:ext cx="762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>
              <a:off x="4419600" y="5257800"/>
              <a:ext cx="457200" cy="0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2037</TotalTime>
  <Words>643</Words>
  <Application>Microsoft Office PowerPoint</Application>
  <PresentationFormat>On-screen Show (4:3)</PresentationFormat>
  <Paragraphs>107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Uthrail Madrasah</dc:creator>
  <cp:lastModifiedBy>HABIB</cp:lastModifiedBy>
  <cp:revision>281</cp:revision>
  <dcterms:created xsi:type="dcterms:W3CDTF">2006-08-16T00:00:00Z</dcterms:created>
  <dcterms:modified xsi:type="dcterms:W3CDTF">2020-08-02T12:12:47Z</dcterms:modified>
</cp:coreProperties>
</file>