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71" r:id="rId3"/>
    <p:sldId id="267" r:id="rId4"/>
    <p:sldId id="256" r:id="rId5"/>
    <p:sldId id="257" r:id="rId6"/>
    <p:sldId id="261" r:id="rId7"/>
    <p:sldId id="262" r:id="rId8"/>
    <p:sldId id="258" r:id="rId9"/>
    <p:sldId id="259" r:id="rId10"/>
    <p:sldId id="263" r:id="rId11"/>
    <p:sldId id="265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34EC3-1D6E-4540-AB90-A8CBD9FCEC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n-US"/>
        </a:p>
      </dgm:t>
    </dgm:pt>
    <dgm:pt modelId="{82EF0E9C-4798-4157-A05F-F8E21DD8310B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/>
            <a:t>Welcome to </a:t>
          </a:r>
          <a:endParaRPr lang="en-US" dirty="0"/>
        </a:p>
      </dgm:t>
    </dgm:pt>
    <dgm:pt modelId="{11886983-1925-4444-977B-F2F5EF424E02}" type="parTrans" cxnId="{F68CB9FB-9C71-47BF-B9CA-EE5C18F260D3}">
      <dgm:prSet/>
      <dgm:spPr/>
      <dgm:t>
        <a:bodyPr/>
        <a:lstStyle/>
        <a:p>
          <a:endParaRPr lang="en-US"/>
        </a:p>
      </dgm:t>
    </dgm:pt>
    <dgm:pt modelId="{DAFB4F3B-A880-4849-864F-3033BC086B70}" type="sibTrans" cxnId="{F68CB9FB-9C71-47BF-B9CA-EE5C18F260D3}">
      <dgm:prSet/>
      <dgm:spPr/>
      <dgm:t>
        <a:bodyPr/>
        <a:lstStyle/>
        <a:p>
          <a:endParaRPr lang="en-US"/>
        </a:p>
      </dgm:t>
    </dgm:pt>
    <dgm:pt modelId="{B42DF988-149F-4151-9E80-FB77FF85655C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rtl="0"/>
          <a:r>
            <a:rPr lang="en-US" b="1" dirty="0" smtClean="0"/>
            <a:t>My Accounting World</a:t>
          </a:r>
          <a:endParaRPr lang="en-US" dirty="0"/>
        </a:p>
      </dgm:t>
    </dgm:pt>
    <dgm:pt modelId="{98CF7143-0B4D-4EB5-8CF8-6869F0AED937}" type="parTrans" cxnId="{D9C1A1C3-3B39-4BEF-B44C-FE133A819C0E}">
      <dgm:prSet/>
      <dgm:spPr/>
      <dgm:t>
        <a:bodyPr/>
        <a:lstStyle/>
        <a:p>
          <a:endParaRPr lang="en-US"/>
        </a:p>
      </dgm:t>
    </dgm:pt>
    <dgm:pt modelId="{71DCB4E4-F876-44E5-AACA-B0A71C048B33}" type="sibTrans" cxnId="{D9C1A1C3-3B39-4BEF-B44C-FE133A819C0E}">
      <dgm:prSet/>
      <dgm:spPr/>
      <dgm:t>
        <a:bodyPr/>
        <a:lstStyle/>
        <a:p>
          <a:endParaRPr lang="en-US"/>
        </a:p>
      </dgm:t>
    </dgm:pt>
    <dgm:pt modelId="{B1896EE9-DEA1-4F72-B204-D45D44297C52}" type="pres">
      <dgm:prSet presAssocID="{8C034EC3-1D6E-4540-AB90-A8CBD9FCEC7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DE559-CD7E-4E01-B733-771D4CD4CB67}" type="pres">
      <dgm:prSet presAssocID="{8C034EC3-1D6E-4540-AB90-A8CBD9FCEC71}" presName="arrow" presStyleLbl="bgShp" presStyleIdx="0" presStyleCn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13DCE49D-BC1C-4445-863D-673821C18B1A}" type="pres">
      <dgm:prSet presAssocID="{8C034EC3-1D6E-4540-AB90-A8CBD9FCEC71}" presName="linearProcess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A76CF5F-95C7-4F50-8F9F-090A8AFF8AAD}" type="pres">
      <dgm:prSet presAssocID="{82EF0E9C-4798-4157-A05F-F8E21DD8310B}" presName="textNode" presStyleLbl="node1" presStyleIdx="0" presStyleCnt="2" custScaleX="284235" custScaleY="153957" custLinFactNeighborX="-3705" custLinFactNeighborY="-73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99F0C-16E9-4941-868C-CB7B04DF6B9C}" type="pres">
      <dgm:prSet presAssocID="{DAFB4F3B-A880-4849-864F-3033BC086B70}" presName="sibTrans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6E32B680-F5E2-440E-A188-2234D988B507}" type="pres">
      <dgm:prSet presAssocID="{B42DF988-149F-4151-9E80-FB77FF85655C}" presName="textNode" presStyleLbl="node1" presStyleIdx="1" presStyleCnt="2" custScaleX="338980" custScaleY="137928" custLinFactNeighborX="-50572" custLinFactNeighborY="66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1A1C3-3B39-4BEF-B44C-FE133A819C0E}" srcId="{8C034EC3-1D6E-4540-AB90-A8CBD9FCEC71}" destId="{B42DF988-149F-4151-9E80-FB77FF85655C}" srcOrd="1" destOrd="0" parTransId="{98CF7143-0B4D-4EB5-8CF8-6869F0AED937}" sibTransId="{71DCB4E4-F876-44E5-AACA-B0A71C048B33}"/>
    <dgm:cxn modelId="{2D36A997-132A-4121-ACF8-3767D3F9BA78}" type="presOf" srcId="{B42DF988-149F-4151-9E80-FB77FF85655C}" destId="{6E32B680-F5E2-440E-A188-2234D988B507}" srcOrd="0" destOrd="0" presId="urn:microsoft.com/office/officeart/2005/8/layout/hProcess9"/>
    <dgm:cxn modelId="{FE0D59DC-3CA5-43F2-8E9A-F2CA6EB6A86D}" type="presOf" srcId="{82EF0E9C-4798-4157-A05F-F8E21DD8310B}" destId="{AA76CF5F-95C7-4F50-8F9F-090A8AFF8AAD}" srcOrd="0" destOrd="0" presId="urn:microsoft.com/office/officeart/2005/8/layout/hProcess9"/>
    <dgm:cxn modelId="{EE158E55-9655-45A0-8776-83A8A1693522}" type="presOf" srcId="{8C034EC3-1D6E-4540-AB90-A8CBD9FCEC71}" destId="{B1896EE9-DEA1-4F72-B204-D45D44297C52}" srcOrd="0" destOrd="0" presId="urn:microsoft.com/office/officeart/2005/8/layout/hProcess9"/>
    <dgm:cxn modelId="{F68CB9FB-9C71-47BF-B9CA-EE5C18F260D3}" srcId="{8C034EC3-1D6E-4540-AB90-A8CBD9FCEC71}" destId="{82EF0E9C-4798-4157-A05F-F8E21DD8310B}" srcOrd="0" destOrd="0" parTransId="{11886983-1925-4444-977B-F2F5EF424E02}" sibTransId="{DAFB4F3B-A880-4849-864F-3033BC086B70}"/>
    <dgm:cxn modelId="{571D42EE-592E-451E-9BDC-DED7DDD3D677}" type="presParOf" srcId="{B1896EE9-DEA1-4F72-B204-D45D44297C52}" destId="{6A3DE559-CD7E-4E01-B733-771D4CD4CB67}" srcOrd="0" destOrd="0" presId="urn:microsoft.com/office/officeart/2005/8/layout/hProcess9"/>
    <dgm:cxn modelId="{ACD38E40-C78E-4129-95BB-3AAFEB5A9670}" type="presParOf" srcId="{B1896EE9-DEA1-4F72-B204-D45D44297C52}" destId="{13DCE49D-BC1C-4445-863D-673821C18B1A}" srcOrd="1" destOrd="0" presId="urn:microsoft.com/office/officeart/2005/8/layout/hProcess9"/>
    <dgm:cxn modelId="{00C265AD-2160-4FB7-9D8F-EB7EF12E509A}" type="presParOf" srcId="{13DCE49D-BC1C-4445-863D-673821C18B1A}" destId="{AA76CF5F-95C7-4F50-8F9F-090A8AFF8AAD}" srcOrd="0" destOrd="0" presId="urn:microsoft.com/office/officeart/2005/8/layout/hProcess9"/>
    <dgm:cxn modelId="{ED5DC61A-C27A-4F40-AC44-A0D9DF07C0A7}" type="presParOf" srcId="{13DCE49D-BC1C-4445-863D-673821C18B1A}" destId="{25499F0C-16E9-4941-868C-CB7B04DF6B9C}" srcOrd="1" destOrd="0" presId="urn:microsoft.com/office/officeart/2005/8/layout/hProcess9"/>
    <dgm:cxn modelId="{1733794E-58E5-4258-A442-22F62750C4AB}" type="presParOf" srcId="{13DCE49D-BC1C-4445-863D-673821C18B1A}" destId="{6E32B680-F5E2-440E-A188-2234D988B50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DE559-CD7E-4E01-B733-771D4CD4CB67}">
      <dsp:nvSpPr>
        <dsp:cNvPr id="0" name=""/>
        <dsp:cNvSpPr/>
      </dsp:nvSpPr>
      <dsp:spPr>
        <a:xfrm>
          <a:off x="777149" y="0"/>
          <a:ext cx="8807689" cy="24278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6CF5F-95C7-4F50-8F9F-090A8AFF8AAD}">
      <dsp:nvSpPr>
        <dsp:cNvPr id="0" name=""/>
        <dsp:cNvSpPr/>
      </dsp:nvSpPr>
      <dsp:spPr>
        <a:xfrm>
          <a:off x="0" y="0"/>
          <a:ext cx="4672887" cy="1495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Welcome to </a:t>
          </a:r>
          <a:endParaRPr lang="en-US" sz="4200" kern="1200" dirty="0"/>
        </a:p>
      </dsp:txBody>
      <dsp:txXfrm>
        <a:off x="72988" y="72988"/>
        <a:ext cx="4526911" cy="1349186"/>
      </dsp:txXfrm>
    </dsp:sp>
    <dsp:sp modelId="{6E32B680-F5E2-440E-A188-2234D988B507}">
      <dsp:nvSpPr>
        <dsp:cNvPr id="0" name=""/>
        <dsp:cNvSpPr/>
      </dsp:nvSpPr>
      <dsp:spPr>
        <a:xfrm>
          <a:off x="4730360" y="1088393"/>
          <a:ext cx="5572907" cy="133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My Accounting World</a:t>
          </a:r>
          <a:endParaRPr lang="en-US" sz="4200" kern="1200" dirty="0"/>
        </a:p>
      </dsp:txBody>
      <dsp:txXfrm>
        <a:off x="4795749" y="1153782"/>
        <a:ext cx="5442129" cy="120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3E9D-5D30-4D02-B699-2F15C871978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687BD-98E0-43E1-BA9F-6FC9342D7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8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4A130-1ED9-4096-A39A-13C3819A6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6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35CA-3041-4944-8831-092D324EA32F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0D80-A9E9-4FCE-A383-D6A9D96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8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5853057"/>
              </p:ext>
            </p:extLst>
          </p:nvPr>
        </p:nvGraphicFramePr>
        <p:xfrm>
          <a:off x="1646236" y="1553544"/>
          <a:ext cx="10361988" cy="242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552107" y="4682564"/>
            <a:ext cx="8915400" cy="1354138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" panose="020B0604020202020204" pitchFamily="34" charset="0"/>
              </a:rPr>
              <a:t>Md. </a:t>
            </a:r>
            <a:r>
              <a:rPr lang="en-US" sz="5400" dirty="0" err="1">
                <a:latin typeface="Arial" panose="020B0604020202020204" pitchFamily="34" charset="0"/>
              </a:rPr>
              <a:t>Shakhawat</a:t>
            </a:r>
            <a:r>
              <a:rPr lang="en-US" sz="5400" dirty="0">
                <a:latin typeface="Arial" panose="020B0604020202020204" pitchFamily="34" charset="0"/>
              </a:rPr>
              <a:t> Hossain</a:t>
            </a:r>
          </a:p>
          <a:p>
            <a:pPr algn="ctr" eaLnBrk="1" hangingPunct="1"/>
            <a:r>
              <a:rPr lang="en-US" sz="2800" dirty="0">
                <a:latin typeface="Arial" panose="020B0604020202020204" pitchFamily="34" charset="0"/>
              </a:rPr>
              <a:t>Lecturer at Shah Makhdum </a:t>
            </a:r>
            <a:r>
              <a:rPr lang="en-US" sz="2800" dirty="0" err="1" smtClean="0">
                <a:latin typeface="Arial" panose="020B0604020202020204" pitchFamily="34" charset="0"/>
              </a:rPr>
              <a:t>College,Rajshahi</a:t>
            </a:r>
            <a:r>
              <a:rPr lang="en-US" sz="2800" smtClean="0">
                <a:latin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3886" y="304939"/>
            <a:ext cx="9980614" cy="729417"/>
          </a:xfrm>
          <a:solidFill>
            <a:schemeClr val="tx2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Rajshahi</a:t>
            </a:r>
            <a:r>
              <a:rPr lang="en-US" sz="4000" b="1" dirty="0" smtClean="0">
                <a:solidFill>
                  <a:schemeClr val="tx1"/>
                </a:solidFill>
              </a:rPr>
              <a:t> Divisional Online School (RDOS)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0"/>
    </mc:Choice>
    <mc:Fallback xmlns="">
      <p:transition spd="slow" advTm="1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0181" y="367121"/>
            <a:ext cx="7387273" cy="952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জনাব</a:t>
            </a:r>
            <a:r>
              <a:rPr lang="en-US" dirty="0" smtClean="0"/>
              <a:t> </a:t>
            </a:r>
            <a:r>
              <a:rPr lang="en-US" dirty="0" err="1" smtClean="0"/>
              <a:t>ঋত্বিক</a:t>
            </a:r>
            <a:r>
              <a:rPr lang="en-US" dirty="0" smtClean="0"/>
              <a:t> </a:t>
            </a:r>
            <a:r>
              <a:rPr lang="en-US" dirty="0" err="1" smtClean="0"/>
              <a:t>রওশন</a:t>
            </a:r>
            <a:endParaRPr lang="en-US" dirty="0" smtClean="0"/>
          </a:p>
          <a:p>
            <a:pPr algn="ctr"/>
            <a:r>
              <a:rPr lang="en-US" dirty="0" err="1" smtClean="0"/>
              <a:t>লাভ-ক্ষতি</a:t>
            </a:r>
            <a:r>
              <a:rPr lang="en-US" dirty="0" smtClean="0"/>
              <a:t> </a:t>
            </a:r>
            <a:r>
              <a:rPr lang="en-US" dirty="0" err="1" smtClean="0"/>
              <a:t>বিবরণী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২০১৫ </a:t>
            </a:r>
            <a:r>
              <a:rPr lang="en-US" dirty="0" err="1" smtClean="0"/>
              <a:t>সালের</a:t>
            </a:r>
            <a:r>
              <a:rPr lang="en-US" dirty="0" smtClean="0"/>
              <a:t> ৩১শে </a:t>
            </a:r>
            <a:r>
              <a:rPr lang="en-US" dirty="0" err="1" smtClean="0"/>
              <a:t>ডিসেম্বর</a:t>
            </a:r>
            <a:r>
              <a:rPr lang="en-US" dirty="0" smtClean="0"/>
              <a:t> </a:t>
            </a:r>
            <a:r>
              <a:rPr lang="en-US" dirty="0" err="1" smtClean="0"/>
              <a:t>তারিখে</a:t>
            </a:r>
            <a:r>
              <a:rPr lang="en-US" dirty="0" smtClean="0"/>
              <a:t> </a:t>
            </a:r>
            <a:r>
              <a:rPr lang="en-US" dirty="0" err="1" smtClean="0"/>
              <a:t>সমাপ্ত</a:t>
            </a:r>
            <a:r>
              <a:rPr lang="en-US" dirty="0" smtClean="0"/>
              <a:t> </a:t>
            </a:r>
            <a:r>
              <a:rPr lang="en-US" dirty="0" err="1" smtClean="0"/>
              <a:t>বছরের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50552"/>
              </p:ext>
            </p:extLst>
          </p:nvPr>
        </p:nvGraphicFramePr>
        <p:xfrm>
          <a:off x="596898" y="1634066"/>
          <a:ext cx="10680704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2"/>
                <a:gridCol w="1689100"/>
                <a:gridCol w="3479800"/>
                <a:gridCol w="1689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বিবরণ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বিবরণ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43770" y="2020094"/>
            <a:ext cx="2185962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প্রারম্ভিক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5" name="Rounded Rectangle 4"/>
          <p:cNvSpPr/>
          <p:nvPr/>
        </p:nvSpPr>
        <p:spPr>
          <a:xfrm>
            <a:off x="643770" y="2459116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অতিরিক্ত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6" name="Rounded Rectangle 5"/>
          <p:cNvSpPr/>
          <p:nvPr/>
        </p:nvSpPr>
        <p:spPr>
          <a:xfrm>
            <a:off x="6323818" y="2038826"/>
            <a:ext cx="2185962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সমাপনী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7" name="Rounded Rectangle 6"/>
          <p:cNvSpPr/>
          <p:nvPr/>
        </p:nvSpPr>
        <p:spPr>
          <a:xfrm>
            <a:off x="6323818" y="2544769"/>
            <a:ext cx="1473201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উত্তোলন</a:t>
            </a:r>
            <a:r>
              <a:rPr lang="en-US" sz="1400" spc="300" dirty="0" smtClean="0"/>
              <a:t>: </a:t>
            </a:r>
            <a:endParaRPr lang="en-US" sz="1400" spc="300" dirty="0"/>
          </a:p>
        </p:txBody>
      </p:sp>
      <p:sp>
        <p:nvSpPr>
          <p:cNvPr id="8" name="Rounded Rectangle 7"/>
          <p:cNvSpPr/>
          <p:nvPr/>
        </p:nvSpPr>
        <p:spPr>
          <a:xfrm>
            <a:off x="4473760" y="2002120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৭০,০০০</a:t>
            </a:r>
            <a:endParaRPr lang="en-US" spc="300" dirty="0"/>
          </a:p>
        </p:txBody>
      </p:sp>
      <p:sp>
        <p:nvSpPr>
          <p:cNvPr id="9" name="Rounded Rectangle 8"/>
          <p:cNvSpPr/>
          <p:nvPr/>
        </p:nvSpPr>
        <p:spPr>
          <a:xfrm>
            <a:off x="9642699" y="2038827"/>
            <a:ext cx="1720066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১,৪০,০০০</a:t>
            </a:r>
            <a:endParaRPr lang="en-US" spc="300" dirty="0"/>
          </a:p>
        </p:txBody>
      </p:sp>
      <p:sp>
        <p:nvSpPr>
          <p:cNvPr id="10" name="Rounded Rectangle 9"/>
          <p:cNvSpPr/>
          <p:nvPr/>
        </p:nvSpPr>
        <p:spPr>
          <a:xfrm>
            <a:off x="8146693" y="3034971"/>
            <a:ext cx="1496006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১০,৪০০</a:t>
            </a:r>
            <a:endParaRPr lang="en-US" spc="300" dirty="0"/>
          </a:p>
        </p:txBody>
      </p:sp>
      <p:sp>
        <p:nvSpPr>
          <p:cNvPr id="11" name="Rounded Rectangle 10"/>
          <p:cNvSpPr/>
          <p:nvPr/>
        </p:nvSpPr>
        <p:spPr>
          <a:xfrm>
            <a:off x="257136" y="285696"/>
            <a:ext cx="1101313" cy="9855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ক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73760" y="2459116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১৫,০০০</a:t>
            </a:r>
            <a:endParaRPr lang="en-US" spc="300" dirty="0"/>
          </a:p>
        </p:txBody>
      </p:sp>
      <p:sp>
        <p:nvSpPr>
          <p:cNvPr id="13" name="Rounded Rectangle 12"/>
          <p:cNvSpPr/>
          <p:nvPr/>
        </p:nvSpPr>
        <p:spPr>
          <a:xfrm>
            <a:off x="643770" y="2898138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বকেয়া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করবারি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খরচ</a:t>
            </a:r>
            <a:endParaRPr lang="en-US" sz="1400" spc="300" dirty="0"/>
          </a:p>
        </p:txBody>
      </p:sp>
      <p:sp>
        <p:nvSpPr>
          <p:cNvPr id="14" name="Rounded Rectangle 13"/>
          <p:cNvSpPr/>
          <p:nvPr/>
        </p:nvSpPr>
        <p:spPr>
          <a:xfrm>
            <a:off x="4484898" y="2898138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২,০০০</a:t>
            </a:r>
            <a:endParaRPr lang="en-US" spc="300" dirty="0"/>
          </a:p>
        </p:txBody>
      </p:sp>
      <p:sp>
        <p:nvSpPr>
          <p:cNvPr id="15" name="Rounded Rectangle 14"/>
          <p:cNvSpPr/>
          <p:nvPr/>
        </p:nvSpPr>
        <p:spPr>
          <a:xfrm>
            <a:off x="643770" y="3331263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অনাদায়ী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পাওনা</a:t>
            </a:r>
            <a:endParaRPr lang="en-US" sz="1400" spc="300" dirty="0"/>
          </a:p>
        </p:txBody>
      </p:sp>
      <p:sp>
        <p:nvSpPr>
          <p:cNvPr id="16" name="Rounded Rectangle 15"/>
          <p:cNvSpPr/>
          <p:nvPr/>
        </p:nvSpPr>
        <p:spPr>
          <a:xfrm>
            <a:off x="2992274" y="3331263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৩,০০০</a:t>
            </a:r>
            <a:endParaRPr lang="en-US" spc="300" dirty="0"/>
          </a:p>
        </p:txBody>
      </p:sp>
      <p:sp>
        <p:nvSpPr>
          <p:cNvPr id="17" name="Rounded Rectangle 16"/>
          <p:cNvSpPr/>
          <p:nvPr/>
        </p:nvSpPr>
        <p:spPr>
          <a:xfrm>
            <a:off x="643770" y="3776182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যোগ-নতুন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অনা</a:t>
            </a:r>
            <a:r>
              <a:rPr lang="en-US" sz="1400" spc="300" dirty="0" smtClean="0"/>
              <a:t>. </a:t>
            </a:r>
            <a:r>
              <a:rPr lang="en-US" sz="1400" spc="300" dirty="0" err="1" smtClean="0"/>
              <a:t>পাওনা</a:t>
            </a:r>
            <a:endParaRPr lang="en-US" sz="1400" spc="300" dirty="0"/>
          </a:p>
        </p:txBody>
      </p:sp>
      <p:sp>
        <p:nvSpPr>
          <p:cNvPr id="18" name="Rounded Rectangle 17"/>
          <p:cNvSpPr/>
          <p:nvPr/>
        </p:nvSpPr>
        <p:spPr>
          <a:xfrm>
            <a:off x="3002588" y="3776182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৪,৭০০</a:t>
            </a:r>
            <a:endParaRPr lang="en-US" spc="300" dirty="0"/>
          </a:p>
        </p:txBody>
      </p:sp>
      <p:sp>
        <p:nvSpPr>
          <p:cNvPr id="19" name="Rounded Rectangle 18"/>
          <p:cNvSpPr/>
          <p:nvPr/>
        </p:nvSpPr>
        <p:spPr>
          <a:xfrm>
            <a:off x="4484898" y="3721788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৭,৭০০</a:t>
            </a:r>
            <a:endParaRPr lang="en-US" spc="300" dirty="0"/>
          </a:p>
        </p:txBody>
      </p:sp>
      <p:sp>
        <p:nvSpPr>
          <p:cNvPr id="20" name="Rounded Rectangle 19"/>
          <p:cNvSpPr/>
          <p:nvPr/>
        </p:nvSpPr>
        <p:spPr>
          <a:xfrm>
            <a:off x="643770" y="4263701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আসবাব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পত্রের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অবচয়</a:t>
            </a:r>
            <a:endParaRPr lang="en-US" sz="1400" spc="300" dirty="0"/>
          </a:p>
        </p:txBody>
      </p:sp>
      <p:sp>
        <p:nvSpPr>
          <p:cNvPr id="21" name="Rounded Rectangle 20"/>
          <p:cNvSpPr/>
          <p:nvPr/>
        </p:nvSpPr>
        <p:spPr>
          <a:xfrm>
            <a:off x="4484898" y="4209307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২,৭৫০</a:t>
            </a:r>
            <a:endParaRPr lang="en-US" spc="300" dirty="0"/>
          </a:p>
        </p:txBody>
      </p:sp>
      <p:sp>
        <p:nvSpPr>
          <p:cNvPr id="22" name="Rounded Rectangle 21"/>
          <p:cNvSpPr/>
          <p:nvPr/>
        </p:nvSpPr>
        <p:spPr>
          <a:xfrm>
            <a:off x="643770" y="4723050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মূলধনের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সুদ</a:t>
            </a:r>
            <a:endParaRPr lang="en-US" sz="1400" spc="300" dirty="0"/>
          </a:p>
        </p:txBody>
      </p:sp>
      <p:sp>
        <p:nvSpPr>
          <p:cNvPr id="23" name="Rounded Rectangle 22"/>
          <p:cNvSpPr/>
          <p:nvPr/>
        </p:nvSpPr>
        <p:spPr>
          <a:xfrm>
            <a:off x="4484898" y="4668656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৭,৭৫০</a:t>
            </a:r>
            <a:endParaRPr lang="en-US" spc="300" dirty="0"/>
          </a:p>
        </p:txBody>
      </p:sp>
      <p:sp>
        <p:nvSpPr>
          <p:cNvPr id="24" name="Rounded Rectangle 23"/>
          <p:cNvSpPr/>
          <p:nvPr/>
        </p:nvSpPr>
        <p:spPr>
          <a:xfrm>
            <a:off x="643770" y="5195240"/>
            <a:ext cx="2777225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নিট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লাভ</a:t>
            </a:r>
            <a:r>
              <a:rPr lang="en-US" sz="1400" spc="300" dirty="0" smtClean="0"/>
              <a:t> (</a:t>
            </a:r>
            <a:r>
              <a:rPr lang="en-US" sz="1400" spc="300" dirty="0" err="1" smtClean="0"/>
              <a:t>মূলধনে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স্থানান্তর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হলো</a:t>
            </a:r>
            <a:r>
              <a:rPr lang="en-US" sz="1400" spc="300" dirty="0" smtClean="0"/>
              <a:t>)</a:t>
            </a:r>
            <a:endParaRPr lang="en-US" sz="1400" spc="300" dirty="0"/>
          </a:p>
        </p:txBody>
      </p:sp>
      <p:sp>
        <p:nvSpPr>
          <p:cNvPr id="25" name="Rounded Rectangle 24"/>
          <p:cNvSpPr/>
          <p:nvPr/>
        </p:nvSpPr>
        <p:spPr>
          <a:xfrm>
            <a:off x="4484898" y="5140846"/>
            <a:ext cx="134284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৫৩,২২০</a:t>
            </a:r>
            <a:endParaRPr lang="en-US" spc="300" dirty="0"/>
          </a:p>
        </p:txBody>
      </p:sp>
      <p:sp>
        <p:nvSpPr>
          <p:cNvPr id="26" name="Rounded Rectangle 25"/>
          <p:cNvSpPr/>
          <p:nvPr/>
        </p:nvSpPr>
        <p:spPr>
          <a:xfrm>
            <a:off x="6466499" y="3034971"/>
            <a:ext cx="1473201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নগদ</a:t>
            </a:r>
            <a:endParaRPr lang="en-US" sz="1400" spc="300" dirty="0"/>
          </a:p>
        </p:txBody>
      </p:sp>
      <p:sp>
        <p:nvSpPr>
          <p:cNvPr id="27" name="Rounded Rectangle 26"/>
          <p:cNvSpPr/>
          <p:nvPr/>
        </p:nvSpPr>
        <p:spPr>
          <a:xfrm>
            <a:off x="8198206" y="3508118"/>
            <a:ext cx="1101313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৫,০০০</a:t>
            </a:r>
            <a:endParaRPr lang="en-US" spc="300" dirty="0"/>
          </a:p>
        </p:txBody>
      </p:sp>
      <p:sp>
        <p:nvSpPr>
          <p:cNvPr id="28" name="Rounded Rectangle 27"/>
          <p:cNvSpPr/>
          <p:nvPr/>
        </p:nvSpPr>
        <p:spPr>
          <a:xfrm>
            <a:off x="6518012" y="3508118"/>
            <a:ext cx="1473201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পণ্য</a:t>
            </a:r>
            <a:endParaRPr lang="en-US" sz="1400" spc="300" dirty="0"/>
          </a:p>
        </p:txBody>
      </p:sp>
      <p:sp>
        <p:nvSpPr>
          <p:cNvPr id="29" name="Rounded Rectangle 28"/>
          <p:cNvSpPr/>
          <p:nvPr/>
        </p:nvSpPr>
        <p:spPr>
          <a:xfrm>
            <a:off x="9642699" y="4068437"/>
            <a:ext cx="1101313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১,০০০</a:t>
            </a:r>
            <a:endParaRPr lang="en-US" spc="300" dirty="0"/>
          </a:p>
        </p:txBody>
      </p:sp>
      <p:sp>
        <p:nvSpPr>
          <p:cNvPr id="30" name="Rounded Rectangle 29"/>
          <p:cNvSpPr/>
          <p:nvPr/>
        </p:nvSpPr>
        <p:spPr>
          <a:xfrm>
            <a:off x="6323818" y="4068438"/>
            <a:ext cx="1619306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অগ্রিম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প্রদত্ত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ভাড়া</a:t>
            </a:r>
            <a:endParaRPr lang="en-US" sz="1400" spc="300" dirty="0"/>
          </a:p>
        </p:txBody>
      </p:sp>
      <p:sp>
        <p:nvSpPr>
          <p:cNvPr id="31" name="Rounded Rectangle 30"/>
          <p:cNvSpPr/>
          <p:nvPr/>
        </p:nvSpPr>
        <p:spPr>
          <a:xfrm>
            <a:off x="9642699" y="3508118"/>
            <a:ext cx="142423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১৫,৪০০</a:t>
            </a:r>
            <a:endParaRPr lang="en-US" spc="300" dirty="0"/>
          </a:p>
        </p:txBody>
      </p:sp>
      <p:sp>
        <p:nvSpPr>
          <p:cNvPr id="32" name="Rounded Rectangle 31"/>
          <p:cNvSpPr/>
          <p:nvPr/>
        </p:nvSpPr>
        <p:spPr>
          <a:xfrm>
            <a:off x="6323818" y="4594871"/>
            <a:ext cx="2209129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বিনিয়োগের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সুদ</a:t>
            </a:r>
            <a:r>
              <a:rPr lang="en-US" sz="1400" spc="300" dirty="0" smtClean="0"/>
              <a:t> (</a:t>
            </a:r>
            <a:r>
              <a:rPr lang="en-US" sz="1400" spc="300" dirty="0" err="1" smtClean="0"/>
              <a:t>অনাদায়ী</a:t>
            </a:r>
            <a:r>
              <a:rPr lang="en-US" sz="1400" spc="300" dirty="0" smtClean="0"/>
              <a:t>)</a:t>
            </a:r>
            <a:endParaRPr lang="en-US" sz="1400" spc="300" dirty="0"/>
          </a:p>
        </p:txBody>
      </p:sp>
      <p:sp>
        <p:nvSpPr>
          <p:cNvPr id="33" name="Rounded Rectangle 32"/>
          <p:cNvSpPr/>
          <p:nvPr/>
        </p:nvSpPr>
        <p:spPr>
          <a:xfrm>
            <a:off x="9642699" y="4613278"/>
            <a:ext cx="1101313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১৫,০০</a:t>
            </a:r>
            <a:endParaRPr lang="en-US" spc="300" dirty="0"/>
          </a:p>
        </p:txBody>
      </p:sp>
      <p:sp>
        <p:nvSpPr>
          <p:cNvPr id="34" name="Rounded Rectangle 33"/>
          <p:cNvSpPr/>
          <p:nvPr/>
        </p:nvSpPr>
        <p:spPr>
          <a:xfrm>
            <a:off x="6323818" y="5129020"/>
            <a:ext cx="1473201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উত্তোলনের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সুদ</a:t>
            </a:r>
            <a:endParaRPr lang="en-US" sz="1400" spc="300" dirty="0"/>
          </a:p>
        </p:txBody>
      </p:sp>
      <p:sp>
        <p:nvSpPr>
          <p:cNvPr id="35" name="Rounded Rectangle 34"/>
          <p:cNvSpPr/>
          <p:nvPr/>
        </p:nvSpPr>
        <p:spPr>
          <a:xfrm>
            <a:off x="9642699" y="5147427"/>
            <a:ext cx="1101313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৫২০</a:t>
            </a:r>
            <a:endParaRPr lang="en-US" spc="300" dirty="0"/>
          </a:p>
        </p:txBody>
      </p:sp>
      <p:sp>
        <p:nvSpPr>
          <p:cNvPr id="36" name="Rounded Rectangle 35"/>
          <p:cNvSpPr/>
          <p:nvPr/>
        </p:nvSpPr>
        <p:spPr>
          <a:xfrm>
            <a:off x="4473760" y="5961287"/>
            <a:ext cx="1535880" cy="346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১,৮০,৭০০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42700" y="5903626"/>
            <a:ext cx="1535880" cy="346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১,৮০,৭০০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3406" y="6433477"/>
            <a:ext cx="4114800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Rajshahi</a:t>
            </a:r>
            <a:r>
              <a:rPr lang="en-US" sz="1800" dirty="0" smtClean="0">
                <a:solidFill>
                  <a:srgbClr val="FF0000"/>
                </a:solidFill>
              </a:rPr>
              <a:t> Divisional Online School (RDOS)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6" y="362858"/>
            <a:ext cx="885371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গণনা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9926" y="383079"/>
            <a:ext cx="166914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মূলধনের</a:t>
            </a:r>
            <a:r>
              <a:rPr lang="en-US" dirty="0" smtClean="0"/>
              <a:t> </a:t>
            </a:r>
            <a:r>
              <a:rPr lang="en-US" dirty="0" err="1" smtClean="0"/>
              <a:t>সুদ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6828" y="362858"/>
            <a:ext cx="630464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n-US" dirty="0" err="1" smtClean="0"/>
              <a:t>প্রারম্ভিক</a:t>
            </a:r>
            <a:r>
              <a:rPr lang="en-US" dirty="0" smtClean="0"/>
              <a:t> </a:t>
            </a:r>
            <a:r>
              <a:rPr lang="en-US" dirty="0" err="1" smtClean="0"/>
              <a:t>মূলধনের</a:t>
            </a:r>
            <a:r>
              <a:rPr lang="en-US" dirty="0" smtClean="0"/>
              <a:t> </a:t>
            </a:r>
            <a:r>
              <a:rPr lang="en-US" dirty="0" err="1" smtClean="0"/>
              <a:t>সুদ+অতিরিক্ত</a:t>
            </a:r>
            <a:r>
              <a:rPr lang="en-US" dirty="0" smtClean="0"/>
              <a:t> </a:t>
            </a:r>
            <a:r>
              <a:rPr lang="en-US" dirty="0" err="1" smtClean="0"/>
              <a:t>মূলধনের</a:t>
            </a:r>
            <a:r>
              <a:rPr lang="en-US" dirty="0" smtClean="0"/>
              <a:t> </a:t>
            </a:r>
            <a:r>
              <a:rPr lang="en-US" dirty="0" err="1" smtClean="0"/>
              <a:t>সুদ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16828" y="870858"/>
            <a:ext cx="6304643" cy="115416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= ৭০,০০০*১০%+১৫০০০*১০%*১/২</a:t>
            </a:r>
          </a:p>
          <a:p>
            <a:r>
              <a:rPr lang="en-US" dirty="0" smtClean="0"/>
              <a:t>= ৭,০০০+৭৫০</a:t>
            </a:r>
          </a:p>
          <a:p>
            <a:r>
              <a:rPr lang="en-US" dirty="0" smtClean="0"/>
              <a:t>= ৭,৭৫০</a:t>
            </a:r>
          </a:p>
          <a:p>
            <a:endParaRPr lang="en-US" sz="7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49926" y="2395932"/>
            <a:ext cx="166914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উত্তোলনের</a:t>
            </a:r>
            <a:r>
              <a:rPr lang="en-US" dirty="0" smtClean="0"/>
              <a:t> </a:t>
            </a:r>
            <a:r>
              <a:rPr lang="en-US" dirty="0" err="1" smtClean="0"/>
              <a:t>সুদ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6828" y="2153558"/>
            <a:ext cx="6203043" cy="122341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r>
              <a:rPr lang="en-US" dirty="0" smtClean="0"/>
              <a:t>= </a:t>
            </a:r>
            <a:r>
              <a:rPr lang="en-US" dirty="0" err="1" smtClean="0"/>
              <a:t>উত্তোলনের</a:t>
            </a:r>
            <a:r>
              <a:rPr lang="en-US" dirty="0" smtClean="0"/>
              <a:t> </a:t>
            </a:r>
            <a:r>
              <a:rPr lang="en-US" dirty="0" err="1" smtClean="0"/>
              <a:t>পরিমাণ</a:t>
            </a:r>
            <a:r>
              <a:rPr lang="en-US" dirty="0" smtClean="0"/>
              <a:t>*১০%*১/২</a:t>
            </a:r>
          </a:p>
          <a:p>
            <a:r>
              <a:rPr lang="en-US" dirty="0" smtClean="0"/>
              <a:t>= ২০০*৫২*১০</a:t>
            </a:r>
            <a:r>
              <a:rPr lang="en-US" dirty="0"/>
              <a:t>%*</a:t>
            </a:r>
            <a:r>
              <a:rPr lang="en-US" dirty="0" smtClean="0"/>
              <a:t>১/২</a:t>
            </a:r>
          </a:p>
          <a:p>
            <a:r>
              <a:rPr lang="en-US" dirty="0" smtClean="0"/>
              <a:t>= ৫২০</a:t>
            </a:r>
          </a:p>
          <a:p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378857" y="3768103"/>
            <a:ext cx="244021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আসবাবপত্রের</a:t>
            </a:r>
            <a:r>
              <a:rPr lang="en-US" dirty="0" smtClean="0"/>
              <a:t> </a:t>
            </a:r>
            <a:r>
              <a:rPr lang="en-US" dirty="0" err="1" smtClean="0"/>
              <a:t>অবচয়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16828" y="3505508"/>
            <a:ext cx="5669643" cy="96949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endParaRPr lang="en-US" sz="1050" dirty="0" smtClean="0"/>
          </a:p>
          <a:p>
            <a:r>
              <a:rPr lang="en-US" dirty="0" smtClean="0"/>
              <a:t>=  ২০,০০০*১০</a:t>
            </a:r>
            <a:r>
              <a:rPr lang="en-US" dirty="0"/>
              <a:t>%+১৫০০০*১০%*</a:t>
            </a:r>
            <a:r>
              <a:rPr lang="en-US" dirty="0" smtClean="0"/>
              <a:t>১/২</a:t>
            </a:r>
          </a:p>
          <a:p>
            <a:r>
              <a:rPr lang="en-US" dirty="0" smtClean="0"/>
              <a:t>= ২,০০০+৭৫০=২,৭৫০</a:t>
            </a:r>
          </a:p>
          <a:p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851649" y="4721276"/>
            <a:ext cx="166914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বিবিধ</a:t>
            </a:r>
            <a:r>
              <a:rPr lang="en-US" dirty="0" smtClean="0"/>
              <a:t> </a:t>
            </a:r>
            <a:r>
              <a:rPr lang="en-US" dirty="0" err="1" smtClean="0"/>
              <a:t>দেনাদার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52328" y="4708271"/>
            <a:ext cx="166914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৫০,০০০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1649" y="5190120"/>
            <a:ext cx="166914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বাদঃ</a:t>
            </a:r>
            <a:r>
              <a:rPr lang="en-US" dirty="0" smtClean="0"/>
              <a:t> </a:t>
            </a:r>
            <a:r>
              <a:rPr lang="en-US" dirty="0" err="1" smtClean="0"/>
              <a:t>অনাদায়ী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52327" y="5190120"/>
            <a:ext cx="166914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৩,০০০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52327" y="5668175"/>
            <a:ext cx="166914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৪৭,০০০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514" y="5965622"/>
            <a:ext cx="254181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অনাদায়ী</a:t>
            </a:r>
            <a:r>
              <a:rPr lang="en-US" dirty="0" smtClean="0"/>
              <a:t> </a:t>
            </a:r>
            <a:r>
              <a:rPr lang="en-US" dirty="0" err="1" smtClean="0"/>
              <a:t>দেনা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82256" y="5965622"/>
            <a:ext cx="3104244" cy="63094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endParaRPr lang="en-US" sz="900" dirty="0" smtClean="0"/>
          </a:p>
          <a:p>
            <a:r>
              <a:rPr lang="en-US" dirty="0" smtClean="0"/>
              <a:t>৪৭,০০০*১০%=৪,৭০০</a:t>
            </a:r>
          </a:p>
          <a:p>
            <a:endParaRPr lang="en-US" sz="700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1649" y="6414001"/>
            <a:ext cx="4114800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Rajshahi</a:t>
            </a:r>
            <a:r>
              <a:rPr lang="en-US" sz="1800" dirty="0" smtClean="0">
                <a:solidFill>
                  <a:srgbClr val="FF0000"/>
                </a:solidFill>
              </a:rPr>
              <a:t> Divisional Online School (RDOS)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8377" y="95715"/>
            <a:ext cx="713913" cy="63888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খ.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261"/>
              </p:ext>
            </p:extLst>
          </p:nvPr>
        </p:nvGraphicFramePr>
        <p:xfrm>
          <a:off x="431799" y="1031729"/>
          <a:ext cx="11600543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487"/>
                <a:gridCol w="1436914"/>
                <a:gridCol w="4406572"/>
                <a:gridCol w="183457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দায়সমূহ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মূলধন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সম্পদসমূহ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8802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14499" y="77209"/>
            <a:ext cx="7476173" cy="8897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জনাব</a:t>
            </a:r>
            <a:r>
              <a:rPr lang="en-US" dirty="0" smtClean="0"/>
              <a:t> </a:t>
            </a:r>
            <a:r>
              <a:rPr lang="en-US" dirty="0" err="1" smtClean="0"/>
              <a:t>ঋত্বিক</a:t>
            </a:r>
            <a:r>
              <a:rPr lang="en-US" dirty="0" smtClean="0"/>
              <a:t> </a:t>
            </a:r>
            <a:r>
              <a:rPr lang="en-US" dirty="0" err="1" smtClean="0"/>
              <a:t>রওশন</a:t>
            </a:r>
            <a:endParaRPr lang="en-US" dirty="0"/>
          </a:p>
          <a:p>
            <a:pPr algn="ctr"/>
            <a:r>
              <a:rPr lang="en-US" dirty="0" err="1" smtClean="0"/>
              <a:t>বৈষয়িক</a:t>
            </a:r>
            <a:r>
              <a:rPr lang="en-US" dirty="0" smtClean="0"/>
              <a:t> </a:t>
            </a:r>
            <a:r>
              <a:rPr lang="en-US" dirty="0" err="1" smtClean="0"/>
              <a:t>বিবরণী</a:t>
            </a:r>
            <a:endParaRPr lang="en-US" dirty="0" smtClean="0"/>
          </a:p>
          <a:p>
            <a:pPr algn="ctr"/>
            <a:r>
              <a:rPr lang="en-US" dirty="0" smtClean="0"/>
              <a:t>২০১৫ </a:t>
            </a:r>
            <a:r>
              <a:rPr lang="en-US" dirty="0" err="1" smtClean="0"/>
              <a:t>সালের</a:t>
            </a:r>
            <a:r>
              <a:rPr lang="en-US" dirty="0" smtClean="0"/>
              <a:t> ৩১শে </a:t>
            </a:r>
            <a:r>
              <a:rPr lang="en-US" dirty="0" err="1" smtClean="0"/>
              <a:t>ডিসেম্বর</a:t>
            </a:r>
            <a:r>
              <a:rPr lang="en-US" dirty="0" smtClean="0"/>
              <a:t> </a:t>
            </a:r>
            <a:r>
              <a:rPr lang="en-US" dirty="0" err="1" smtClean="0"/>
              <a:t>তারিখে</a:t>
            </a:r>
            <a:r>
              <a:rPr lang="en-US" dirty="0" smtClean="0"/>
              <a:t> </a:t>
            </a:r>
            <a:r>
              <a:rPr lang="en-US" dirty="0" err="1" smtClean="0"/>
              <a:t>প্রস্তুতকৃত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5336" y="1432520"/>
            <a:ext cx="2714625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বিবিধ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পাওনাদার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হিসাব</a:t>
            </a:r>
            <a:endParaRPr lang="en-US" sz="1400" spc="300" dirty="0"/>
          </a:p>
        </p:txBody>
      </p:sp>
      <p:sp>
        <p:nvSpPr>
          <p:cNvPr id="6" name="Rounded Rectangle 5"/>
          <p:cNvSpPr/>
          <p:nvPr/>
        </p:nvSpPr>
        <p:spPr>
          <a:xfrm>
            <a:off x="565335" y="1893280"/>
            <a:ext cx="2714625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প্রদেয়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বিল</a:t>
            </a:r>
            <a:endParaRPr lang="en-US" sz="1400" spc="300" dirty="0"/>
          </a:p>
        </p:txBody>
      </p:sp>
      <p:sp>
        <p:nvSpPr>
          <p:cNvPr id="7" name="Rounded Rectangle 6"/>
          <p:cNvSpPr/>
          <p:nvPr/>
        </p:nvSpPr>
        <p:spPr>
          <a:xfrm>
            <a:off x="6105312" y="1383938"/>
            <a:ext cx="1901575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নগদ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তহবিল</a:t>
            </a:r>
            <a:endParaRPr lang="en-US" sz="1400" spc="300" dirty="0"/>
          </a:p>
        </p:txBody>
      </p:sp>
      <p:sp>
        <p:nvSpPr>
          <p:cNvPr id="8" name="Rounded Rectangle 7"/>
          <p:cNvSpPr/>
          <p:nvPr/>
        </p:nvSpPr>
        <p:spPr>
          <a:xfrm>
            <a:off x="6105311" y="1761454"/>
            <a:ext cx="1901575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মজুদ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পন্য</a:t>
            </a:r>
            <a:endParaRPr lang="en-US" sz="1400" spc="300" dirty="0"/>
          </a:p>
        </p:txBody>
      </p:sp>
      <p:sp>
        <p:nvSpPr>
          <p:cNvPr id="9" name="Rounded Rectangle 8"/>
          <p:cNvSpPr/>
          <p:nvPr/>
        </p:nvSpPr>
        <p:spPr>
          <a:xfrm>
            <a:off x="5774185" y="2601064"/>
            <a:ext cx="2302685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বিবিধ</a:t>
            </a:r>
            <a:r>
              <a:rPr lang="en-US" sz="1400" spc="300" dirty="0"/>
              <a:t> </a:t>
            </a:r>
            <a:r>
              <a:rPr lang="en-US" sz="1400" spc="300" dirty="0" err="1" smtClean="0"/>
              <a:t>দেনাদার</a:t>
            </a:r>
            <a:r>
              <a:rPr lang="en-US" sz="1400" spc="300" dirty="0" smtClean="0"/>
              <a:t>  </a:t>
            </a:r>
            <a:r>
              <a:rPr lang="en-US" sz="1400" spc="300" dirty="0" err="1" smtClean="0"/>
              <a:t>হিসাব</a:t>
            </a:r>
            <a:endParaRPr lang="en-US" sz="1400" spc="300" dirty="0"/>
          </a:p>
        </p:txBody>
      </p:sp>
      <p:sp>
        <p:nvSpPr>
          <p:cNvPr id="10" name="Rounded Rectangle 9"/>
          <p:cNvSpPr/>
          <p:nvPr/>
        </p:nvSpPr>
        <p:spPr>
          <a:xfrm>
            <a:off x="5780349" y="3008390"/>
            <a:ext cx="2241898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অনাদায়ী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পাওনা</a:t>
            </a:r>
            <a:endParaRPr lang="en-US" sz="1400" spc="300" dirty="0"/>
          </a:p>
        </p:txBody>
      </p:sp>
      <p:sp>
        <p:nvSpPr>
          <p:cNvPr id="11" name="Rounded Rectangle 10"/>
          <p:cNvSpPr/>
          <p:nvPr/>
        </p:nvSpPr>
        <p:spPr>
          <a:xfrm>
            <a:off x="6105312" y="3756975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বাদ-অনা</a:t>
            </a:r>
            <a:r>
              <a:rPr lang="en-US" sz="1400" spc="300" dirty="0" smtClean="0"/>
              <a:t>. </a:t>
            </a:r>
            <a:r>
              <a:rPr lang="en-US" sz="1400" spc="300" dirty="0" err="1" smtClean="0"/>
              <a:t>সঞ্চিতি</a:t>
            </a:r>
            <a:endParaRPr lang="en-US" sz="1400" spc="300" dirty="0"/>
          </a:p>
        </p:txBody>
      </p:sp>
      <p:sp>
        <p:nvSpPr>
          <p:cNvPr id="12" name="Rounded Rectangle 11"/>
          <p:cNvSpPr/>
          <p:nvPr/>
        </p:nvSpPr>
        <p:spPr>
          <a:xfrm>
            <a:off x="4267200" y="1423073"/>
            <a:ext cx="1378519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৩৮,০০০</a:t>
            </a:r>
            <a:endParaRPr lang="en-US" spc="300" dirty="0"/>
          </a:p>
        </p:txBody>
      </p:sp>
      <p:sp>
        <p:nvSpPr>
          <p:cNvPr id="13" name="Rounded Rectangle 12"/>
          <p:cNvSpPr/>
          <p:nvPr/>
        </p:nvSpPr>
        <p:spPr>
          <a:xfrm>
            <a:off x="4267200" y="1893280"/>
            <a:ext cx="1378519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২২,০০০</a:t>
            </a:r>
            <a:endParaRPr lang="en-US" spc="300" dirty="0"/>
          </a:p>
        </p:txBody>
      </p:sp>
      <p:sp>
        <p:nvSpPr>
          <p:cNvPr id="14" name="Rounded Rectangle 13"/>
          <p:cNvSpPr/>
          <p:nvPr/>
        </p:nvSpPr>
        <p:spPr>
          <a:xfrm>
            <a:off x="6105312" y="5139286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আসবাবপত্র</a:t>
            </a:r>
            <a:endParaRPr lang="en-US" sz="1400" spc="300" dirty="0"/>
          </a:p>
        </p:txBody>
      </p:sp>
      <p:sp>
        <p:nvSpPr>
          <p:cNvPr id="15" name="Rounded Rectangle 14"/>
          <p:cNvSpPr/>
          <p:nvPr/>
        </p:nvSpPr>
        <p:spPr>
          <a:xfrm>
            <a:off x="6105312" y="5609191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বাদ-অবচয়</a:t>
            </a:r>
            <a:endParaRPr lang="en-US" sz="1400" spc="300" dirty="0"/>
          </a:p>
        </p:txBody>
      </p:sp>
      <p:sp>
        <p:nvSpPr>
          <p:cNvPr id="16" name="Rounded Rectangle 15"/>
          <p:cNvSpPr/>
          <p:nvPr/>
        </p:nvSpPr>
        <p:spPr>
          <a:xfrm>
            <a:off x="590735" y="2806991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17" name="Rounded Rectangle 16"/>
          <p:cNvSpPr/>
          <p:nvPr/>
        </p:nvSpPr>
        <p:spPr>
          <a:xfrm>
            <a:off x="590735" y="3264751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+ </a:t>
            </a:r>
            <a:r>
              <a:rPr lang="en-US" sz="1400" spc="300" dirty="0" err="1" smtClean="0"/>
              <a:t>অতিরিক্ত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18" name="Rounded Rectangle 17"/>
          <p:cNvSpPr/>
          <p:nvPr/>
        </p:nvSpPr>
        <p:spPr>
          <a:xfrm>
            <a:off x="557447" y="5773129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+ </a:t>
            </a:r>
            <a:r>
              <a:rPr lang="en-US" sz="1400" spc="300" dirty="0" err="1" smtClean="0"/>
              <a:t>নিট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লাভ</a:t>
            </a:r>
            <a:endParaRPr lang="en-US" sz="1400" spc="300" dirty="0"/>
          </a:p>
        </p:txBody>
      </p:sp>
      <p:sp>
        <p:nvSpPr>
          <p:cNvPr id="19" name="Rounded Rectangle 18"/>
          <p:cNvSpPr/>
          <p:nvPr/>
        </p:nvSpPr>
        <p:spPr>
          <a:xfrm>
            <a:off x="208377" y="4936538"/>
            <a:ext cx="2057036" cy="4635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বাদ-উত্তোলন</a:t>
            </a:r>
            <a:endParaRPr lang="en-US" sz="1400" spc="300" dirty="0" smtClean="0"/>
          </a:p>
          <a:p>
            <a:pPr algn="ctr"/>
            <a:r>
              <a:rPr lang="en-US" sz="1400" spc="300" dirty="0" smtClean="0"/>
              <a:t>ও </a:t>
            </a:r>
            <a:r>
              <a:rPr lang="en-US" sz="1400" spc="300" dirty="0" err="1" smtClean="0"/>
              <a:t>উত্তোলনের</a:t>
            </a:r>
            <a:r>
              <a:rPr lang="en-US" sz="1400" spc="300" dirty="0"/>
              <a:t> </a:t>
            </a:r>
            <a:r>
              <a:rPr lang="en-US" sz="1400" spc="300" dirty="0" smtClean="0"/>
              <a:t>‍</a:t>
            </a:r>
            <a:r>
              <a:rPr lang="en-US" sz="1400" spc="300" dirty="0" err="1" smtClean="0"/>
              <a:t>সুদ</a:t>
            </a:r>
            <a:endParaRPr lang="en-US" sz="1400" spc="300" dirty="0"/>
          </a:p>
        </p:txBody>
      </p:sp>
      <p:sp>
        <p:nvSpPr>
          <p:cNvPr id="20" name="Rounded Rectangle 19"/>
          <p:cNvSpPr/>
          <p:nvPr/>
        </p:nvSpPr>
        <p:spPr>
          <a:xfrm>
            <a:off x="2372093" y="3220137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১৫,০০০</a:t>
            </a:r>
            <a:endParaRPr lang="en-US" sz="1400" spc="300" dirty="0"/>
          </a:p>
        </p:txBody>
      </p:sp>
      <p:sp>
        <p:nvSpPr>
          <p:cNvPr id="21" name="Rounded Rectangle 20"/>
          <p:cNvSpPr/>
          <p:nvPr/>
        </p:nvSpPr>
        <p:spPr>
          <a:xfrm>
            <a:off x="2372093" y="2785839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৭০,০০০</a:t>
            </a:r>
            <a:endParaRPr lang="en-US" sz="1400" spc="300" dirty="0"/>
          </a:p>
        </p:txBody>
      </p:sp>
      <p:sp>
        <p:nvSpPr>
          <p:cNvPr id="22" name="Rounded Rectangle 21"/>
          <p:cNvSpPr/>
          <p:nvPr/>
        </p:nvSpPr>
        <p:spPr>
          <a:xfrm>
            <a:off x="2372093" y="4492666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৯২,৭৫০</a:t>
            </a:r>
            <a:endParaRPr lang="en-US" sz="1400" spc="300" dirty="0"/>
          </a:p>
        </p:txBody>
      </p:sp>
      <p:sp>
        <p:nvSpPr>
          <p:cNvPr id="23" name="Rounded Rectangle 22"/>
          <p:cNvSpPr/>
          <p:nvPr/>
        </p:nvSpPr>
        <p:spPr>
          <a:xfrm>
            <a:off x="2372093" y="3636010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৮৫,০০০</a:t>
            </a:r>
            <a:endParaRPr lang="en-US" sz="1400" spc="300" dirty="0"/>
          </a:p>
        </p:txBody>
      </p:sp>
      <p:sp>
        <p:nvSpPr>
          <p:cNvPr id="24" name="Rounded Rectangle 23"/>
          <p:cNvSpPr/>
          <p:nvPr/>
        </p:nvSpPr>
        <p:spPr>
          <a:xfrm>
            <a:off x="2372093" y="4061147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৭,৭৫০</a:t>
            </a:r>
            <a:endParaRPr lang="en-US" sz="1400" spc="300" dirty="0"/>
          </a:p>
        </p:txBody>
      </p:sp>
      <p:sp>
        <p:nvSpPr>
          <p:cNvPr id="25" name="Rounded Rectangle 24"/>
          <p:cNvSpPr/>
          <p:nvPr/>
        </p:nvSpPr>
        <p:spPr>
          <a:xfrm>
            <a:off x="2372093" y="4938937"/>
            <a:ext cx="1707966" cy="4611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(১৫,৪০০)</a:t>
            </a:r>
          </a:p>
          <a:p>
            <a:pPr algn="ctr"/>
            <a:r>
              <a:rPr lang="en-US" sz="1400" spc="300" dirty="0" smtClean="0"/>
              <a:t>(৫২০)</a:t>
            </a:r>
            <a:endParaRPr lang="en-US" sz="1400" spc="300" dirty="0"/>
          </a:p>
        </p:txBody>
      </p:sp>
      <p:sp>
        <p:nvSpPr>
          <p:cNvPr id="26" name="Rounded Rectangle 25"/>
          <p:cNvSpPr/>
          <p:nvPr/>
        </p:nvSpPr>
        <p:spPr>
          <a:xfrm>
            <a:off x="4437055" y="5889792"/>
            <a:ext cx="1409700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১,৩০,০৫০</a:t>
            </a:r>
            <a:endParaRPr lang="en-US" sz="1400" spc="300" dirty="0"/>
          </a:p>
        </p:txBody>
      </p:sp>
      <p:sp>
        <p:nvSpPr>
          <p:cNvPr id="27" name="Rounded Rectangle 26"/>
          <p:cNvSpPr/>
          <p:nvPr/>
        </p:nvSpPr>
        <p:spPr>
          <a:xfrm>
            <a:off x="10175321" y="1375775"/>
            <a:ext cx="1734796" cy="3032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১৫,০০০</a:t>
            </a:r>
            <a:endParaRPr lang="en-US" spc="300" dirty="0"/>
          </a:p>
        </p:txBody>
      </p:sp>
      <p:sp>
        <p:nvSpPr>
          <p:cNvPr id="28" name="Rounded Rectangle 27"/>
          <p:cNvSpPr/>
          <p:nvPr/>
        </p:nvSpPr>
        <p:spPr>
          <a:xfrm>
            <a:off x="10175321" y="1755542"/>
            <a:ext cx="1784448" cy="2692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৩০,০০০</a:t>
            </a:r>
            <a:endParaRPr lang="en-US" spc="300" dirty="0"/>
          </a:p>
        </p:txBody>
      </p:sp>
      <p:sp>
        <p:nvSpPr>
          <p:cNvPr id="29" name="Rounded Rectangle 28"/>
          <p:cNvSpPr/>
          <p:nvPr/>
        </p:nvSpPr>
        <p:spPr>
          <a:xfrm>
            <a:off x="8094817" y="2601064"/>
            <a:ext cx="1397526" cy="282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৫০,০০০</a:t>
            </a:r>
            <a:endParaRPr lang="en-US" spc="300" dirty="0"/>
          </a:p>
        </p:txBody>
      </p:sp>
      <p:sp>
        <p:nvSpPr>
          <p:cNvPr id="30" name="Rounded Rectangle 29"/>
          <p:cNvSpPr/>
          <p:nvPr/>
        </p:nvSpPr>
        <p:spPr>
          <a:xfrm>
            <a:off x="8128078" y="2977302"/>
            <a:ext cx="1358640" cy="317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৩,০০০</a:t>
            </a:r>
            <a:endParaRPr lang="en-US" spc="300" dirty="0"/>
          </a:p>
        </p:txBody>
      </p:sp>
      <p:sp>
        <p:nvSpPr>
          <p:cNvPr id="31" name="Rounded Rectangle 30"/>
          <p:cNvSpPr/>
          <p:nvPr/>
        </p:nvSpPr>
        <p:spPr>
          <a:xfrm>
            <a:off x="8128078" y="3819127"/>
            <a:ext cx="1358640" cy="317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৪,৭০০</a:t>
            </a:r>
            <a:endParaRPr lang="en-US" spc="300" dirty="0"/>
          </a:p>
        </p:txBody>
      </p:sp>
      <p:sp>
        <p:nvSpPr>
          <p:cNvPr id="32" name="Rounded Rectangle 31"/>
          <p:cNvSpPr/>
          <p:nvPr/>
        </p:nvSpPr>
        <p:spPr>
          <a:xfrm>
            <a:off x="10175322" y="3775509"/>
            <a:ext cx="1734796" cy="3032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 smtClean="0"/>
              <a:t>৪২,৩০০</a:t>
            </a:r>
            <a:endParaRPr lang="en-US" sz="1600" spc="300" dirty="0"/>
          </a:p>
        </p:txBody>
      </p:sp>
      <p:sp>
        <p:nvSpPr>
          <p:cNvPr id="33" name="Rounded Rectangle 32"/>
          <p:cNvSpPr/>
          <p:nvPr/>
        </p:nvSpPr>
        <p:spPr>
          <a:xfrm>
            <a:off x="8128076" y="5227451"/>
            <a:ext cx="1358640" cy="317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৩৫,০০০</a:t>
            </a:r>
            <a:endParaRPr lang="en-US" spc="300" dirty="0"/>
          </a:p>
        </p:txBody>
      </p:sp>
      <p:sp>
        <p:nvSpPr>
          <p:cNvPr id="34" name="Rounded Rectangle 33"/>
          <p:cNvSpPr/>
          <p:nvPr/>
        </p:nvSpPr>
        <p:spPr>
          <a:xfrm>
            <a:off x="8128077" y="5651517"/>
            <a:ext cx="1358640" cy="317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২,৭৫০</a:t>
            </a:r>
            <a:endParaRPr lang="en-US" spc="300" dirty="0"/>
          </a:p>
        </p:txBody>
      </p:sp>
      <p:sp>
        <p:nvSpPr>
          <p:cNvPr id="35" name="Rounded Rectangle 34"/>
          <p:cNvSpPr/>
          <p:nvPr/>
        </p:nvSpPr>
        <p:spPr>
          <a:xfrm>
            <a:off x="10160292" y="4755324"/>
            <a:ext cx="1734796" cy="3032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২১,৫০০</a:t>
            </a:r>
            <a:endParaRPr lang="en-US" spc="300" dirty="0"/>
          </a:p>
        </p:txBody>
      </p:sp>
      <p:sp>
        <p:nvSpPr>
          <p:cNvPr id="36" name="Rounded Rectangle 35"/>
          <p:cNvSpPr/>
          <p:nvPr/>
        </p:nvSpPr>
        <p:spPr>
          <a:xfrm>
            <a:off x="565334" y="2331868"/>
            <a:ext cx="2714625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বকেয়া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খরচ</a:t>
            </a:r>
            <a:endParaRPr lang="en-US" sz="1400" spc="300" dirty="0"/>
          </a:p>
        </p:txBody>
      </p:sp>
      <p:sp>
        <p:nvSpPr>
          <p:cNvPr id="37" name="Rounded Rectangle 36"/>
          <p:cNvSpPr/>
          <p:nvPr/>
        </p:nvSpPr>
        <p:spPr>
          <a:xfrm>
            <a:off x="4267200" y="2331868"/>
            <a:ext cx="1378519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২,০০০</a:t>
            </a:r>
            <a:endParaRPr lang="en-US" spc="300" dirty="0"/>
          </a:p>
        </p:txBody>
      </p:sp>
      <p:sp>
        <p:nvSpPr>
          <p:cNvPr id="38" name="Rounded Rectangle 37"/>
          <p:cNvSpPr/>
          <p:nvPr/>
        </p:nvSpPr>
        <p:spPr>
          <a:xfrm>
            <a:off x="4080059" y="6446692"/>
            <a:ext cx="1749241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FFFF00"/>
                  </a:solidFill>
                </a:uFill>
              </a:rPr>
              <a:t>১,৯২,০৫০</a:t>
            </a:r>
            <a:endParaRPr lang="en-US" u="dbl" spc="300" dirty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05312" y="4267435"/>
            <a:ext cx="18513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spc="300" dirty="0" err="1" smtClean="0"/>
              <a:t>বিনিয়োগ</a:t>
            </a:r>
            <a:endParaRPr lang="en-US" sz="1400" spc="300" dirty="0"/>
          </a:p>
        </p:txBody>
      </p:sp>
      <p:sp>
        <p:nvSpPr>
          <p:cNvPr id="41" name="Rounded Rectangle 40"/>
          <p:cNvSpPr/>
          <p:nvPr/>
        </p:nvSpPr>
        <p:spPr>
          <a:xfrm>
            <a:off x="6105312" y="4690860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যোগ-সুদ</a:t>
            </a:r>
            <a:endParaRPr lang="en-US" sz="1400" spc="300" dirty="0"/>
          </a:p>
        </p:txBody>
      </p:sp>
      <p:sp>
        <p:nvSpPr>
          <p:cNvPr id="42" name="Rounded Rectangle 41"/>
          <p:cNvSpPr/>
          <p:nvPr/>
        </p:nvSpPr>
        <p:spPr>
          <a:xfrm>
            <a:off x="8128078" y="4347861"/>
            <a:ext cx="1358640" cy="317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43" name="Rounded Rectangle 42"/>
          <p:cNvSpPr/>
          <p:nvPr/>
        </p:nvSpPr>
        <p:spPr>
          <a:xfrm>
            <a:off x="8128078" y="4796686"/>
            <a:ext cx="1358640" cy="3177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১,৫০০</a:t>
            </a:r>
            <a:endParaRPr lang="en-US" spc="300" dirty="0"/>
          </a:p>
        </p:txBody>
      </p:sp>
      <p:sp>
        <p:nvSpPr>
          <p:cNvPr id="45" name="Rounded Rectangle 44"/>
          <p:cNvSpPr/>
          <p:nvPr/>
        </p:nvSpPr>
        <p:spPr>
          <a:xfrm>
            <a:off x="6105312" y="6041476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দালানকোঠা</a:t>
            </a:r>
            <a:endParaRPr lang="en-US" sz="1400" spc="300" dirty="0"/>
          </a:p>
        </p:txBody>
      </p:sp>
      <p:sp>
        <p:nvSpPr>
          <p:cNvPr id="47" name="Rounded Rectangle 46"/>
          <p:cNvSpPr/>
          <p:nvPr/>
        </p:nvSpPr>
        <p:spPr>
          <a:xfrm>
            <a:off x="10175322" y="5626542"/>
            <a:ext cx="1734796" cy="3032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৩২,২৫০</a:t>
            </a:r>
            <a:endParaRPr lang="en-US" spc="300" dirty="0"/>
          </a:p>
        </p:txBody>
      </p:sp>
      <p:sp>
        <p:nvSpPr>
          <p:cNvPr id="49" name="Rounded Rectangle 48"/>
          <p:cNvSpPr/>
          <p:nvPr/>
        </p:nvSpPr>
        <p:spPr>
          <a:xfrm>
            <a:off x="10175322" y="6027507"/>
            <a:ext cx="1734796" cy="3032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৪০,০০০</a:t>
            </a:r>
            <a:endParaRPr lang="en-US" spc="300" dirty="0"/>
          </a:p>
        </p:txBody>
      </p:sp>
      <p:sp>
        <p:nvSpPr>
          <p:cNvPr id="51" name="Rounded Rectangle 50"/>
          <p:cNvSpPr/>
          <p:nvPr/>
        </p:nvSpPr>
        <p:spPr>
          <a:xfrm>
            <a:off x="560255" y="4068796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+ </a:t>
            </a:r>
            <a:r>
              <a:rPr lang="en-US" sz="1400" spc="300" dirty="0" err="1" smtClean="0"/>
              <a:t>মূলধন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সুদ</a:t>
            </a:r>
            <a:endParaRPr lang="en-US" sz="1400" spc="300" dirty="0"/>
          </a:p>
        </p:txBody>
      </p:sp>
      <p:sp>
        <p:nvSpPr>
          <p:cNvPr id="53" name="Rounded Rectangle 52"/>
          <p:cNvSpPr/>
          <p:nvPr/>
        </p:nvSpPr>
        <p:spPr>
          <a:xfrm>
            <a:off x="2372093" y="5429856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৭৬,৮৩০</a:t>
            </a:r>
            <a:endParaRPr lang="en-US" sz="1400" spc="300" dirty="0"/>
          </a:p>
        </p:txBody>
      </p:sp>
      <p:sp>
        <p:nvSpPr>
          <p:cNvPr id="56" name="Rounded Rectangle 55"/>
          <p:cNvSpPr/>
          <p:nvPr/>
        </p:nvSpPr>
        <p:spPr>
          <a:xfrm>
            <a:off x="2372093" y="5850197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৫৩,২২০</a:t>
            </a:r>
            <a:endParaRPr lang="en-US" sz="1400" spc="300" dirty="0"/>
          </a:p>
        </p:txBody>
      </p:sp>
      <p:sp>
        <p:nvSpPr>
          <p:cNvPr id="57" name="Rounded Rectangle 56"/>
          <p:cNvSpPr/>
          <p:nvPr/>
        </p:nvSpPr>
        <p:spPr>
          <a:xfrm>
            <a:off x="10175322" y="6470990"/>
            <a:ext cx="2104530" cy="32895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FFFF00"/>
                  </a:solidFill>
                </a:uFill>
              </a:rPr>
              <a:t>১,৯২,০৫০</a:t>
            </a:r>
            <a:endParaRPr lang="en-US" u="dbl" spc="300" dirty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080211" y="2160908"/>
            <a:ext cx="1901575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ব্যাংক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ব্যালেন্স</a:t>
            </a:r>
            <a:endParaRPr lang="en-US" sz="1400" spc="300" dirty="0"/>
          </a:p>
        </p:txBody>
      </p:sp>
      <p:sp>
        <p:nvSpPr>
          <p:cNvPr id="59" name="Rounded Rectangle 58"/>
          <p:cNvSpPr/>
          <p:nvPr/>
        </p:nvSpPr>
        <p:spPr>
          <a:xfrm>
            <a:off x="10175321" y="2116323"/>
            <a:ext cx="1784448" cy="2692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১০,০০০</a:t>
            </a:r>
            <a:endParaRPr lang="en-US" spc="300" dirty="0"/>
          </a:p>
        </p:txBody>
      </p:sp>
      <p:sp>
        <p:nvSpPr>
          <p:cNvPr id="60" name="Rounded Rectangle 59"/>
          <p:cNvSpPr/>
          <p:nvPr/>
        </p:nvSpPr>
        <p:spPr>
          <a:xfrm>
            <a:off x="8111446" y="3394780"/>
            <a:ext cx="1397526" cy="282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৪৭,০০০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2453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55563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3086623" y="579718"/>
            <a:ext cx="910537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sz="7200" b="1" dirty="0" err="1" smtClean="0"/>
              <a:t>শাহ্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মখদুম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কলেজের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-</a:t>
            </a:r>
            <a:r>
              <a:rPr lang="en-US" sz="7200" b="1" dirty="0" err="1" smtClean="0"/>
              <a:t>এর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পক্ষ</a:t>
            </a:r>
            <a:r>
              <a:rPr lang="en-US" sz="7200" b="1" dirty="0" smtClean="0"/>
              <a:t> </a:t>
            </a:r>
          </a:p>
          <a:p>
            <a:pPr algn="ctr"/>
            <a:r>
              <a:rPr lang="en-US" sz="7200" b="1" dirty="0" err="1" smtClean="0"/>
              <a:t>থেকে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ধন্যবাদ</a:t>
            </a:r>
            <a:r>
              <a:rPr lang="en-US" sz="7200" b="1" dirty="0" smtClean="0"/>
              <a:t> </a:t>
            </a:r>
            <a:endParaRPr lang="en-US" sz="7200" b="1" dirty="0"/>
          </a:p>
          <a:p>
            <a:pPr algn="ctr"/>
            <a:r>
              <a:rPr lang="en-US" sz="7200" b="1" dirty="0" err="1"/>
              <a:t>সবাইকে</a:t>
            </a:r>
            <a:endParaRPr lang="en-US" sz="7200" b="1" dirty="0"/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341313"/>
            <a:ext cx="6224588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369629" cy="365125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Rajshahi</a:t>
            </a:r>
            <a:r>
              <a:rPr lang="en-US" sz="3200" dirty="0" smtClean="0">
                <a:solidFill>
                  <a:srgbClr val="FF0000"/>
                </a:solidFill>
              </a:rPr>
              <a:t> Divisional Online School (RDOS)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53789" y="1607207"/>
            <a:ext cx="6373907" cy="1922929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</a:rPr>
              <a:t>ঈদ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</a:rPr>
              <a:t>মোবারক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8" y="24204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44638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dirty="0" err="1" smtClean="0"/>
              <a:t>এক</a:t>
            </a:r>
            <a:r>
              <a:rPr lang="en-US" sz="8000" dirty="0" smtClean="0"/>
              <a:t> </a:t>
            </a:r>
            <a:r>
              <a:rPr lang="en-US" sz="8000" dirty="0" err="1" smtClean="0"/>
              <a:t>তরফা</a:t>
            </a:r>
            <a:r>
              <a:rPr lang="en-US" sz="8000" dirty="0" smtClean="0"/>
              <a:t> দাখিলা-৩</a:t>
            </a:r>
            <a:endParaRPr lang="en-US" sz="8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86944"/>
            <a:ext cx="9144000" cy="951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err="1"/>
              <a:t>আজকের</a:t>
            </a:r>
            <a:r>
              <a:rPr lang="en-US" sz="8000" dirty="0"/>
              <a:t> </a:t>
            </a:r>
            <a:r>
              <a:rPr lang="en-US" sz="8000" dirty="0" err="1"/>
              <a:t>আলোচ্য</a:t>
            </a:r>
            <a:r>
              <a:rPr lang="en-US" sz="8000" dirty="0"/>
              <a:t> </a:t>
            </a:r>
            <a:r>
              <a:rPr lang="en-US" sz="8000" dirty="0" err="1"/>
              <a:t>বিষয়</a:t>
            </a:r>
            <a:endParaRPr lang="en-US" sz="8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832100" y="6332970"/>
            <a:ext cx="4917840" cy="365125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Rajshahi</a:t>
            </a:r>
            <a:r>
              <a:rPr lang="en-US" sz="2000" dirty="0" smtClean="0">
                <a:solidFill>
                  <a:srgbClr val="FF0000"/>
                </a:solidFill>
              </a:rPr>
              <a:t> Divisional Online School (RDOS)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8900" y="2844538"/>
            <a:ext cx="996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</a:rPr>
              <a:t>গাণিতিক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সমস্যার</a:t>
            </a:r>
            <a:r>
              <a:rPr lang="en-US" sz="5400" b="1" dirty="0" smtClean="0">
                <a:solidFill>
                  <a:srgbClr val="00B050"/>
                </a:solidFill>
              </a:rPr>
              <a:t>  </a:t>
            </a:r>
            <a:r>
              <a:rPr lang="en-US" sz="5400" b="1" dirty="0" err="1" smtClean="0">
                <a:solidFill>
                  <a:srgbClr val="00B050"/>
                </a:solidFill>
              </a:rPr>
              <a:t>সমাধানঃ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9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182" y="295835"/>
            <a:ext cx="11578103" cy="6306671"/>
            <a:chOff x="146523" y="282388"/>
            <a:chExt cx="11578103" cy="6262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9" t="13891" r="2339" b="41961"/>
            <a:stretch/>
          </p:blipFill>
          <p:spPr>
            <a:xfrm rot="60000">
              <a:off x="146523" y="1295173"/>
              <a:ext cx="11578103" cy="5249916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14508" y="282388"/>
              <a:ext cx="10961703" cy="112955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২. </a:t>
              </a:r>
              <a:r>
                <a:rPr lang="en-US" dirty="0" err="1" smtClean="0"/>
                <a:t>মিস</a:t>
              </a:r>
              <a:r>
                <a:rPr lang="en-US" dirty="0" smtClean="0"/>
                <a:t> </a:t>
              </a:r>
              <a:r>
                <a:rPr lang="en-US" dirty="0" err="1" smtClean="0"/>
                <a:t>ক্যাটরিনা</a:t>
              </a:r>
              <a:r>
                <a:rPr lang="en-US" dirty="0" smtClean="0"/>
                <a:t> </a:t>
              </a:r>
              <a:r>
                <a:rPr lang="en-US" dirty="0" err="1" smtClean="0"/>
                <a:t>একজন</a:t>
              </a:r>
              <a:r>
                <a:rPr lang="en-US" dirty="0" smtClean="0"/>
                <a:t> </a:t>
              </a:r>
              <a:r>
                <a:rPr lang="en-US" dirty="0" err="1" smtClean="0"/>
                <a:t>খুচরা</a:t>
              </a:r>
              <a:r>
                <a:rPr lang="en-US" dirty="0" smtClean="0"/>
                <a:t> </a:t>
              </a:r>
              <a:r>
                <a:rPr lang="en-US" dirty="0" err="1" smtClean="0"/>
                <a:t>ব্যবসায়ী</a:t>
              </a:r>
              <a:r>
                <a:rPr lang="en-US" dirty="0" smtClean="0"/>
                <a:t>। </a:t>
              </a:r>
              <a:r>
                <a:rPr lang="en-US" dirty="0" err="1" smtClean="0"/>
                <a:t>তিনি</a:t>
              </a:r>
              <a:r>
                <a:rPr lang="en-US" dirty="0" smtClean="0"/>
                <a:t> </a:t>
              </a:r>
              <a:r>
                <a:rPr lang="en-US" dirty="0" err="1" smtClean="0"/>
                <a:t>তার</a:t>
              </a:r>
              <a:r>
                <a:rPr lang="en-US" dirty="0" smtClean="0"/>
                <a:t> </a:t>
              </a:r>
              <a:r>
                <a:rPr lang="en-US" dirty="0" err="1" smtClean="0"/>
                <a:t>হিসাবের</a:t>
              </a:r>
              <a:r>
                <a:rPr lang="en-US" dirty="0" smtClean="0"/>
                <a:t> </a:t>
              </a:r>
              <a:r>
                <a:rPr lang="en-US" dirty="0" err="1" smtClean="0"/>
                <a:t>বই</a:t>
              </a:r>
              <a:r>
                <a:rPr lang="en-US" dirty="0" smtClean="0"/>
                <a:t> </a:t>
              </a:r>
              <a:r>
                <a:rPr lang="en-US" dirty="0" err="1" smtClean="0"/>
                <a:t>যথাযথভাবে</a:t>
              </a:r>
              <a:r>
                <a:rPr lang="en-US" dirty="0" smtClean="0"/>
                <a:t> </a:t>
              </a:r>
              <a:r>
                <a:rPr lang="en-US" dirty="0" err="1" smtClean="0"/>
                <a:t>সংরক্ষণ</a:t>
              </a:r>
              <a:r>
                <a:rPr lang="en-US" dirty="0" smtClean="0"/>
                <a:t> </a:t>
              </a:r>
              <a:r>
                <a:rPr lang="en-US" dirty="0" err="1" smtClean="0"/>
                <a:t>করেন</a:t>
              </a:r>
              <a:r>
                <a:rPr lang="en-US" dirty="0" smtClean="0"/>
                <a:t> </a:t>
              </a:r>
              <a:r>
                <a:rPr lang="en-US" dirty="0" err="1" smtClean="0"/>
                <a:t>না</a:t>
              </a:r>
              <a:r>
                <a:rPr lang="en-US" dirty="0" smtClean="0"/>
                <a:t>। </a:t>
              </a:r>
              <a:r>
                <a:rPr lang="en-US" dirty="0" err="1" smtClean="0"/>
                <a:t>নিম্নলিখিত</a:t>
              </a:r>
              <a:r>
                <a:rPr lang="en-US" dirty="0" smtClean="0"/>
                <a:t> </a:t>
              </a:r>
              <a:r>
                <a:rPr lang="en-US" dirty="0" err="1" smtClean="0"/>
                <a:t>তথ্যাবলি</a:t>
              </a:r>
              <a:r>
                <a:rPr lang="en-US" dirty="0" smtClean="0"/>
                <a:t> </a:t>
              </a:r>
              <a:r>
                <a:rPr lang="en-US" dirty="0" err="1" smtClean="0"/>
                <a:t>থেকে</a:t>
              </a:r>
              <a:r>
                <a:rPr lang="en-US" dirty="0" smtClean="0"/>
                <a:t> ২০১৯ </a:t>
              </a:r>
              <a:r>
                <a:rPr lang="en-US" dirty="0" err="1" smtClean="0"/>
                <a:t>সালের</a:t>
              </a:r>
              <a:r>
                <a:rPr lang="en-US" dirty="0" smtClean="0"/>
                <a:t> ৩১ </a:t>
              </a:r>
              <a:r>
                <a:rPr lang="en-US" dirty="0" err="1" smtClean="0"/>
                <a:t>শে</a:t>
              </a:r>
              <a:r>
                <a:rPr lang="en-US" dirty="0" smtClean="0"/>
                <a:t> </a:t>
              </a:r>
              <a:r>
                <a:rPr lang="en-US" dirty="0" err="1" smtClean="0"/>
                <a:t>ডিসেম্বর</a:t>
              </a:r>
              <a:r>
                <a:rPr lang="en-US" dirty="0" smtClean="0"/>
                <a:t> </a:t>
              </a:r>
              <a:r>
                <a:rPr lang="en-US" dirty="0" err="1" smtClean="0"/>
                <a:t>তারিখে</a:t>
              </a:r>
              <a:r>
                <a:rPr lang="en-US" dirty="0" smtClean="0"/>
                <a:t> </a:t>
              </a:r>
              <a:r>
                <a:rPr lang="en-US" dirty="0" err="1" smtClean="0"/>
                <a:t>তার</a:t>
              </a:r>
              <a:r>
                <a:rPr lang="en-US" dirty="0" smtClean="0"/>
                <a:t> </a:t>
              </a:r>
              <a:r>
                <a:rPr lang="en-US" dirty="0" err="1" smtClean="0"/>
                <a:t>সমাপ্ত</a:t>
              </a:r>
              <a:r>
                <a:rPr lang="en-US" dirty="0" smtClean="0"/>
                <a:t> </a:t>
              </a:r>
              <a:r>
                <a:rPr lang="en-US" dirty="0" err="1" smtClean="0"/>
                <a:t>বছরের</a:t>
              </a:r>
              <a:r>
                <a:rPr lang="en-US" dirty="0" smtClean="0"/>
                <a:t> </a:t>
              </a:r>
              <a:r>
                <a:rPr lang="en-US" dirty="0" err="1" smtClean="0"/>
                <a:t>জন্য</a:t>
              </a:r>
              <a:r>
                <a:rPr lang="en-US" dirty="0" smtClean="0"/>
                <a:t> </a:t>
              </a:r>
              <a:r>
                <a:rPr lang="en-US" dirty="0" err="1" smtClean="0"/>
                <a:t>তার</a:t>
              </a:r>
              <a:r>
                <a:rPr lang="en-US" dirty="0" smtClean="0"/>
                <a:t> </a:t>
              </a:r>
              <a:r>
                <a:rPr lang="en-US" dirty="0" err="1" smtClean="0"/>
                <a:t>লাভ-লোকসান</a:t>
              </a:r>
              <a:r>
                <a:rPr lang="en-US" dirty="0" smtClean="0"/>
                <a:t> </a:t>
              </a:r>
              <a:r>
                <a:rPr lang="en-US" dirty="0" err="1" smtClean="0"/>
                <a:t>বিবৃতি</a:t>
              </a:r>
              <a:r>
                <a:rPr lang="en-US" dirty="0" smtClean="0"/>
                <a:t> </a:t>
              </a:r>
              <a:r>
                <a:rPr lang="en-US" dirty="0" err="1" smtClean="0"/>
                <a:t>এবং</a:t>
              </a:r>
              <a:r>
                <a:rPr lang="en-US" dirty="0" smtClean="0"/>
                <a:t> </a:t>
              </a:r>
              <a:r>
                <a:rPr lang="en-US" dirty="0" err="1" smtClean="0"/>
                <a:t>উক্ত</a:t>
              </a:r>
              <a:r>
                <a:rPr lang="en-US" dirty="0" smtClean="0"/>
                <a:t> </a:t>
              </a:r>
              <a:r>
                <a:rPr lang="en-US" dirty="0" err="1" smtClean="0"/>
                <a:t>তারিখের</a:t>
              </a:r>
              <a:r>
                <a:rPr lang="en-US" dirty="0" smtClean="0"/>
                <a:t> </a:t>
              </a:r>
              <a:r>
                <a:rPr lang="en-US" dirty="0" err="1" smtClean="0"/>
                <a:t>বৈষয়িক</a:t>
              </a:r>
              <a:r>
                <a:rPr lang="en-US" dirty="0" smtClean="0"/>
                <a:t> </a:t>
              </a:r>
              <a:r>
                <a:rPr lang="en-US" dirty="0" err="1" smtClean="0"/>
                <a:t>বিবৃতি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প্রস্তুত</a:t>
              </a:r>
              <a:r>
                <a:rPr lang="en-US" dirty="0" smtClean="0"/>
                <a:t> </a:t>
              </a:r>
              <a:r>
                <a:rPr lang="en-US" dirty="0" err="1" smtClean="0"/>
                <a:t>কর</a:t>
              </a:r>
              <a:r>
                <a:rPr lang="en-US" dirty="0" smtClean="0"/>
                <a:t>: </a:t>
              </a:r>
              <a:endParaRPr lang="en-US" dirty="0"/>
            </a:p>
          </p:txBody>
        </p:sp>
      </p:grp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Rajshahi</a:t>
            </a:r>
            <a:r>
              <a:rPr lang="en-US" sz="1800" dirty="0" smtClean="0">
                <a:solidFill>
                  <a:srgbClr val="FF0000"/>
                </a:solidFill>
              </a:rPr>
              <a:t> Divisional Online School (RDOS)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49363" y="172401"/>
            <a:ext cx="461962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প্রারম্ভিক</a:t>
            </a:r>
            <a:r>
              <a:rPr lang="en-US" spc="300" dirty="0" smtClean="0"/>
              <a:t> ও </a:t>
            </a:r>
            <a:r>
              <a:rPr lang="en-US" spc="300" dirty="0" err="1" smtClean="0"/>
              <a:t>সমাপনী</a:t>
            </a:r>
            <a:r>
              <a:rPr lang="en-US" spc="300" dirty="0" smtClean="0"/>
              <a:t> </a:t>
            </a:r>
            <a:r>
              <a:rPr lang="en-US" spc="300" dirty="0" err="1" smtClean="0"/>
              <a:t>মূলধন</a:t>
            </a:r>
            <a:r>
              <a:rPr lang="en-US" spc="300" dirty="0" smtClean="0"/>
              <a:t> </a:t>
            </a:r>
            <a:r>
              <a:rPr lang="en-US" spc="300" dirty="0" err="1" smtClean="0"/>
              <a:t>নির্নয়</a:t>
            </a:r>
            <a:endParaRPr lang="en-US" spc="300" dirty="0" smtClean="0"/>
          </a:p>
          <a:p>
            <a:pPr algn="ctr"/>
            <a:r>
              <a:rPr lang="en-US" spc="300" dirty="0" err="1" smtClean="0"/>
              <a:t>বিষয়</a:t>
            </a:r>
            <a:r>
              <a:rPr lang="en-US" spc="300" dirty="0" smtClean="0"/>
              <a:t> </a:t>
            </a:r>
            <a:r>
              <a:rPr lang="en-US" spc="300" dirty="0" err="1" smtClean="0"/>
              <a:t>বিবরণী</a:t>
            </a:r>
            <a:endParaRPr lang="en-US" spc="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28935"/>
              </p:ext>
            </p:extLst>
          </p:nvPr>
        </p:nvGraphicFramePr>
        <p:xfrm>
          <a:off x="201707" y="878113"/>
          <a:ext cx="11813988" cy="540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352"/>
                <a:gridCol w="1667435"/>
                <a:gridCol w="1492624"/>
                <a:gridCol w="2638971"/>
                <a:gridCol w="1434460"/>
                <a:gridCol w="1622146"/>
              </a:tblGrid>
              <a:tr h="34559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দায়সমূহ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০১-০১-১৫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৩১-১২-১৫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সম্পদসমূহ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০১-০১-১৫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৩১-১২-১৫</a:t>
                      </a:r>
                    </a:p>
                  </a:txBody>
                  <a:tcPr/>
                </a:tc>
              </a:tr>
              <a:tr h="44718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399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95053" y="1387568"/>
            <a:ext cx="20626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নগদ</a:t>
            </a:r>
            <a:r>
              <a:rPr lang="en-US" spc="300" dirty="0" smtClean="0"/>
              <a:t> </a:t>
            </a:r>
            <a:r>
              <a:rPr lang="en-US" spc="300" dirty="0" err="1" smtClean="0"/>
              <a:t>তহবিল</a:t>
            </a:r>
            <a:endParaRPr lang="en-US" spc="300" dirty="0"/>
          </a:p>
        </p:txBody>
      </p:sp>
      <p:sp>
        <p:nvSpPr>
          <p:cNvPr id="5" name="Rounded Rectangle 4"/>
          <p:cNvSpPr/>
          <p:nvPr/>
        </p:nvSpPr>
        <p:spPr>
          <a:xfrm>
            <a:off x="6595053" y="1919538"/>
            <a:ext cx="20626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ব্যাংকে</a:t>
            </a:r>
            <a:r>
              <a:rPr lang="en-US" spc="300" dirty="0" smtClean="0"/>
              <a:t> </a:t>
            </a:r>
            <a:r>
              <a:rPr lang="en-US" spc="300" dirty="0" err="1" smtClean="0"/>
              <a:t>জমা</a:t>
            </a:r>
            <a:endParaRPr lang="en-US" spc="300" dirty="0"/>
          </a:p>
        </p:txBody>
      </p:sp>
      <p:sp>
        <p:nvSpPr>
          <p:cNvPr id="6" name="Rounded Rectangle 5"/>
          <p:cNvSpPr/>
          <p:nvPr/>
        </p:nvSpPr>
        <p:spPr>
          <a:xfrm>
            <a:off x="6595053" y="2993154"/>
            <a:ext cx="2062611" cy="44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দেনাদার</a:t>
            </a:r>
            <a:r>
              <a:rPr lang="en-US" spc="300" dirty="0" smtClean="0"/>
              <a:t>  </a:t>
            </a:r>
            <a:r>
              <a:rPr lang="en-US" spc="300" dirty="0" err="1" smtClean="0"/>
              <a:t>হিসাব</a:t>
            </a:r>
            <a:endParaRPr lang="en-US" spc="300" dirty="0"/>
          </a:p>
        </p:txBody>
      </p:sp>
      <p:sp>
        <p:nvSpPr>
          <p:cNvPr id="8" name="Rounded Rectangle 7"/>
          <p:cNvSpPr/>
          <p:nvPr/>
        </p:nvSpPr>
        <p:spPr>
          <a:xfrm>
            <a:off x="6595053" y="2461184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মজুদ</a:t>
            </a:r>
            <a:r>
              <a:rPr lang="en-US" spc="300" dirty="0" smtClean="0"/>
              <a:t> </a:t>
            </a:r>
            <a:r>
              <a:rPr lang="en-US" spc="300" dirty="0" err="1" smtClean="0"/>
              <a:t>পণ্য</a:t>
            </a:r>
            <a:endParaRPr lang="en-US" spc="300" dirty="0"/>
          </a:p>
        </p:txBody>
      </p:sp>
      <p:sp>
        <p:nvSpPr>
          <p:cNvPr id="9" name="Rounded Rectangle 8"/>
          <p:cNvSpPr/>
          <p:nvPr/>
        </p:nvSpPr>
        <p:spPr>
          <a:xfrm>
            <a:off x="6595053" y="3578901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প্রাপ্য</a:t>
            </a:r>
            <a:r>
              <a:rPr lang="en-US" spc="300" dirty="0" smtClean="0"/>
              <a:t> </a:t>
            </a:r>
            <a:r>
              <a:rPr lang="en-US" spc="300" dirty="0" err="1" smtClean="0"/>
              <a:t>বিল</a:t>
            </a:r>
            <a:endParaRPr lang="en-US" spc="300" dirty="0"/>
          </a:p>
        </p:txBody>
      </p:sp>
      <p:sp>
        <p:nvSpPr>
          <p:cNvPr id="10" name="Rounded Rectangle 9"/>
          <p:cNvSpPr/>
          <p:nvPr/>
        </p:nvSpPr>
        <p:spPr>
          <a:xfrm>
            <a:off x="6595053" y="4160899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দালানকোঠা</a:t>
            </a:r>
            <a:endParaRPr lang="en-US" spc="300" dirty="0"/>
          </a:p>
        </p:txBody>
      </p:sp>
      <p:sp>
        <p:nvSpPr>
          <p:cNvPr id="11" name="Rounded Rectangle 10"/>
          <p:cNvSpPr/>
          <p:nvPr/>
        </p:nvSpPr>
        <p:spPr>
          <a:xfrm>
            <a:off x="6595053" y="4692858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আসবাবপত্র</a:t>
            </a:r>
            <a:endParaRPr lang="en-US" spc="300" dirty="0"/>
          </a:p>
        </p:txBody>
      </p:sp>
      <p:sp>
        <p:nvSpPr>
          <p:cNvPr id="12" name="Rounded Rectangle 11"/>
          <p:cNvSpPr/>
          <p:nvPr/>
        </p:nvSpPr>
        <p:spPr>
          <a:xfrm>
            <a:off x="6595053" y="5238264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মেশিন</a:t>
            </a:r>
            <a:endParaRPr lang="en-US" spc="300" dirty="0"/>
          </a:p>
        </p:txBody>
      </p:sp>
      <p:sp>
        <p:nvSpPr>
          <p:cNvPr id="13" name="Rounded Rectangle 12"/>
          <p:cNvSpPr/>
          <p:nvPr/>
        </p:nvSpPr>
        <p:spPr>
          <a:xfrm>
            <a:off x="410064" y="158003"/>
            <a:ext cx="1190136" cy="562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 err="1" smtClean="0"/>
              <a:t>টিকাঃ</a:t>
            </a:r>
            <a:endParaRPr lang="en-US" sz="2400" b="1" spc="300" dirty="0"/>
          </a:p>
        </p:txBody>
      </p:sp>
      <p:sp>
        <p:nvSpPr>
          <p:cNvPr id="15" name="Rounded Rectangle 14"/>
          <p:cNvSpPr/>
          <p:nvPr/>
        </p:nvSpPr>
        <p:spPr>
          <a:xfrm>
            <a:off x="8919540" y="1416983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৩০০</a:t>
            </a:r>
            <a:endParaRPr lang="en-US" spc="300" dirty="0"/>
          </a:p>
        </p:txBody>
      </p:sp>
      <p:sp>
        <p:nvSpPr>
          <p:cNvPr id="16" name="Rounded Rectangle 15"/>
          <p:cNvSpPr/>
          <p:nvPr/>
        </p:nvSpPr>
        <p:spPr>
          <a:xfrm>
            <a:off x="10509625" y="1416982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৭০০</a:t>
            </a:r>
            <a:endParaRPr lang="en-US" spc="300" dirty="0"/>
          </a:p>
        </p:txBody>
      </p:sp>
      <p:sp>
        <p:nvSpPr>
          <p:cNvPr id="17" name="Rounded Rectangle 16"/>
          <p:cNvSpPr/>
          <p:nvPr/>
        </p:nvSpPr>
        <p:spPr>
          <a:xfrm>
            <a:off x="8919540" y="1919538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৭৫০০</a:t>
            </a:r>
            <a:endParaRPr lang="en-US" spc="300" dirty="0"/>
          </a:p>
        </p:txBody>
      </p:sp>
      <p:sp>
        <p:nvSpPr>
          <p:cNvPr id="18" name="Rounded Rectangle 17"/>
          <p:cNvSpPr/>
          <p:nvPr/>
        </p:nvSpPr>
        <p:spPr>
          <a:xfrm>
            <a:off x="4828846" y="2542289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১,৫০০ </a:t>
            </a:r>
            <a:endParaRPr lang="en-US" spc="300" dirty="0"/>
          </a:p>
        </p:txBody>
      </p:sp>
      <p:sp>
        <p:nvSpPr>
          <p:cNvPr id="19" name="Rounded Rectangle 18"/>
          <p:cNvSpPr/>
          <p:nvPr/>
        </p:nvSpPr>
        <p:spPr>
          <a:xfrm>
            <a:off x="8919540" y="2461184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১০,০০০</a:t>
            </a:r>
            <a:endParaRPr lang="en-US" spc="300" dirty="0"/>
          </a:p>
        </p:txBody>
      </p:sp>
      <p:sp>
        <p:nvSpPr>
          <p:cNvPr id="20" name="Rounded Rectangle 19"/>
          <p:cNvSpPr/>
          <p:nvPr/>
        </p:nvSpPr>
        <p:spPr>
          <a:xfrm>
            <a:off x="10509625" y="2461183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৩০,০০০</a:t>
            </a:r>
            <a:endParaRPr lang="en-US" spc="300" dirty="0"/>
          </a:p>
        </p:txBody>
      </p:sp>
      <p:sp>
        <p:nvSpPr>
          <p:cNvPr id="21" name="Rounded Rectangle 20"/>
          <p:cNvSpPr/>
          <p:nvPr/>
        </p:nvSpPr>
        <p:spPr>
          <a:xfrm>
            <a:off x="8829737" y="3002828"/>
            <a:ext cx="1507815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১,০০,০০০</a:t>
            </a:r>
            <a:endParaRPr lang="en-US" spc="300" dirty="0"/>
          </a:p>
        </p:txBody>
      </p:sp>
      <p:sp>
        <p:nvSpPr>
          <p:cNvPr id="22" name="Rounded Rectangle 21"/>
          <p:cNvSpPr/>
          <p:nvPr/>
        </p:nvSpPr>
        <p:spPr>
          <a:xfrm>
            <a:off x="10509625" y="3002827"/>
            <a:ext cx="153723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১,২০,০০০</a:t>
            </a:r>
            <a:endParaRPr lang="en-US" spc="300" dirty="0"/>
          </a:p>
        </p:txBody>
      </p:sp>
      <p:sp>
        <p:nvSpPr>
          <p:cNvPr id="23" name="Rounded Rectangle 22"/>
          <p:cNvSpPr/>
          <p:nvPr/>
        </p:nvSpPr>
        <p:spPr>
          <a:xfrm>
            <a:off x="10509625" y="3571364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৭৫০০</a:t>
            </a:r>
            <a:endParaRPr lang="en-US" spc="300" dirty="0"/>
          </a:p>
        </p:txBody>
      </p:sp>
      <p:sp>
        <p:nvSpPr>
          <p:cNvPr id="24" name="Rounded Rectangle 23"/>
          <p:cNvSpPr/>
          <p:nvPr/>
        </p:nvSpPr>
        <p:spPr>
          <a:xfrm>
            <a:off x="8919540" y="3578900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------</a:t>
            </a:r>
            <a:endParaRPr lang="en-US" spc="300" dirty="0"/>
          </a:p>
        </p:txBody>
      </p:sp>
      <p:sp>
        <p:nvSpPr>
          <p:cNvPr id="25" name="Rounded Rectangle 24"/>
          <p:cNvSpPr/>
          <p:nvPr/>
        </p:nvSpPr>
        <p:spPr>
          <a:xfrm>
            <a:off x="8919540" y="4159119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26" name="Rounded Rectangle 25"/>
          <p:cNvSpPr/>
          <p:nvPr/>
        </p:nvSpPr>
        <p:spPr>
          <a:xfrm>
            <a:off x="10509625" y="4681545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27" name="Rounded Rectangle 26"/>
          <p:cNvSpPr/>
          <p:nvPr/>
        </p:nvSpPr>
        <p:spPr>
          <a:xfrm>
            <a:off x="10509625" y="5271272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/>
              <a:t>৪</a:t>
            </a:r>
            <a:r>
              <a:rPr lang="en-US" spc="300" dirty="0" smtClean="0"/>
              <a:t>,০০০</a:t>
            </a:r>
            <a:endParaRPr lang="en-US" spc="300" dirty="0"/>
          </a:p>
        </p:txBody>
      </p:sp>
      <p:sp>
        <p:nvSpPr>
          <p:cNvPr id="30" name="Rounded Rectangle 29"/>
          <p:cNvSpPr/>
          <p:nvPr/>
        </p:nvSpPr>
        <p:spPr>
          <a:xfrm>
            <a:off x="410063" y="1387567"/>
            <a:ext cx="2373599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পাওনাদার</a:t>
            </a:r>
            <a:r>
              <a:rPr lang="en-US" spc="300" dirty="0" smtClean="0"/>
              <a:t> </a:t>
            </a:r>
            <a:r>
              <a:rPr lang="en-US" spc="300" dirty="0" err="1" smtClean="0"/>
              <a:t>হিসাব</a:t>
            </a:r>
            <a:endParaRPr lang="en-US" spc="300" dirty="0"/>
          </a:p>
        </p:txBody>
      </p:sp>
      <p:sp>
        <p:nvSpPr>
          <p:cNvPr id="31" name="Rounded Rectangle 30"/>
          <p:cNvSpPr/>
          <p:nvPr/>
        </p:nvSpPr>
        <p:spPr>
          <a:xfrm>
            <a:off x="410064" y="1982589"/>
            <a:ext cx="2373599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প্রদেয়</a:t>
            </a:r>
            <a:r>
              <a:rPr lang="en-US" spc="300" dirty="0" smtClean="0"/>
              <a:t> </a:t>
            </a:r>
            <a:r>
              <a:rPr lang="en-US" spc="300" dirty="0" err="1" smtClean="0"/>
              <a:t>বিল</a:t>
            </a:r>
            <a:endParaRPr lang="en-US" spc="300" dirty="0"/>
          </a:p>
        </p:txBody>
      </p:sp>
      <p:sp>
        <p:nvSpPr>
          <p:cNvPr id="32" name="Rounded Rectangle 31"/>
          <p:cNvSpPr/>
          <p:nvPr/>
        </p:nvSpPr>
        <p:spPr>
          <a:xfrm>
            <a:off x="3154439" y="1416982"/>
            <a:ext cx="1434509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১৫,০০০</a:t>
            </a:r>
            <a:endParaRPr lang="en-US" spc="300" dirty="0"/>
          </a:p>
        </p:txBody>
      </p:sp>
      <p:sp>
        <p:nvSpPr>
          <p:cNvPr id="33" name="Rounded Rectangle 32"/>
          <p:cNvSpPr/>
          <p:nvPr/>
        </p:nvSpPr>
        <p:spPr>
          <a:xfrm>
            <a:off x="4828846" y="1419502"/>
            <a:ext cx="1482337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34" name="Rounded Rectangle 33"/>
          <p:cNvSpPr/>
          <p:nvPr/>
        </p:nvSpPr>
        <p:spPr>
          <a:xfrm>
            <a:off x="4828846" y="1942063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৪,০০০</a:t>
            </a:r>
            <a:endParaRPr lang="en-US" spc="300" dirty="0"/>
          </a:p>
        </p:txBody>
      </p:sp>
      <p:sp>
        <p:nvSpPr>
          <p:cNvPr id="37" name="Rounded Rectangle 36"/>
          <p:cNvSpPr/>
          <p:nvPr/>
        </p:nvSpPr>
        <p:spPr>
          <a:xfrm>
            <a:off x="8919540" y="4692858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------</a:t>
            </a:r>
            <a:endParaRPr lang="en-US" spc="300" dirty="0"/>
          </a:p>
        </p:txBody>
      </p:sp>
      <p:sp>
        <p:nvSpPr>
          <p:cNvPr id="38" name="Rounded Rectangle 37"/>
          <p:cNvSpPr/>
          <p:nvPr/>
        </p:nvSpPr>
        <p:spPr>
          <a:xfrm>
            <a:off x="8919540" y="5238264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------</a:t>
            </a:r>
            <a:endParaRPr lang="en-US" spc="300" dirty="0"/>
          </a:p>
        </p:txBody>
      </p:sp>
      <p:sp>
        <p:nvSpPr>
          <p:cNvPr id="39" name="Rounded Rectangle 38"/>
          <p:cNvSpPr/>
          <p:nvPr/>
        </p:nvSpPr>
        <p:spPr>
          <a:xfrm>
            <a:off x="410064" y="2559950"/>
            <a:ext cx="2373599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ব্যাংক</a:t>
            </a:r>
            <a:r>
              <a:rPr lang="en-US" spc="300" dirty="0" smtClean="0"/>
              <a:t> </a:t>
            </a:r>
            <a:r>
              <a:rPr lang="en-US" spc="300" dirty="0" err="1" smtClean="0"/>
              <a:t>জমাতিরিক্ত</a:t>
            </a:r>
            <a:endParaRPr lang="en-US" spc="300" dirty="0"/>
          </a:p>
        </p:txBody>
      </p:sp>
      <p:sp>
        <p:nvSpPr>
          <p:cNvPr id="40" name="Rounded Rectangle 39"/>
          <p:cNvSpPr/>
          <p:nvPr/>
        </p:nvSpPr>
        <p:spPr>
          <a:xfrm>
            <a:off x="3154439" y="2602629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------</a:t>
            </a:r>
            <a:endParaRPr lang="en-US" spc="300" dirty="0"/>
          </a:p>
        </p:txBody>
      </p:sp>
      <p:sp>
        <p:nvSpPr>
          <p:cNvPr id="41" name="Rounded Rectangle 40"/>
          <p:cNvSpPr/>
          <p:nvPr/>
        </p:nvSpPr>
        <p:spPr>
          <a:xfrm>
            <a:off x="3154439" y="1930452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৭,০০০</a:t>
            </a:r>
            <a:endParaRPr lang="en-US" spc="300" dirty="0"/>
          </a:p>
        </p:txBody>
      </p:sp>
      <p:sp>
        <p:nvSpPr>
          <p:cNvPr id="44" name="Rounded Rectangle 43"/>
          <p:cNvSpPr/>
          <p:nvPr/>
        </p:nvSpPr>
        <p:spPr>
          <a:xfrm>
            <a:off x="410064" y="3237176"/>
            <a:ext cx="25908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মূলধন</a:t>
            </a:r>
            <a:r>
              <a:rPr lang="en-US" spc="300" dirty="0" smtClean="0"/>
              <a:t> </a:t>
            </a:r>
            <a:r>
              <a:rPr lang="en-US" sz="1200" spc="300" dirty="0" smtClean="0"/>
              <a:t>(</a:t>
            </a:r>
            <a:r>
              <a:rPr lang="en-US" sz="1200" spc="300" dirty="0" err="1" smtClean="0"/>
              <a:t>সম্পদ</a:t>
            </a:r>
            <a:r>
              <a:rPr lang="en-US" sz="1200" spc="300" dirty="0" smtClean="0"/>
              <a:t> ও </a:t>
            </a:r>
            <a:r>
              <a:rPr lang="en-US" sz="1200" spc="300" dirty="0" err="1" smtClean="0"/>
              <a:t>দায়ের</a:t>
            </a:r>
            <a:r>
              <a:rPr lang="en-US" sz="1200" spc="300" dirty="0" smtClean="0"/>
              <a:t> </a:t>
            </a:r>
            <a:r>
              <a:rPr lang="en-US" sz="1200" spc="300" dirty="0" err="1" smtClean="0"/>
              <a:t>পার্থক্য</a:t>
            </a:r>
            <a:endParaRPr lang="en-US" sz="1200" spc="300" dirty="0"/>
          </a:p>
        </p:txBody>
      </p:sp>
      <p:sp>
        <p:nvSpPr>
          <p:cNvPr id="45" name="Rounded Rectangle 44"/>
          <p:cNvSpPr/>
          <p:nvPr/>
        </p:nvSpPr>
        <p:spPr>
          <a:xfrm>
            <a:off x="2994567" y="3237175"/>
            <a:ext cx="159638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১,১৫,৮০০</a:t>
            </a:r>
            <a:endParaRPr lang="en-US" spc="300" dirty="0"/>
          </a:p>
        </p:txBody>
      </p:sp>
      <p:sp>
        <p:nvSpPr>
          <p:cNvPr id="46" name="Rounded Rectangle 45"/>
          <p:cNvSpPr/>
          <p:nvPr/>
        </p:nvSpPr>
        <p:spPr>
          <a:xfrm>
            <a:off x="4846528" y="3248081"/>
            <a:ext cx="157645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১,৭৬,৭০০</a:t>
            </a:r>
            <a:endParaRPr lang="en-US" spc="300" dirty="0"/>
          </a:p>
        </p:txBody>
      </p:sp>
      <p:sp>
        <p:nvSpPr>
          <p:cNvPr id="47" name="Rounded Rectangle 46"/>
          <p:cNvSpPr/>
          <p:nvPr/>
        </p:nvSpPr>
        <p:spPr>
          <a:xfrm>
            <a:off x="10509625" y="1955014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------</a:t>
            </a:r>
            <a:endParaRPr lang="en-US" spc="300" dirty="0"/>
          </a:p>
        </p:txBody>
      </p:sp>
      <p:sp>
        <p:nvSpPr>
          <p:cNvPr id="48" name="Rounded Rectangle 47"/>
          <p:cNvSpPr/>
          <p:nvPr/>
        </p:nvSpPr>
        <p:spPr>
          <a:xfrm>
            <a:off x="10509625" y="4159119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49" name="Rounded Rectangle 48"/>
          <p:cNvSpPr/>
          <p:nvPr/>
        </p:nvSpPr>
        <p:spPr>
          <a:xfrm>
            <a:off x="2783662" y="5783670"/>
            <a:ext cx="18731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১,৩৭,৮০০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657664" y="5783670"/>
            <a:ext cx="1679888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১,৩৭,৮০০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828846" y="5783670"/>
            <a:ext cx="1876754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২,০২,২০০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509624" y="5783670"/>
            <a:ext cx="1682375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২,০২,২০০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Rajshahi</a:t>
            </a:r>
            <a:r>
              <a:rPr lang="en-US" sz="1800" dirty="0" smtClean="0">
                <a:solidFill>
                  <a:srgbClr val="FF0000"/>
                </a:solidFill>
              </a:rPr>
              <a:t> Divisional Online School (RDOS)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0181" y="367121"/>
            <a:ext cx="7387273" cy="952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মিস</a:t>
            </a:r>
            <a:r>
              <a:rPr lang="en-US" spc="300" dirty="0" smtClean="0"/>
              <a:t> </a:t>
            </a:r>
            <a:r>
              <a:rPr lang="en-US" spc="300" dirty="0" err="1" smtClean="0"/>
              <a:t>ক্যাটরিনা</a:t>
            </a:r>
            <a:endParaRPr lang="en-US" spc="300" dirty="0" smtClean="0"/>
          </a:p>
          <a:p>
            <a:pPr algn="ctr"/>
            <a:r>
              <a:rPr lang="en-US" spc="300" dirty="0" err="1" smtClean="0"/>
              <a:t>লাভ-ক্ষতি</a:t>
            </a:r>
            <a:r>
              <a:rPr lang="en-US" spc="300" dirty="0" smtClean="0"/>
              <a:t> </a:t>
            </a:r>
            <a:r>
              <a:rPr lang="en-US" spc="300" dirty="0" err="1" smtClean="0"/>
              <a:t>বিবরণী</a:t>
            </a:r>
            <a:r>
              <a:rPr lang="en-US" spc="300" dirty="0" smtClean="0"/>
              <a:t> </a:t>
            </a:r>
          </a:p>
          <a:p>
            <a:pPr algn="ctr"/>
            <a:r>
              <a:rPr lang="en-US" spc="300" dirty="0" smtClean="0"/>
              <a:t>২০১৫ </a:t>
            </a:r>
            <a:r>
              <a:rPr lang="en-US" spc="300" dirty="0" err="1" smtClean="0"/>
              <a:t>সালের</a:t>
            </a:r>
            <a:r>
              <a:rPr lang="en-US" spc="300" dirty="0" smtClean="0"/>
              <a:t> ৩১শে </a:t>
            </a:r>
            <a:r>
              <a:rPr lang="en-US" spc="300" dirty="0" err="1" smtClean="0"/>
              <a:t>ডিসেম্বর</a:t>
            </a:r>
            <a:r>
              <a:rPr lang="en-US" spc="300" dirty="0" smtClean="0"/>
              <a:t> </a:t>
            </a:r>
            <a:r>
              <a:rPr lang="en-US" spc="300" dirty="0" err="1" smtClean="0"/>
              <a:t>তারিখে</a:t>
            </a:r>
            <a:r>
              <a:rPr lang="en-US" spc="300" dirty="0" smtClean="0"/>
              <a:t> </a:t>
            </a:r>
            <a:r>
              <a:rPr lang="en-US" spc="300" dirty="0" err="1" smtClean="0"/>
              <a:t>সমাপ্ত</a:t>
            </a:r>
            <a:r>
              <a:rPr lang="en-US" spc="300" dirty="0" smtClean="0"/>
              <a:t> </a:t>
            </a:r>
            <a:r>
              <a:rPr lang="en-US" spc="300" dirty="0" err="1" smtClean="0"/>
              <a:t>বছরের</a:t>
            </a:r>
            <a:r>
              <a:rPr lang="en-US" spc="300" dirty="0" smtClean="0"/>
              <a:t> </a:t>
            </a:r>
            <a:r>
              <a:rPr lang="en-US" spc="300" dirty="0" err="1" smtClean="0"/>
              <a:t>জন্য</a:t>
            </a:r>
            <a:endParaRPr lang="en-US" spc="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42129"/>
              </p:ext>
            </p:extLst>
          </p:nvPr>
        </p:nvGraphicFramePr>
        <p:xfrm>
          <a:off x="596898" y="1634066"/>
          <a:ext cx="10680704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2"/>
                <a:gridCol w="1689100"/>
                <a:gridCol w="3479800"/>
                <a:gridCol w="1689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বিবরণ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বিবরণ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43770" y="4498338"/>
            <a:ext cx="2220888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দালানকোঠার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অবচয়</a:t>
            </a:r>
            <a:endParaRPr lang="en-US" sz="1400" spc="300" dirty="0"/>
          </a:p>
        </p:txBody>
      </p:sp>
      <p:sp>
        <p:nvSpPr>
          <p:cNvPr id="7" name="Rounded Rectangle 6"/>
          <p:cNvSpPr/>
          <p:nvPr/>
        </p:nvSpPr>
        <p:spPr>
          <a:xfrm>
            <a:off x="643770" y="2020094"/>
            <a:ext cx="2185962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প্রারম্ভিক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8" name="Rounded Rectangle 7"/>
          <p:cNvSpPr/>
          <p:nvPr/>
        </p:nvSpPr>
        <p:spPr>
          <a:xfrm>
            <a:off x="643770" y="2459116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অতিরিক্ত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9" name="Rounded Rectangle 8"/>
          <p:cNvSpPr/>
          <p:nvPr/>
        </p:nvSpPr>
        <p:spPr>
          <a:xfrm>
            <a:off x="643770" y="4937360"/>
            <a:ext cx="2220888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আসবাবপত্রের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অবচয়</a:t>
            </a:r>
            <a:endParaRPr lang="en-US" sz="1400" spc="300" dirty="0"/>
          </a:p>
        </p:txBody>
      </p:sp>
      <p:sp>
        <p:nvSpPr>
          <p:cNvPr id="10" name="Rounded Rectangle 9"/>
          <p:cNvSpPr/>
          <p:nvPr/>
        </p:nvSpPr>
        <p:spPr>
          <a:xfrm>
            <a:off x="643770" y="5405995"/>
            <a:ext cx="301940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নিট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লাভ-মূলধন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হিসাবে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স্থানান্তর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হলো</a:t>
            </a:r>
            <a:endParaRPr lang="en-US" sz="1400" spc="300" dirty="0"/>
          </a:p>
        </p:txBody>
      </p:sp>
      <p:sp>
        <p:nvSpPr>
          <p:cNvPr id="12" name="Rounded Rectangle 11"/>
          <p:cNvSpPr/>
          <p:nvPr/>
        </p:nvSpPr>
        <p:spPr>
          <a:xfrm>
            <a:off x="4473760" y="4538622"/>
            <a:ext cx="1101313" cy="3435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১,০০০</a:t>
            </a:r>
            <a:endParaRPr lang="en-US" spc="300" dirty="0"/>
          </a:p>
        </p:txBody>
      </p:sp>
      <p:sp>
        <p:nvSpPr>
          <p:cNvPr id="11" name="Rounded Rectangle 10"/>
          <p:cNvSpPr/>
          <p:nvPr/>
        </p:nvSpPr>
        <p:spPr>
          <a:xfrm>
            <a:off x="4473760" y="4920349"/>
            <a:ext cx="1342840" cy="326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১,৬৬৭</a:t>
            </a:r>
            <a:endParaRPr lang="en-US" spc="300" dirty="0"/>
          </a:p>
        </p:txBody>
      </p:sp>
      <p:sp>
        <p:nvSpPr>
          <p:cNvPr id="15" name="Rounded Rectangle 14"/>
          <p:cNvSpPr/>
          <p:nvPr/>
        </p:nvSpPr>
        <p:spPr>
          <a:xfrm>
            <a:off x="4473760" y="2429352"/>
            <a:ext cx="1101313" cy="346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১,০০০</a:t>
            </a:r>
            <a:endParaRPr lang="en-US" spc="300" dirty="0"/>
          </a:p>
        </p:txBody>
      </p:sp>
      <p:sp>
        <p:nvSpPr>
          <p:cNvPr id="20" name="Rounded Rectangle 19"/>
          <p:cNvSpPr/>
          <p:nvPr/>
        </p:nvSpPr>
        <p:spPr>
          <a:xfrm>
            <a:off x="6323818" y="2038826"/>
            <a:ext cx="2185962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সমাপনী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21" name="Rounded Rectangle 20"/>
          <p:cNvSpPr/>
          <p:nvPr/>
        </p:nvSpPr>
        <p:spPr>
          <a:xfrm>
            <a:off x="6323818" y="2544769"/>
            <a:ext cx="1473201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উত্তোলন</a:t>
            </a:r>
            <a:r>
              <a:rPr lang="en-US" sz="1400" spc="300" dirty="0" smtClean="0"/>
              <a:t> </a:t>
            </a:r>
            <a:endParaRPr lang="en-US" sz="1400" spc="300" dirty="0"/>
          </a:p>
        </p:txBody>
      </p:sp>
      <p:sp>
        <p:nvSpPr>
          <p:cNvPr id="23" name="Rounded Rectangle 22"/>
          <p:cNvSpPr/>
          <p:nvPr/>
        </p:nvSpPr>
        <p:spPr>
          <a:xfrm>
            <a:off x="4473760" y="5961287"/>
            <a:ext cx="1535880" cy="346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১,৮০,৭০০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Rajshahi</a:t>
            </a:r>
            <a:r>
              <a:rPr lang="en-US" sz="1800" dirty="0" smtClean="0">
                <a:solidFill>
                  <a:srgbClr val="FF0000"/>
                </a:solidFill>
              </a:rPr>
              <a:t> Divisional Online School (RDOS)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73759" y="2002120"/>
            <a:ext cx="1651269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১,১৫,৮০০</a:t>
            </a:r>
            <a:endParaRPr lang="en-US" spc="300" dirty="0"/>
          </a:p>
        </p:txBody>
      </p:sp>
      <p:sp>
        <p:nvSpPr>
          <p:cNvPr id="25" name="Rounded Rectangle 24"/>
          <p:cNvSpPr/>
          <p:nvPr/>
        </p:nvSpPr>
        <p:spPr>
          <a:xfrm>
            <a:off x="9642700" y="2038827"/>
            <a:ext cx="153588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১,৭৬,৭০০</a:t>
            </a:r>
            <a:endParaRPr lang="en-US" spc="300" dirty="0"/>
          </a:p>
        </p:txBody>
      </p:sp>
      <p:sp>
        <p:nvSpPr>
          <p:cNvPr id="27" name="Rounded Rectangle 26"/>
          <p:cNvSpPr/>
          <p:nvPr/>
        </p:nvSpPr>
        <p:spPr>
          <a:xfrm>
            <a:off x="8089119" y="2595169"/>
            <a:ext cx="1101313" cy="337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৭,০০০</a:t>
            </a:r>
            <a:endParaRPr lang="en-US" spc="300" dirty="0"/>
          </a:p>
        </p:txBody>
      </p:sp>
      <p:sp>
        <p:nvSpPr>
          <p:cNvPr id="28" name="Rounded Rectangle 27"/>
          <p:cNvSpPr/>
          <p:nvPr/>
        </p:nvSpPr>
        <p:spPr>
          <a:xfrm>
            <a:off x="6385731" y="3030153"/>
            <a:ext cx="1473201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</a:t>
            </a:r>
            <a:r>
              <a:rPr lang="en-US" sz="1400" spc="300" dirty="0" smtClean="0"/>
              <a:t>: </a:t>
            </a:r>
            <a:r>
              <a:rPr lang="en-US" sz="1400" spc="300" dirty="0" err="1" smtClean="0"/>
              <a:t>মেশিন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ক্রয়</a:t>
            </a:r>
            <a:endParaRPr lang="en-US" sz="1400" spc="300" dirty="0"/>
          </a:p>
        </p:txBody>
      </p:sp>
      <p:sp>
        <p:nvSpPr>
          <p:cNvPr id="29" name="Rounded Rectangle 28"/>
          <p:cNvSpPr/>
          <p:nvPr/>
        </p:nvSpPr>
        <p:spPr>
          <a:xfrm>
            <a:off x="8148251" y="3044241"/>
            <a:ext cx="1101313" cy="337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৩,০০০</a:t>
            </a:r>
            <a:endParaRPr lang="en-US" spc="300" dirty="0"/>
          </a:p>
        </p:txBody>
      </p:sp>
      <p:sp>
        <p:nvSpPr>
          <p:cNvPr id="30" name="Rounded Rectangle 29"/>
          <p:cNvSpPr/>
          <p:nvPr/>
        </p:nvSpPr>
        <p:spPr>
          <a:xfrm>
            <a:off x="9801049" y="3069788"/>
            <a:ext cx="1101313" cy="337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৪,০০০</a:t>
            </a:r>
            <a:endParaRPr lang="en-US" spc="300" dirty="0"/>
          </a:p>
        </p:txBody>
      </p:sp>
      <p:sp>
        <p:nvSpPr>
          <p:cNvPr id="33" name="Rounded Rectangle 32"/>
          <p:cNvSpPr/>
          <p:nvPr/>
        </p:nvSpPr>
        <p:spPr>
          <a:xfrm>
            <a:off x="643770" y="2955409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অনাদায়ী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পাওনা</a:t>
            </a:r>
            <a:endParaRPr lang="en-US" sz="1400" spc="300" dirty="0"/>
          </a:p>
        </p:txBody>
      </p:sp>
      <p:sp>
        <p:nvSpPr>
          <p:cNvPr id="34" name="Rounded Rectangle 33"/>
          <p:cNvSpPr/>
          <p:nvPr/>
        </p:nvSpPr>
        <p:spPr>
          <a:xfrm>
            <a:off x="643770" y="3413841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যোগ</a:t>
            </a:r>
            <a:r>
              <a:rPr lang="en-US" sz="1400" spc="300" dirty="0" smtClean="0"/>
              <a:t>:  </a:t>
            </a:r>
            <a:r>
              <a:rPr lang="en-US" sz="1400" spc="300" dirty="0" err="1" smtClean="0"/>
              <a:t>নতুন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অনা</a:t>
            </a:r>
            <a:r>
              <a:rPr lang="en-US" sz="1400" spc="300" dirty="0" smtClean="0"/>
              <a:t>: </a:t>
            </a:r>
            <a:r>
              <a:rPr lang="en-US" sz="1400" spc="300" dirty="0" err="1" smtClean="0"/>
              <a:t>পাওনা</a:t>
            </a:r>
            <a:endParaRPr lang="en-US" sz="1400" spc="300" dirty="0"/>
          </a:p>
        </p:txBody>
      </p:sp>
      <p:sp>
        <p:nvSpPr>
          <p:cNvPr id="35" name="Rounded Rectangle 34"/>
          <p:cNvSpPr/>
          <p:nvPr/>
        </p:nvSpPr>
        <p:spPr>
          <a:xfrm>
            <a:off x="3107913" y="3023234"/>
            <a:ext cx="1101313" cy="3435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৫,০০০</a:t>
            </a:r>
            <a:endParaRPr lang="en-US" spc="300" dirty="0"/>
          </a:p>
        </p:txBody>
      </p:sp>
      <p:sp>
        <p:nvSpPr>
          <p:cNvPr id="36" name="Rounded Rectangle 35"/>
          <p:cNvSpPr/>
          <p:nvPr/>
        </p:nvSpPr>
        <p:spPr>
          <a:xfrm>
            <a:off x="3107912" y="3417247"/>
            <a:ext cx="1101313" cy="3435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৯,২০০</a:t>
            </a:r>
            <a:endParaRPr lang="en-US" spc="300" dirty="0"/>
          </a:p>
        </p:txBody>
      </p:sp>
      <p:sp>
        <p:nvSpPr>
          <p:cNvPr id="37" name="Rounded Rectangle 36"/>
          <p:cNvSpPr/>
          <p:nvPr/>
        </p:nvSpPr>
        <p:spPr>
          <a:xfrm>
            <a:off x="4473760" y="3439805"/>
            <a:ext cx="1342840" cy="387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১৪,২০০</a:t>
            </a:r>
            <a:endParaRPr lang="en-US" spc="300" dirty="0"/>
          </a:p>
        </p:txBody>
      </p:sp>
      <p:sp>
        <p:nvSpPr>
          <p:cNvPr id="40" name="Rounded Rectangle 39"/>
          <p:cNvSpPr/>
          <p:nvPr/>
        </p:nvSpPr>
        <p:spPr>
          <a:xfrm>
            <a:off x="689834" y="3892295"/>
            <a:ext cx="2174824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প্রাপ্য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বিলের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বাট্টা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সঞ্চিতি</a:t>
            </a:r>
            <a:endParaRPr lang="en-US" sz="1400" spc="300" dirty="0"/>
          </a:p>
        </p:txBody>
      </p:sp>
      <p:sp>
        <p:nvSpPr>
          <p:cNvPr id="41" name="Rounded Rectangle 40"/>
          <p:cNvSpPr/>
          <p:nvPr/>
        </p:nvSpPr>
        <p:spPr>
          <a:xfrm>
            <a:off x="4473760" y="3951967"/>
            <a:ext cx="1101313" cy="3435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১৫০</a:t>
            </a:r>
            <a:endParaRPr lang="en-US" spc="300" dirty="0"/>
          </a:p>
        </p:txBody>
      </p:sp>
      <p:sp>
        <p:nvSpPr>
          <p:cNvPr id="42" name="Rounded Rectangle 41"/>
          <p:cNvSpPr/>
          <p:nvPr/>
        </p:nvSpPr>
        <p:spPr>
          <a:xfrm>
            <a:off x="4473760" y="5381940"/>
            <a:ext cx="1535880" cy="390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৪৬,৮৮৩</a:t>
            </a:r>
            <a:endParaRPr lang="en-US" spc="300" dirty="0"/>
          </a:p>
        </p:txBody>
      </p:sp>
      <p:sp>
        <p:nvSpPr>
          <p:cNvPr id="32" name="Rounded Rectangle 31"/>
          <p:cNvSpPr/>
          <p:nvPr/>
        </p:nvSpPr>
        <p:spPr>
          <a:xfrm>
            <a:off x="257136" y="285696"/>
            <a:ext cx="1702293" cy="9855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pc="300" dirty="0"/>
              <a:t>ক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642700" y="5903626"/>
            <a:ext cx="1535880" cy="346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00B050"/>
                  </a:solidFill>
                </a:uFill>
              </a:rPr>
              <a:t>১,৮০,৭০০</a:t>
            </a:r>
            <a:endParaRPr lang="en-US" u="dbl" spc="300" dirty="0">
              <a:uFill>
                <a:solidFill>
                  <a:srgbClr val="00B05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448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32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8377" y="95715"/>
            <a:ext cx="713913" cy="63888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খ.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01125"/>
              </p:ext>
            </p:extLst>
          </p:nvPr>
        </p:nvGraphicFramePr>
        <p:xfrm>
          <a:off x="431800" y="1031729"/>
          <a:ext cx="11150602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882"/>
                <a:gridCol w="1470118"/>
                <a:gridCol w="3926188"/>
                <a:gridCol w="176341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দায়সমূহ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মূলধন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সম্পদসমূহ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8802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14499" y="77209"/>
            <a:ext cx="7476173" cy="8897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মিস</a:t>
            </a:r>
            <a:r>
              <a:rPr lang="en-US" dirty="0"/>
              <a:t> </a:t>
            </a:r>
            <a:r>
              <a:rPr lang="en-US" dirty="0" err="1"/>
              <a:t>ক্যাটরিনা</a:t>
            </a:r>
            <a:endParaRPr lang="en-US" dirty="0"/>
          </a:p>
          <a:p>
            <a:pPr algn="ctr"/>
            <a:r>
              <a:rPr lang="en-US" dirty="0" err="1" smtClean="0"/>
              <a:t>বৈষয়িক</a:t>
            </a:r>
            <a:r>
              <a:rPr lang="en-US" dirty="0" smtClean="0"/>
              <a:t> </a:t>
            </a:r>
            <a:r>
              <a:rPr lang="en-US" dirty="0" err="1" smtClean="0"/>
              <a:t>বিবরণী</a:t>
            </a:r>
            <a:endParaRPr lang="en-US" dirty="0" smtClean="0"/>
          </a:p>
          <a:p>
            <a:pPr algn="ctr"/>
            <a:r>
              <a:rPr lang="en-US" dirty="0" smtClean="0"/>
              <a:t>২০১৫ </a:t>
            </a:r>
            <a:r>
              <a:rPr lang="en-US" dirty="0" err="1" smtClean="0"/>
              <a:t>সালের</a:t>
            </a:r>
            <a:r>
              <a:rPr lang="en-US" dirty="0" smtClean="0"/>
              <a:t> ৩১শে </a:t>
            </a:r>
            <a:r>
              <a:rPr lang="en-US" dirty="0" err="1" smtClean="0"/>
              <a:t>ডিসেম্বর</a:t>
            </a:r>
            <a:r>
              <a:rPr lang="en-US" dirty="0" smtClean="0"/>
              <a:t> </a:t>
            </a:r>
            <a:r>
              <a:rPr lang="en-US" dirty="0" err="1" smtClean="0"/>
              <a:t>তারিখে</a:t>
            </a:r>
            <a:r>
              <a:rPr lang="en-US" dirty="0" smtClean="0"/>
              <a:t> </a:t>
            </a:r>
            <a:r>
              <a:rPr lang="en-US" dirty="0" err="1" smtClean="0"/>
              <a:t>প্রস্তুতকৃত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5336" y="1546820"/>
            <a:ext cx="2714625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বিবিধ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পাওনাদার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হিসাব</a:t>
            </a:r>
            <a:endParaRPr lang="en-US" sz="1400" spc="300" dirty="0"/>
          </a:p>
        </p:txBody>
      </p:sp>
      <p:sp>
        <p:nvSpPr>
          <p:cNvPr id="6" name="Rounded Rectangle 5"/>
          <p:cNvSpPr/>
          <p:nvPr/>
        </p:nvSpPr>
        <p:spPr>
          <a:xfrm>
            <a:off x="565335" y="2112286"/>
            <a:ext cx="2714625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প্রদেয়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বিল</a:t>
            </a:r>
            <a:endParaRPr lang="en-US" sz="1400" spc="300" dirty="0"/>
          </a:p>
        </p:txBody>
      </p:sp>
      <p:sp>
        <p:nvSpPr>
          <p:cNvPr id="7" name="Rounded Rectangle 6"/>
          <p:cNvSpPr/>
          <p:nvPr/>
        </p:nvSpPr>
        <p:spPr>
          <a:xfrm>
            <a:off x="6105312" y="1444218"/>
            <a:ext cx="1901575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নগদ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তহবিল</a:t>
            </a:r>
            <a:endParaRPr lang="en-US" sz="1400" spc="300" dirty="0"/>
          </a:p>
        </p:txBody>
      </p:sp>
      <p:sp>
        <p:nvSpPr>
          <p:cNvPr id="8" name="Rounded Rectangle 7"/>
          <p:cNvSpPr/>
          <p:nvPr/>
        </p:nvSpPr>
        <p:spPr>
          <a:xfrm>
            <a:off x="6105312" y="1916215"/>
            <a:ext cx="1901575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মজুদ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পন্য</a:t>
            </a:r>
            <a:endParaRPr lang="en-US" sz="1400" spc="300" dirty="0"/>
          </a:p>
        </p:txBody>
      </p:sp>
      <p:sp>
        <p:nvSpPr>
          <p:cNvPr id="9" name="Rounded Rectangle 8"/>
          <p:cNvSpPr/>
          <p:nvPr/>
        </p:nvSpPr>
        <p:spPr>
          <a:xfrm>
            <a:off x="5829300" y="2400910"/>
            <a:ext cx="2077189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বিবিধ</a:t>
            </a:r>
            <a:r>
              <a:rPr lang="en-US" sz="1400" spc="300" dirty="0"/>
              <a:t> </a:t>
            </a:r>
            <a:r>
              <a:rPr lang="en-US" sz="1400" spc="300" dirty="0" err="1" smtClean="0"/>
              <a:t>দেনাদার</a:t>
            </a:r>
            <a:r>
              <a:rPr lang="en-US" sz="1400" spc="300" dirty="0" smtClean="0"/>
              <a:t>  </a:t>
            </a:r>
            <a:r>
              <a:rPr lang="en-US" sz="1400" spc="300" dirty="0" err="1" smtClean="0"/>
              <a:t>হিসাব</a:t>
            </a:r>
            <a:endParaRPr lang="en-US" sz="1400" spc="300" dirty="0"/>
          </a:p>
        </p:txBody>
      </p:sp>
      <p:sp>
        <p:nvSpPr>
          <p:cNvPr id="10" name="Rounded Rectangle 9"/>
          <p:cNvSpPr/>
          <p:nvPr/>
        </p:nvSpPr>
        <p:spPr>
          <a:xfrm>
            <a:off x="5829300" y="2885614"/>
            <a:ext cx="2127389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অনাদায়ী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পাওনা</a:t>
            </a:r>
            <a:endParaRPr lang="en-US" sz="1400" spc="300" dirty="0"/>
          </a:p>
        </p:txBody>
      </p:sp>
      <p:sp>
        <p:nvSpPr>
          <p:cNvPr id="11" name="Rounded Rectangle 10"/>
          <p:cNvSpPr/>
          <p:nvPr/>
        </p:nvSpPr>
        <p:spPr>
          <a:xfrm>
            <a:off x="5873084" y="3365153"/>
            <a:ext cx="2033406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বাদ-অনা</a:t>
            </a:r>
            <a:r>
              <a:rPr lang="en-US" sz="1400" spc="300" dirty="0" smtClean="0"/>
              <a:t>. </a:t>
            </a:r>
            <a:r>
              <a:rPr lang="en-US" sz="1400" spc="300" dirty="0" err="1" smtClean="0"/>
              <a:t>সঞ্চিতি</a:t>
            </a:r>
            <a:endParaRPr lang="en-US" sz="1400" spc="300" dirty="0"/>
          </a:p>
        </p:txBody>
      </p:sp>
      <p:sp>
        <p:nvSpPr>
          <p:cNvPr id="12" name="Rounded Rectangle 11"/>
          <p:cNvSpPr/>
          <p:nvPr/>
        </p:nvSpPr>
        <p:spPr>
          <a:xfrm>
            <a:off x="4525130" y="1537373"/>
            <a:ext cx="1304169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13" name="Rounded Rectangle 12"/>
          <p:cNvSpPr/>
          <p:nvPr/>
        </p:nvSpPr>
        <p:spPr>
          <a:xfrm>
            <a:off x="4525131" y="2058380"/>
            <a:ext cx="1120588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৪,০০০</a:t>
            </a:r>
            <a:endParaRPr lang="en-US" spc="300" dirty="0"/>
          </a:p>
        </p:txBody>
      </p:sp>
      <p:sp>
        <p:nvSpPr>
          <p:cNvPr id="14" name="Rounded Rectangle 13"/>
          <p:cNvSpPr/>
          <p:nvPr/>
        </p:nvSpPr>
        <p:spPr>
          <a:xfrm>
            <a:off x="6105312" y="4672561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আসবাবপত্র</a:t>
            </a:r>
            <a:endParaRPr lang="en-US" sz="1400" spc="300" dirty="0"/>
          </a:p>
        </p:txBody>
      </p:sp>
      <p:sp>
        <p:nvSpPr>
          <p:cNvPr id="15" name="Rounded Rectangle 14"/>
          <p:cNvSpPr/>
          <p:nvPr/>
        </p:nvSpPr>
        <p:spPr>
          <a:xfrm>
            <a:off x="6105312" y="5142466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বাদ-অবচয়</a:t>
            </a:r>
            <a:endParaRPr lang="en-US" sz="1400" spc="300" dirty="0"/>
          </a:p>
        </p:txBody>
      </p:sp>
      <p:sp>
        <p:nvSpPr>
          <p:cNvPr id="16" name="Rounded Rectangle 15"/>
          <p:cNvSpPr/>
          <p:nvPr/>
        </p:nvSpPr>
        <p:spPr>
          <a:xfrm>
            <a:off x="565335" y="3175291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17" name="Rounded Rectangle 16"/>
          <p:cNvSpPr/>
          <p:nvPr/>
        </p:nvSpPr>
        <p:spPr>
          <a:xfrm>
            <a:off x="565335" y="3633051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অতিরিক্ত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মূলধন</a:t>
            </a:r>
            <a:endParaRPr lang="en-US" sz="1400" spc="300" dirty="0"/>
          </a:p>
        </p:txBody>
      </p:sp>
      <p:sp>
        <p:nvSpPr>
          <p:cNvPr id="18" name="Rounded Rectangle 17"/>
          <p:cNvSpPr/>
          <p:nvPr/>
        </p:nvSpPr>
        <p:spPr>
          <a:xfrm>
            <a:off x="565335" y="4369487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নিট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লাভ</a:t>
            </a:r>
            <a:endParaRPr lang="en-US" sz="1400" spc="300" dirty="0"/>
          </a:p>
        </p:txBody>
      </p:sp>
      <p:sp>
        <p:nvSpPr>
          <p:cNvPr id="19" name="Rounded Rectangle 18"/>
          <p:cNvSpPr/>
          <p:nvPr/>
        </p:nvSpPr>
        <p:spPr>
          <a:xfrm>
            <a:off x="565335" y="5282288"/>
            <a:ext cx="1705158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বাদ-উত্তোলন</a:t>
            </a:r>
            <a:endParaRPr lang="en-US" sz="1400" spc="300" dirty="0"/>
          </a:p>
        </p:txBody>
      </p:sp>
      <p:sp>
        <p:nvSpPr>
          <p:cNvPr id="20" name="Rounded Rectangle 19"/>
          <p:cNvSpPr/>
          <p:nvPr/>
        </p:nvSpPr>
        <p:spPr>
          <a:xfrm>
            <a:off x="2270493" y="3588437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১,০০০</a:t>
            </a:r>
            <a:endParaRPr lang="en-US" sz="1400" spc="300" dirty="0"/>
          </a:p>
        </p:txBody>
      </p:sp>
      <p:sp>
        <p:nvSpPr>
          <p:cNvPr id="21" name="Rounded Rectangle 20"/>
          <p:cNvSpPr/>
          <p:nvPr/>
        </p:nvSpPr>
        <p:spPr>
          <a:xfrm>
            <a:off x="2270493" y="3154140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১,১৫,৮০০</a:t>
            </a:r>
            <a:endParaRPr lang="en-US" sz="1400" spc="300" dirty="0"/>
          </a:p>
        </p:txBody>
      </p:sp>
      <p:sp>
        <p:nvSpPr>
          <p:cNvPr id="22" name="Rounded Rectangle 21"/>
          <p:cNvSpPr/>
          <p:nvPr/>
        </p:nvSpPr>
        <p:spPr>
          <a:xfrm>
            <a:off x="2270493" y="4812495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১,৬৩,৬৮৩</a:t>
            </a:r>
            <a:endParaRPr lang="en-US" sz="1400" spc="300" dirty="0"/>
          </a:p>
        </p:txBody>
      </p:sp>
      <p:sp>
        <p:nvSpPr>
          <p:cNvPr id="23" name="Rounded Rectangle 22"/>
          <p:cNvSpPr/>
          <p:nvPr/>
        </p:nvSpPr>
        <p:spPr>
          <a:xfrm>
            <a:off x="2270493" y="4004310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১,১৬,৮০০</a:t>
            </a:r>
            <a:endParaRPr lang="en-US" sz="1400" spc="300" dirty="0"/>
          </a:p>
        </p:txBody>
      </p:sp>
      <p:sp>
        <p:nvSpPr>
          <p:cNvPr id="24" name="Rounded Rectangle 23"/>
          <p:cNvSpPr/>
          <p:nvPr/>
        </p:nvSpPr>
        <p:spPr>
          <a:xfrm>
            <a:off x="2270493" y="4396271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/>
              <a:t>৪৬,৮৮৩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70493" y="5282288"/>
            <a:ext cx="1707966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৪,০০০</a:t>
            </a:r>
            <a:endParaRPr lang="en-US" sz="1400" spc="300" dirty="0"/>
          </a:p>
        </p:txBody>
      </p:sp>
      <p:sp>
        <p:nvSpPr>
          <p:cNvPr id="26" name="Rounded Rectangle 25"/>
          <p:cNvSpPr/>
          <p:nvPr/>
        </p:nvSpPr>
        <p:spPr>
          <a:xfrm>
            <a:off x="4419600" y="5309951"/>
            <a:ext cx="1409700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১,৫৯,৬৮৩</a:t>
            </a:r>
            <a:endParaRPr lang="en-US" sz="1400" spc="300" dirty="0"/>
          </a:p>
        </p:txBody>
      </p:sp>
      <p:sp>
        <p:nvSpPr>
          <p:cNvPr id="27" name="Rounded Rectangle 26"/>
          <p:cNvSpPr/>
          <p:nvPr/>
        </p:nvSpPr>
        <p:spPr>
          <a:xfrm>
            <a:off x="10030182" y="1444218"/>
            <a:ext cx="1537703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28" name="Rounded Rectangle 27"/>
          <p:cNvSpPr/>
          <p:nvPr/>
        </p:nvSpPr>
        <p:spPr>
          <a:xfrm>
            <a:off x="10030182" y="1925491"/>
            <a:ext cx="1581714" cy="3196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৩০,০০০</a:t>
            </a:r>
            <a:endParaRPr lang="en-US" spc="300" dirty="0"/>
          </a:p>
        </p:txBody>
      </p:sp>
      <p:sp>
        <p:nvSpPr>
          <p:cNvPr id="29" name="Rounded Rectangle 28"/>
          <p:cNvSpPr/>
          <p:nvPr/>
        </p:nvSpPr>
        <p:spPr>
          <a:xfrm>
            <a:off x="8128077" y="2371570"/>
            <a:ext cx="1874879" cy="4005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১,২০,০০০</a:t>
            </a:r>
            <a:endParaRPr lang="en-US" spc="300" dirty="0"/>
          </a:p>
        </p:txBody>
      </p:sp>
      <p:sp>
        <p:nvSpPr>
          <p:cNvPr id="30" name="Rounded Rectangle 29"/>
          <p:cNvSpPr/>
          <p:nvPr/>
        </p:nvSpPr>
        <p:spPr>
          <a:xfrm>
            <a:off x="8128078" y="2934976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৫,০০০</a:t>
            </a:r>
            <a:endParaRPr lang="en-US" spc="300" dirty="0"/>
          </a:p>
        </p:txBody>
      </p:sp>
      <p:sp>
        <p:nvSpPr>
          <p:cNvPr id="31" name="Rounded Rectangle 30"/>
          <p:cNvSpPr/>
          <p:nvPr/>
        </p:nvSpPr>
        <p:spPr>
          <a:xfrm>
            <a:off x="8128078" y="3424376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৯,২০০</a:t>
            </a:r>
            <a:endParaRPr lang="en-US" spc="300" dirty="0"/>
          </a:p>
        </p:txBody>
      </p:sp>
      <p:sp>
        <p:nvSpPr>
          <p:cNvPr id="32" name="Rounded Rectangle 31"/>
          <p:cNvSpPr/>
          <p:nvPr/>
        </p:nvSpPr>
        <p:spPr>
          <a:xfrm>
            <a:off x="10030182" y="3424376"/>
            <a:ext cx="1537704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 smtClean="0"/>
              <a:t>১০৫,৮০০</a:t>
            </a:r>
            <a:endParaRPr lang="en-US" sz="1600" spc="300" dirty="0"/>
          </a:p>
        </p:txBody>
      </p:sp>
      <p:sp>
        <p:nvSpPr>
          <p:cNvPr id="33" name="Rounded Rectangle 32"/>
          <p:cNvSpPr/>
          <p:nvPr/>
        </p:nvSpPr>
        <p:spPr>
          <a:xfrm>
            <a:off x="8128076" y="4718400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  <a:endParaRPr lang="en-US" spc="300" dirty="0"/>
          </a:p>
        </p:txBody>
      </p:sp>
      <p:sp>
        <p:nvSpPr>
          <p:cNvPr id="34" name="Rounded Rectangle 33"/>
          <p:cNvSpPr/>
          <p:nvPr/>
        </p:nvSpPr>
        <p:spPr>
          <a:xfrm>
            <a:off x="8128077" y="5142466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১,৬৬৭</a:t>
            </a:r>
            <a:endParaRPr lang="en-US" spc="300" dirty="0"/>
          </a:p>
        </p:txBody>
      </p:sp>
      <p:sp>
        <p:nvSpPr>
          <p:cNvPr id="35" name="Rounded Rectangle 34"/>
          <p:cNvSpPr/>
          <p:nvPr/>
        </p:nvSpPr>
        <p:spPr>
          <a:xfrm>
            <a:off x="10030182" y="4313035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৭,৩৫০</a:t>
            </a:r>
            <a:endParaRPr lang="en-US" spc="300" dirty="0"/>
          </a:p>
        </p:txBody>
      </p:sp>
      <p:sp>
        <p:nvSpPr>
          <p:cNvPr id="38" name="Rounded Rectangle 37"/>
          <p:cNvSpPr/>
          <p:nvPr/>
        </p:nvSpPr>
        <p:spPr>
          <a:xfrm>
            <a:off x="565334" y="2653459"/>
            <a:ext cx="2714625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/>
              <a:t>ব্যাংক</a:t>
            </a:r>
            <a:r>
              <a:rPr lang="en-US" sz="1400" spc="300" dirty="0"/>
              <a:t> </a:t>
            </a:r>
            <a:r>
              <a:rPr lang="en-US" sz="1400" spc="300" dirty="0" err="1"/>
              <a:t>জমাতিরিক্ত</a:t>
            </a:r>
            <a:endParaRPr lang="en-US" sz="1400" spc="300" dirty="0"/>
          </a:p>
        </p:txBody>
      </p:sp>
      <p:sp>
        <p:nvSpPr>
          <p:cNvPr id="39" name="Rounded Rectangle 38"/>
          <p:cNvSpPr/>
          <p:nvPr/>
        </p:nvSpPr>
        <p:spPr>
          <a:xfrm>
            <a:off x="4525131" y="2611268"/>
            <a:ext cx="1120588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১,৫০০</a:t>
            </a:r>
            <a:endParaRPr lang="en-US" spc="300" dirty="0"/>
          </a:p>
        </p:txBody>
      </p:sp>
      <p:sp>
        <p:nvSpPr>
          <p:cNvPr id="40" name="Rounded Rectangle 39"/>
          <p:cNvSpPr/>
          <p:nvPr/>
        </p:nvSpPr>
        <p:spPr>
          <a:xfrm>
            <a:off x="4187371" y="6432178"/>
            <a:ext cx="1685712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 smtClean="0">
                <a:uFill>
                  <a:solidFill>
                    <a:srgbClr val="FFFF00"/>
                  </a:solidFill>
                </a:uFill>
              </a:rPr>
              <a:t>১,৮৫,১৮৩</a:t>
            </a:r>
            <a:endParaRPr lang="en-US" u="dbl" spc="300" dirty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002956" y="6426934"/>
            <a:ext cx="1564929" cy="390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dbl" spc="300" dirty="0">
                <a:uFill>
                  <a:solidFill>
                    <a:srgbClr val="FFFF00"/>
                  </a:solidFill>
                </a:uFill>
              </a:rPr>
              <a:t>১,৮৫,১৮৩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105312" y="3800710"/>
            <a:ext cx="18513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spc="300" dirty="0" err="1" smtClean="0"/>
              <a:t>প্রাপ্য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বিল</a:t>
            </a:r>
            <a:endParaRPr lang="en-US" sz="1400" spc="300" dirty="0"/>
          </a:p>
        </p:txBody>
      </p:sp>
      <p:sp>
        <p:nvSpPr>
          <p:cNvPr id="52" name="Rounded Rectangle 51"/>
          <p:cNvSpPr/>
          <p:nvPr/>
        </p:nvSpPr>
        <p:spPr>
          <a:xfrm>
            <a:off x="6105312" y="4224135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বাদ-সঞ্চিতি</a:t>
            </a:r>
            <a:endParaRPr lang="en-US" sz="1400" spc="300" dirty="0"/>
          </a:p>
        </p:txBody>
      </p:sp>
      <p:sp>
        <p:nvSpPr>
          <p:cNvPr id="53" name="Rounded Rectangle 52"/>
          <p:cNvSpPr/>
          <p:nvPr/>
        </p:nvSpPr>
        <p:spPr>
          <a:xfrm>
            <a:off x="8128078" y="3838810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pc="300" dirty="0" smtClean="0"/>
              <a:t>৭,৫০০</a:t>
            </a:r>
            <a:endParaRPr lang="en-US" spc="300" dirty="0"/>
          </a:p>
        </p:txBody>
      </p:sp>
      <p:sp>
        <p:nvSpPr>
          <p:cNvPr id="54" name="Rounded Rectangle 53"/>
          <p:cNvSpPr/>
          <p:nvPr/>
        </p:nvSpPr>
        <p:spPr>
          <a:xfrm>
            <a:off x="8128078" y="4287635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১৫০</a:t>
            </a:r>
            <a:endParaRPr lang="en-US" spc="300" dirty="0"/>
          </a:p>
        </p:txBody>
      </p:sp>
      <p:sp>
        <p:nvSpPr>
          <p:cNvPr id="61" name="Rounded Rectangle 60"/>
          <p:cNvSpPr/>
          <p:nvPr/>
        </p:nvSpPr>
        <p:spPr>
          <a:xfrm>
            <a:off x="10030182" y="5142465"/>
            <a:ext cx="1537704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১৮,৩৩৩</a:t>
            </a:r>
            <a:endParaRPr lang="en-US" spc="300" dirty="0"/>
          </a:p>
        </p:txBody>
      </p:sp>
      <p:sp>
        <p:nvSpPr>
          <p:cNvPr id="62" name="Rounded Rectangle 61"/>
          <p:cNvSpPr/>
          <p:nvPr/>
        </p:nvSpPr>
        <p:spPr>
          <a:xfrm>
            <a:off x="6105312" y="5574751"/>
            <a:ext cx="180117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মেশিন</a:t>
            </a:r>
            <a:endParaRPr lang="en-US" sz="1400" spc="300" dirty="0"/>
          </a:p>
        </p:txBody>
      </p:sp>
      <p:sp>
        <p:nvSpPr>
          <p:cNvPr id="63" name="Rounded Rectangle 62"/>
          <p:cNvSpPr/>
          <p:nvPr/>
        </p:nvSpPr>
        <p:spPr>
          <a:xfrm>
            <a:off x="6105312" y="5968392"/>
            <a:ext cx="1801177" cy="4783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 err="1" smtClean="0"/>
              <a:t>দালানকোঠা</a:t>
            </a:r>
            <a:endParaRPr lang="en-US" sz="1600" spc="300" dirty="0" smtClean="0"/>
          </a:p>
          <a:p>
            <a:pPr algn="ctr"/>
            <a:r>
              <a:rPr lang="en-US" sz="1600" spc="300" dirty="0" err="1" smtClean="0"/>
              <a:t>বাদ-অবচয়</a:t>
            </a:r>
            <a:endParaRPr lang="en-US" sz="1600" spc="300" dirty="0"/>
          </a:p>
        </p:txBody>
      </p:sp>
      <p:sp>
        <p:nvSpPr>
          <p:cNvPr id="64" name="Rounded Rectangle 63"/>
          <p:cNvSpPr/>
          <p:nvPr/>
        </p:nvSpPr>
        <p:spPr>
          <a:xfrm>
            <a:off x="10030182" y="5627834"/>
            <a:ext cx="1162037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৪০০০</a:t>
            </a:r>
            <a:endParaRPr lang="en-US" spc="300" dirty="0"/>
          </a:p>
        </p:txBody>
      </p:sp>
      <p:sp>
        <p:nvSpPr>
          <p:cNvPr id="65" name="Rounded Rectangle 64"/>
          <p:cNvSpPr/>
          <p:nvPr/>
        </p:nvSpPr>
        <p:spPr>
          <a:xfrm>
            <a:off x="8128078" y="5880464"/>
            <a:ext cx="1364265" cy="6389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২০,০০০</a:t>
            </a:r>
          </a:p>
          <a:p>
            <a:pPr algn="ctr"/>
            <a:r>
              <a:rPr lang="en-US" spc="300" dirty="0" smtClean="0"/>
              <a:t>১০০০</a:t>
            </a:r>
            <a:endParaRPr lang="en-US" spc="300" dirty="0"/>
          </a:p>
        </p:txBody>
      </p:sp>
      <p:sp>
        <p:nvSpPr>
          <p:cNvPr id="66" name="Rounded Rectangle 65"/>
          <p:cNvSpPr/>
          <p:nvPr/>
        </p:nvSpPr>
        <p:spPr>
          <a:xfrm>
            <a:off x="10030182" y="6028799"/>
            <a:ext cx="1537704" cy="3600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smtClean="0"/>
              <a:t>১৯,০০০</a:t>
            </a:r>
            <a:endParaRPr lang="en-US" spc="300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7956689" y="5700476"/>
            <a:ext cx="2046268" cy="50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4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51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1766" r="4367" b="42548"/>
          <a:stretch/>
        </p:blipFill>
        <p:spPr>
          <a:xfrm>
            <a:off x="203201" y="1146629"/>
            <a:ext cx="11363404" cy="46155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3202" y="188259"/>
            <a:ext cx="11363404" cy="820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৩. </a:t>
            </a:r>
            <a:r>
              <a:rPr lang="en-US" dirty="0" err="1" smtClean="0"/>
              <a:t>জনাব</a:t>
            </a:r>
            <a:r>
              <a:rPr lang="en-US" dirty="0" smtClean="0"/>
              <a:t> </a:t>
            </a:r>
            <a:r>
              <a:rPr lang="en-US" dirty="0" err="1" smtClean="0"/>
              <a:t>ঋত্বিক</a:t>
            </a:r>
            <a:r>
              <a:rPr lang="en-US" dirty="0" smtClean="0"/>
              <a:t> </a:t>
            </a:r>
            <a:r>
              <a:rPr lang="en-US" dirty="0" err="1" smtClean="0"/>
              <a:t>রওশন</a:t>
            </a:r>
            <a:r>
              <a:rPr lang="en-US" dirty="0" smtClean="0"/>
              <a:t>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খুচরা</a:t>
            </a:r>
            <a:r>
              <a:rPr lang="en-US" dirty="0" smtClean="0"/>
              <a:t> </a:t>
            </a:r>
            <a:r>
              <a:rPr lang="en-US" dirty="0" err="1" smtClean="0"/>
              <a:t>ব্যবসায়ী</a:t>
            </a:r>
            <a:r>
              <a:rPr lang="en-US" dirty="0" smtClean="0"/>
              <a:t>।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r>
              <a:rPr lang="en-US" dirty="0" err="1" smtClean="0"/>
              <a:t>বহি</a:t>
            </a:r>
            <a:r>
              <a:rPr lang="en-US" dirty="0" smtClean="0"/>
              <a:t> </a:t>
            </a:r>
            <a:r>
              <a:rPr lang="en-US" dirty="0" err="1" smtClean="0"/>
              <a:t>যথাযথভাবে</a:t>
            </a:r>
            <a:r>
              <a:rPr lang="en-US" dirty="0" smtClean="0"/>
              <a:t> </a:t>
            </a:r>
            <a:r>
              <a:rPr lang="en-US" dirty="0" err="1" smtClean="0"/>
              <a:t>সংরক্ষণ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r>
              <a:rPr lang="en-US" dirty="0" err="1" smtClean="0"/>
              <a:t>বহির</a:t>
            </a:r>
            <a:r>
              <a:rPr lang="en-US" dirty="0" smtClean="0"/>
              <a:t> </a:t>
            </a:r>
            <a:r>
              <a:rPr lang="en-US" dirty="0" err="1" smtClean="0"/>
              <a:t>খতিয়ান</a:t>
            </a:r>
            <a:r>
              <a:rPr lang="en-US" dirty="0" smtClean="0"/>
              <a:t> </a:t>
            </a:r>
            <a:r>
              <a:rPr lang="en-US" dirty="0" err="1" smtClean="0"/>
              <a:t>ব্যালেন্সগুলো</a:t>
            </a:r>
            <a:r>
              <a:rPr lang="en-US" dirty="0" smtClean="0"/>
              <a:t> </a:t>
            </a:r>
            <a:r>
              <a:rPr lang="en-US" dirty="0" err="1" smtClean="0"/>
              <a:t>নিম্নরুপঃ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202" y="5900270"/>
            <a:ext cx="11363404" cy="7037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(ক) ২০১৫ </a:t>
            </a:r>
            <a:r>
              <a:rPr lang="en-US" dirty="0" err="1" smtClean="0"/>
              <a:t>সালের</a:t>
            </a:r>
            <a:r>
              <a:rPr lang="en-US" dirty="0" smtClean="0"/>
              <a:t> ৩১শে </a:t>
            </a:r>
            <a:r>
              <a:rPr lang="en-US" dirty="0" err="1" smtClean="0"/>
              <a:t>ডিসেম্বর</a:t>
            </a:r>
            <a:r>
              <a:rPr lang="en-US" dirty="0" smtClean="0"/>
              <a:t> </a:t>
            </a:r>
            <a:r>
              <a:rPr lang="en-US" dirty="0" err="1" smtClean="0"/>
              <a:t>তারিখে</a:t>
            </a:r>
            <a:r>
              <a:rPr lang="en-US" dirty="0" smtClean="0"/>
              <a:t> </a:t>
            </a:r>
            <a:r>
              <a:rPr lang="en-US" dirty="0" err="1" smtClean="0"/>
              <a:t>সমাপ্ত</a:t>
            </a:r>
            <a:r>
              <a:rPr lang="en-US" dirty="0" smtClean="0"/>
              <a:t> </a:t>
            </a:r>
            <a:r>
              <a:rPr lang="en-US" dirty="0" err="1" smtClean="0"/>
              <a:t>বছরের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কারবারের</a:t>
            </a:r>
            <a:r>
              <a:rPr lang="en-US" dirty="0" smtClean="0"/>
              <a:t> </a:t>
            </a:r>
            <a:r>
              <a:rPr lang="en-US" dirty="0" err="1" smtClean="0"/>
              <a:t>লাভ-ক্ষতি</a:t>
            </a:r>
            <a:r>
              <a:rPr lang="en-US" dirty="0" smtClean="0"/>
              <a:t> </a:t>
            </a:r>
            <a:r>
              <a:rPr lang="en-US" dirty="0" err="1" smtClean="0"/>
              <a:t>বিবরণী</a:t>
            </a:r>
            <a:r>
              <a:rPr lang="en-US" dirty="0" smtClean="0"/>
              <a:t>, </a:t>
            </a:r>
            <a:r>
              <a:rPr lang="en-US" dirty="0" err="1" smtClean="0"/>
              <a:t>এবং</a:t>
            </a:r>
            <a:endParaRPr lang="en-US" dirty="0" smtClean="0"/>
          </a:p>
          <a:p>
            <a:r>
              <a:rPr lang="en-US" dirty="0" smtClean="0"/>
              <a:t>(খ) </a:t>
            </a:r>
            <a:r>
              <a:rPr lang="en-US" dirty="0" err="1" smtClean="0"/>
              <a:t>উক্ত</a:t>
            </a:r>
            <a:r>
              <a:rPr lang="en-US" dirty="0" smtClean="0"/>
              <a:t> </a:t>
            </a:r>
            <a:r>
              <a:rPr lang="en-US" dirty="0" err="1" smtClean="0"/>
              <a:t>তারিখে</a:t>
            </a:r>
            <a:r>
              <a:rPr lang="en-US" dirty="0" smtClean="0"/>
              <a:t> </a:t>
            </a:r>
            <a:r>
              <a:rPr lang="en-US" dirty="0" err="1" smtClean="0"/>
              <a:t>কারবারের</a:t>
            </a:r>
            <a:r>
              <a:rPr lang="en-US" dirty="0" smtClean="0"/>
              <a:t> </a:t>
            </a:r>
            <a:r>
              <a:rPr lang="en-US" dirty="0" err="1" smtClean="0"/>
              <a:t>বৈষয়িক</a:t>
            </a:r>
            <a:r>
              <a:rPr lang="en-US" dirty="0" smtClean="0"/>
              <a:t> </a:t>
            </a:r>
            <a:r>
              <a:rPr lang="en-US" dirty="0" err="1" smtClean="0"/>
              <a:t>বিবরণী</a:t>
            </a:r>
            <a:r>
              <a:rPr lang="en-US" dirty="0" smtClean="0"/>
              <a:t> </a:t>
            </a:r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49363" y="172401"/>
            <a:ext cx="461962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প্রারম্ভিক</a:t>
            </a:r>
            <a:r>
              <a:rPr lang="en-US" dirty="0" smtClean="0"/>
              <a:t> ও </a:t>
            </a:r>
            <a:r>
              <a:rPr lang="en-US" dirty="0" err="1" smtClean="0"/>
              <a:t>সমাপনী</a:t>
            </a:r>
            <a:r>
              <a:rPr lang="en-US" dirty="0" smtClean="0"/>
              <a:t> </a:t>
            </a:r>
            <a:r>
              <a:rPr lang="en-US" dirty="0" err="1" smtClean="0"/>
              <a:t>মূলধন</a:t>
            </a:r>
            <a:r>
              <a:rPr lang="en-US" dirty="0" smtClean="0"/>
              <a:t> </a:t>
            </a:r>
            <a:r>
              <a:rPr lang="en-US" dirty="0" err="1" smtClean="0"/>
              <a:t>নির্নয়</a:t>
            </a:r>
            <a:endParaRPr lang="en-US" dirty="0" smtClean="0"/>
          </a:p>
          <a:p>
            <a:pPr algn="ctr"/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বিবরণী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907391"/>
              </p:ext>
            </p:extLst>
          </p:nvPr>
        </p:nvGraphicFramePr>
        <p:xfrm>
          <a:off x="201707" y="878113"/>
          <a:ext cx="11813988" cy="540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352"/>
                <a:gridCol w="1667435"/>
                <a:gridCol w="1492624"/>
                <a:gridCol w="2638971"/>
                <a:gridCol w="1434460"/>
                <a:gridCol w="1622146"/>
              </a:tblGrid>
              <a:tr h="34559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দায়সমূহ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০১-০১-১৫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৩১-১২-১৫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সম্পদসমূহ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০১-০১-১৫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৩১-১২-১৫</a:t>
                      </a:r>
                    </a:p>
                  </a:txBody>
                  <a:tcPr/>
                </a:tc>
              </a:tr>
              <a:tr h="44718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399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95053" y="1387568"/>
            <a:ext cx="20626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হাতে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নগদ</a:t>
            </a:r>
            <a:endParaRPr lang="en-US" sz="1400" spc="300" dirty="0"/>
          </a:p>
        </p:txBody>
      </p:sp>
      <p:sp>
        <p:nvSpPr>
          <p:cNvPr id="5" name="Rounded Rectangle 4"/>
          <p:cNvSpPr/>
          <p:nvPr/>
        </p:nvSpPr>
        <p:spPr>
          <a:xfrm>
            <a:off x="6595053" y="1919538"/>
            <a:ext cx="20626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ব্যাংকে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জমা</a:t>
            </a:r>
            <a:endParaRPr lang="en-US" sz="1400" spc="300" dirty="0"/>
          </a:p>
        </p:txBody>
      </p:sp>
      <p:sp>
        <p:nvSpPr>
          <p:cNvPr id="6" name="Rounded Rectangle 5"/>
          <p:cNvSpPr/>
          <p:nvPr/>
        </p:nvSpPr>
        <p:spPr>
          <a:xfrm>
            <a:off x="6649497" y="5072070"/>
            <a:ext cx="2029819" cy="44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বিবিধ</a:t>
            </a:r>
            <a:r>
              <a:rPr lang="en-US" sz="1400" spc="300" dirty="0"/>
              <a:t> </a:t>
            </a:r>
            <a:r>
              <a:rPr lang="en-US" sz="1400" spc="300" dirty="0" err="1" smtClean="0"/>
              <a:t>দেনাদার</a:t>
            </a:r>
            <a:r>
              <a:rPr lang="en-US" sz="1400" spc="300" dirty="0" smtClean="0"/>
              <a:t>  </a:t>
            </a:r>
            <a:r>
              <a:rPr lang="en-US" sz="1400" spc="300" dirty="0" err="1" smtClean="0"/>
              <a:t>হিসাব</a:t>
            </a:r>
            <a:endParaRPr lang="en-US" sz="1400" spc="300" dirty="0"/>
          </a:p>
        </p:txBody>
      </p:sp>
      <p:sp>
        <p:nvSpPr>
          <p:cNvPr id="7" name="Rounded Rectangle 6"/>
          <p:cNvSpPr/>
          <p:nvPr/>
        </p:nvSpPr>
        <p:spPr>
          <a:xfrm>
            <a:off x="6649500" y="2461184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মজুদ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পণ্য</a:t>
            </a:r>
            <a:endParaRPr lang="en-US" sz="1400" spc="300" dirty="0"/>
          </a:p>
        </p:txBody>
      </p:sp>
      <p:sp>
        <p:nvSpPr>
          <p:cNvPr id="8" name="Rounded Rectangle 7"/>
          <p:cNvSpPr/>
          <p:nvPr/>
        </p:nvSpPr>
        <p:spPr>
          <a:xfrm>
            <a:off x="6649497" y="3002827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প্রাপ্য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বিল</a:t>
            </a:r>
            <a:endParaRPr lang="en-US" sz="1400" spc="300" dirty="0"/>
          </a:p>
        </p:txBody>
      </p:sp>
      <p:sp>
        <p:nvSpPr>
          <p:cNvPr id="9" name="Rounded Rectangle 8"/>
          <p:cNvSpPr/>
          <p:nvPr/>
        </p:nvSpPr>
        <p:spPr>
          <a:xfrm>
            <a:off x="6649498" y="4486282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দালানকোঠা</a:t>
            </a:r>
            <a:endParaRPr lang="en-US" sz="1400" spc="300" dirty="0"/>
          </a:p>
        </p:txBody>
      </p:sp>
      <p:sp>
        <p:nvSpPr>
          <p:cNvPr id="10" name="Rounded Rectangle 9"/>
          <p:cNvSpPr/>
          <p:nvPr/>
        </p:nvSpPr>
        <p:spPr>
          <a:xfrm>
            <a:off x="6703953" y="3961889"/>
            <a:ext cx="1953711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আসবাবপত্র</a:t>
            </a:r>
            <a:endParaRPr lang="en-US" sz="1400" spc="300" dirty="0"/>
          </a:p>
        </p:txBody>
      </p:sp>
      <p:sp>
        <p:nvSpPr>
          <p:cNvPr id="11" name="Rounded Rectangle 10"/>
          <p:cNvSpPr/>
          <p:nvPr/>
        </p:nvSpPr>
        <p:spPr>
          <a:xfrm>
            <a:off x="6649497" y="3519871"/>
            <a:ext cx="255256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১৫% </a:t>
            </a:r>
            <a:r>
              <a:rPr lang="en-US" sz="1400" spc="300" dirty="0" err="1" smtClean="0"/>
              <a:t>বিনিয়োগ</a:t>
            </a:r>
            <a:r>
              <a:rPr lang="en-US" sz="1400" spc="300" dirty="0" smtClean="0"/>
              <a:t>(১-৭-১৫)</a:t>
            </a:r>
            <a:endParaRPr lang="en-US" sz="1400" spc="300" dirty="0"/>
          </a:p>
        </p:txBody>
      </p:sp>
      <p:sp>
        <p:nvSpPr>
          <p:cNvPr id="12" name="Rounded Rectangle 11"/>
          <p:cNvSpPr/>
          <p:nvPr/>
        </p:nvSpPr>
        <p:spPr>
          <a:xfrm>
            <a:off x="410064" y="158003"/>
            <a:ext cx="1190136" cy="562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টিকাঃ</a:t>
            </a:r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990013" y="1416983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১০,০০০</a:t>
            </a:r>
            <a:endParaRPr lang="en-US" sz="1400" spc="300" dirty="0"/>
          </a:p>
        </p:txBody>
      </p:sp>
      <p:sp>
        <p:nvSpPr>
          <p:cNvPr id="14" name="Rounded Rectangle 13"/>
          <p:cNvSpPr/>
          <p:nvPr/>
        </p:nvSpPr>
        <p:spPr>
          <a:xfrm>
            <a:off x="10408025" y="1416982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১৫,০০০</a:t>
            </a:r>
            <a:endParaRPr lang="en-US" sz="1400" spc="300" dirty="0"/>
          </a:p>
        </p:txBody>
      </p:sp>
      <p:sp>
        <p:nvSpPr>
          <p:cNvPr id="17" name="Rounded Rectangle 16"/>
          <p:cNvSpPr/>
          <p:nvPr/>
        </p:nvSpPr>
        <p:spPr>
          <a:xfrm>
            <a:off x="8990013" y="2461184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২৫,০০০</a:t>
            </a:r>
            <a:endParaRPr lang="en-US" sz="1400" spc="300" dirty="0"/>
          </a:p>
        </p:txBody>
      </p:sp>
      <p:sp>
        <p:nvSpPr>
          <p:cNvPr id="18" name="Rounded Rectangle 17"/>
          <p:cNvSpPr/>
          <p:nvPr/>
        </p:nvSpPr>
        <p:spPr>
          <a:xfrm>
            <a:off x="10408025" y="2461183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৩০,০০০</a:t>
            </a:r>
            <a:endParaRPr lang="en-US" sz="1400" spc="300" dirty="0"/>
          </a:p>
        </p:txBody>
      </p:sp>
      <p:sp>
        <p:nvSpPr>
          <p:cNvPr id="19" name="Rounded Rectangle 18"/>
          <p:cNvSpPr/>
          <p:nvPr/>
        </p:nvSpPr>
        <p:spPr>
          <a:xfrm>
            <a:off x="8990013" y="3002828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৫,০০০</a:t>
            </a:r>
            <a:endParaRPr lang="en-US" sz="1400" spc="300" dirty="0"/>
          </a:p>
        </p:txBody>
      </p:sp>
      <p:sp>
        <p:nvSpPr>
          <p:cNvPr id="20" name="Rounded Rectangle 19"/>
          <p:cNvSpPr/>
          <p:nvPr/>
        </p:nvSpPr>
        <p:spPr>
          <a:xfrm>
            <a:off x="10408025" y="3002827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--------</a:t>
            </a:r>
            <a:endParaRPr lang="en-US" sz="1400" spc="300" dirty="0"/>
          </a:p>
        </p:txBody>
      </p:sp>
      <p:sp>
        <p:nvSpPr>
          <p:cNvPr id="21" name="Rounded Rectangle 20"/>
          <p:cNvSpPr/>
          <p:nvPr/>
        </p:nvSpPr>
        <p:spPr>
          <a:xfrm>
            <a:off x="10445470" y="3522535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২০,০০০</a:t>
            </a:r>
            <a:endParaRPr lang="en-US" sz="1400" spc="300" dirty="0"/>
          </a:p>
        </p:txBody>
      </p:sp>
      <p:sp>
        <p:nvSpPr>
          <p:cNvPr id="22" name="Rounded Rectangle 21"/>
          <p:cNvSpPr/>
          <p:nvPr/>
        </p:nvSpPr>
        <p:spPr>
          <a:xfrm>
            <a:off x="9318174" y="3530071"/>
            <a:ext cx="969776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------</a:t>
            </a:r>
            <a:endParaRPr lang="en-US" sz="1400" spc="300" dirty="0"/>
          </a:p>
        </p:txBody>
      </p:sp>
      <p:sp>
        <p:nvSpPr>
          <p:cNvPr id="23" name="Rounded Rectangle 22"/>
          <p:cNvSpPr/>
          <p:nvPr/>
        </p:nvSpPr>
        <p:spPr>
          <a:xfrm>
            <a:off x="9046788" y="3968651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২০,০০০</a:t>
            </a:r>
            <a:endParaRPr lang="en-US" sz="1400" spc="300" dirty="0"/>
          </a:p>
        </p:txBody>
      </p:sp>
      <p:sp>
        <p:nvSpPr>
          <p:cNvPr id="24" name="Rounded Rectangle 23"/>
          <p:cNvSpPr/>
          <p:nvPr/>
        </p:nvSpPr>
        <p:spPr>
          <a:xfrm>
            <a:off x="10490250" y="4486281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/>
              <a:t>৪</a:t>
            </a:r>
            <a:r>
              <a:rPr lang="en-US" sz="1400" spc="300" dirty="0" smtClean="0"/>
              <a:t>০,০০০</a:t>
            </a:r>
            <a:endParaRPr lang="en-US" sz="1400" spc="300" dirty="0"/>
          </a:p>
        </p:txBody>
      </p:sp>
      <p:sp>
        <p:nvSpPr>
          <p:cNvPr id="25" name="Rounded Rectangle 24"/>
          <p:cNvSpPr/>
          <p:nvPr/>
        </p:nvSpPr>
        <p:spPr>
          <a:xfrm>
            <a:off x="10445470" y="5076986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৫০,০০০</a:t>
            </a:r>
            <a:endParaRPr lang="en-US" sz="1400" spc="300" dirty="0"/>
          </a:p>
        </p:txBody>
      </p:sp>
      <p:sp>
        <p:nvSpPr>
          <p:cNvPr id="26" name="Rounded Rectangle 25"/>
          <p:cNvSpPr/>
          <p:nvPr/>
        </p:nvSpPr>
        <p:spPr>
          <a:xfrm>
            <a:off x="497596" y="1387567"/>
            <a:ext cx="2002686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পাওনাদার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হিসাব</a:t>
            </a:r>
            <a:endParaRPr lang="en-US" sz="1400" spc="300" dirty="0"/>
          </a:p>
        </p:txBody>
      </p:sp>
      <p:sp>
        <p:nvSpPr>
          <p:cNvPr id="27" name="Rounded Rectangle 26"/>
          <p:cNvSpPr/>
          <p:nvPr/>
        </p:nvSpPr>
        <p:spPr>
          <a:xfrm>
            <a:off x="497597" y="1982589"/>
            <a:ext cx="194773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 smtClean="0"/>
              <a:t>প্রদেয়</a:t>
            </a:r>
            <a:r>
              <a:rPr lang="en-US" sz="1400" spc="300" dirty="0" smtClean="0"/>
              <a:t> </a:t>
            </a:r>
            <a:r>
              <a:rPr lang="en-US" sz="1400" spc="300" dirty="0" err="1" smtClean="0"/>
              <a:t>বিল</a:t>
            </a:r>
            <a:endParaRPr lang="en-US" sz="1400" spc="300" dirty="0"/>
          </a:p>
        </p:txBody>
      </p:sp>
      <p:sp>
        <p:nvSpPr>
          <p:cNvPr id="28" name="Rounded Rectangle 27"/>
          <p:cNvSpPr/>
          <p:nvPr/>
        </p:nvSpPr>
        <p:spPr>
          <a:xfrm>
            <a:off x="3154439" y="1416982"/>
            <a:ext cx="1642425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৩৫,০০০</a:t>
            </a:r>
            <a:endParaRPr lang="en-US" sz="1400" spc="300" dirty="0"/>
          </a:p>
        </p:txBody>
      </p:sp>
      <p:sp>
        <p:nvSpPr>
          <p:cNvPr id="29" name="Rounded Rectangle 28"/>
          <p:cNvSpPr/>
          <p:nvPr/>
        </p:nvSpPr>
        <p:spPr>
          <a:xfrm>
            <a:off x="4850832" y="1419502"/>
            <a:ext cx="1482337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৩৮,০০০</a:t>
            </a:r>
            <a:endParaRPr lang="en-US" sz="1400" spc="300" dirty="0"/>
          </a:p>
        </p:txBody>
      </p:sp>
      <p:sp>
        <p:nvSpPr>
          <p:cNvPr id="30" name="Rounded Rectangle 29"/>
          <p:cNvSpPr/>
          <p:nvPr/>
        </p:nvSpPr>
        <p:spPr>
          <a:xfrm>
            <a:off x="4882994" y="1942063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২২,০০০</a:t>
            </a:r>
            <a:endParaRPr lang="en-US" sz="1400" spc="300" dirty="0"/>
          </a:p>
        </p:txBody>
      </p:sp>
      <p:sp>
        <p:nvSpPr>
          <p:cNvPr id="31" name="Rounded Rectangle 30"/>
          <p:cNvSpPr/>
          <p:nvPr/>
        </p:nvSpPr>
        <p:spPr>
          <a:xfrm>
            <a:off x="3317959" y="1968127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------</a:t>
            </a:r>
            <a:endParaRPr lang="en-US" sz="1400" spc="300" dirty="0"/>
          </a:p>
        </p:txBody>
      </p:sp>
      <p:sp>
        <p:nvSpPr>
          <p:cNvPr id="32" name="Rounded Rectangle 31"/>
          <p:cNvSpPr/>
          <p:nvPr/>
        </p:nvSpPr>
        <p:spPr>
          <a:xfrm>
            <a:off x="10464800" y="3968650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৩৫,০০০</a:t>
            </a:r>
            <a:endParaRPr lang="en-US" sz="1400" spc="300" dirty="0"/>
          </a:p>
        </p:txBody>
      </p:sp>
      <p:sp>
        <p:nvSpPr>
          <p:cNvPr id="33" name="Rounded Rectangle 32"/>
          <p:cNvSpPr/>
          <p:nvPr/>
        </p:nvSpPr>
        <p:spPr>
          <a:xfrm>
            <a:off x="8939258" y="4491139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------</a:t>
            </a:r>
            <a:endParaRPr lang="en-US" sz="1400" spc="300" dirty="0"/>
          </a:p>
        </p:txBody>
      </p:sp>
      <p:sp>
        <p:nvSpPr>
          <p:cNvPr id="34" name="Rounded Rectangle 33"/>
          <p:cNvSpPr/>
          <p:nvPr/>
        </p:nvSpPr>
        <p:spPr>
          <a:xfrm>
            <a:off x="8868988" y="5076986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৩০,০০০</a:t>
            </a:r>
            <a:endParaRPr lang="en-US" sz="1400" spc="300" dirty="0"/>
          </a:p>
        </p:txBody>
      </p:sp>
      <p:sp>
        <p:nvSpPr>
          <p:cNvPr id="35" name="Rounded Rectangle 34"/>
          <p:cNvSpPr/>
          <p:nvPr/>
        </p:nvSpPr>
        <p:spPr>
          <a:xfrm>
            <a:off x="9016907" y="1915777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১৫,০০০</a:t>
            </a:r>
            <a:endParaRPr lang="en-US" sz="1400" spc="300" dirty="0"/>
          </a:p>
        </p:txBody>
      </p:sp>
      <p:sp>
        <p:nvSpPr>
          <p:cNvPr id="36" name="Rounded Rectangle 35"/>
          <p:cNvSpPr/>
          <p:nvPr/>
        </p:nvSpPr>
        <p:spPr>
          <a:xfrm>
            <a:off x="10434919" y="1915777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১০,০০০</a:t>
            </a:r>
            <a:endParaRPr lang="en-US" sz="1400" spc="300" dirty="0"/>
          </a:p>
        </p:txBody>
      </p:sp>
      <p:sp>
        <p:nvSpPr>
          <p:cNvPr id="37" name="Rounded Rectangle 36"/>
          <p:cNvSpPr/>
          <p:nvPr/>
        </p:nvSpPr>
        <p:spPr>
          <a:xfrm>
            <a:off x="10515740" y="5735751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dbl" spc="300" dirty="0" smtClean="0">
                <a:uFill>
                  <a:solidFill>
                    <a:srgbClr val="FF0000"/>
                  </a:solidFill>
                </a:uFill>
              </a:rPr>
              <a:t>২,০০,০০০</a:t>
            </a:r>
            <a:endParaRPr lang="en-US" sz="1400" u="dbl" spc="300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939258" y="5735751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dbl" spc="300" dirty="0" smtClean="0">
                <a:uFill>
                  <a:solidFill>
                    <a:srgbClr val="FF0000"/>
                  </a:solidFill>
                </a:uFill>
              </a:rPr>
              <a:t>১,০৫,০০০</a:t>
            </a:r>
            <a:endParaRPr lang="en-US" sz="1400" u="dbl" spc="300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57594" y="5773851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dbl" spc="300" dirty="0" smtClean="0">
                <a:uFill>
                  <a:solidFill>
                    <a:srgbClr val="FF0000"/>
                  </a:solidFill>
                </a:uFill>
              </a:rPr>
              <a:t>২,০০,০০০</a:t>
            </a:r>
            <a:endParaRPr lang="en-US" sz="1400" u="dbl" spc="300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81112" y="5773851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dbl" spc="300" dirty="0" smtClean="0">
                <a:uFill>
                  <a:solidFill>
                    <a:srgbClr val="FF0000"/>
                  </a:solidFill>
                </a:uFill>
              </a:rPr>
              <a:t>১,০৫,০০০</a:t>
            </a:r>
            <a:endParaRPr lang="en-US" sz="1400" u="dbl" spc="300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0064" y="3002826"/>
            <a:ext cx="25908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 err="1" smtClean="0"/>
              <a:t>মূলধন</a:t>
            </a:r>
            <a:r>
              <a:rPr lang="en-US" spc="300" dirty="0" smtClean="0"/>
              <a:t> </a:t>
            </a:r>
            <a:r>
              <a:rPr lang="en-US" sz="1200" spc="300" dirty="0" smtClean="0"/>
              <a:t>(</a:t>
            </a:r>
            <a:r>
              <a:rPr lang="en-US" sz="1200" spc="300" dirty="0" err="1" smtClean="0"/>
              <a:t>সম্পদ</a:t>
            </a:r>
            <a:r>
              <a:rPr lang="en-US" sz="1200" spc="300" dirty="0" smtClean="0"/>
              <a:t> ও </a:t>
            </a:r>
            <a:r>
              <a:rPr lang="en-US" sz="1200" spc="300" dirty="0" err="1" smtClean="0"/>
              <a:t>দায়ের</a:t>
            </a:r>
            <a:r>
              <a:rPr lang="en-US" sz="1200" spc="300" dirty="0" smtClean="0"/>
              <a:t> </a:t>
            </a:r>
            <a:r>
              <a:rPr lang="en-US" sz="1200" spc="300" dirty="0" err="1" smtClean="0"/>
              <a:t>পার্থক্য</a:t>
            </a:r>
            <a:endParaRPr lang="en-US" sz="1200" spc="300" dirty="0"/>
          </a:p>
        </p:txBody>
      </p:sp>
      <p:sp>
        <p:nvSpPr>
          <p:cNvPr id="42" name="Rounded Rectangle 41"/>
          <p:cNvSpPr/>
          <p:nvPr/>
        </p:nvSpPr>
        <p:spPr>
          <a:xfrm>
            <a:off x="3266645" y="3017144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৭০,০০০</a:t>
            </a:r>
            <a:endParaRPr lang="en-US" sz="1400" spc="300" dirty="0"/>
          </a:p>
        </p:txBody>
      </p:sp>
      <p:sp>
        <p:nvSpPr>
          <p:cNvPr id="43" name="Rounded Rectangle 42"/>
          <p:cNvSpPr/>
          <p:nvPr/>
        </p:nvSpPr>
        <p:spPr>
          <a:xfrm>
            <a:off x="4915157" y="3018902"/>
            <a:ext cx="1418012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smtClean="0"/>
              <a:t>১,৪০,০০০</a:t>
            </a:r>
            <a:endParaRPr lang="en-US" sz="1400" spc="300" dirty="0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6965" y="6443426"/>
            <a:ext cx="4114800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Rajshahi</a:t>
            </a:r>
            <a:r>
              <a:rPr lang="en-US" sz="1800" dirty="0" smtClean="0">
                <a:solidFill>
                  <a:srgbClr val="FF0000"/>
                </a:solidFill>
              </a:rPr>
              <a:t> Divisional Online School (RDOS)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697</Words>
  <Application>Microsoft Office PowerPoint</Application>
  <PresentationFormat>Widescreen</PresentationFormat>
  <Paragraphs>420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53</cp:revision>
  <dcterms:created xsi:type="dcterms:W3CDTF">2020-05-20T18:45:52Z</dcterms:created>
  <dcterms:modified xsi:type="dcterms:W3CDTF">2020-08-01T02:52:08Z</dcterms:modified>
</cp:coreProperties>
</file>