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5470E1-5039-498D-AEFD-A28FAAD83ADC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6EAA6BE1-DA01-4722-A9A4-4C212053909E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use the correct form of the verbs</a:t>
          </a:r>
          <a:endParaRPr lang="en-US" dirty="0"/>
        </a:p>
      </dgm:t>
    </dgm:pt>
    <dgm:pt modelId="{3B1B7F07-9355-4C08-9EDD-4AFAA922E1B5}" type="parTrans" cxnId="{CE656006-443C-45F7-8111-C9DEEECD169E}">
      <dgm:prSet/>
      <dgm:spPr/>
      <dgm:t>
        <a:bodyPr/>
        <a:lstStyle/>
        <a:p>
          <a:endParaRPr lang="en-US"/>
        </a:p>
      </dgm:t>
    </dgm:pt>
    <dgm:pt modelId="{B682E736-E2A7-45F3-AD38-CAE84818EAA6}" type="sibTrans" cxnId="{CE656006-443C-45F7-8111-C9DEEECD169E}">
      <dgm:prSet/>
      <dgm:spPr/>
      <dgm:t>
        <a:bodyPr/>
        <a:lstStyle/>
        <a:p>
          <a:endParaRPr lang="en-US"/>
        </a:p>
      </dgm:t>
    </dgm:pt>
    <dgm:pt modelId="{E66FEE15-1462-4EA8-8777-5143C43A2F19}">
      <dgm:prSet phldrT="[Text]"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write and say correct sentences using correct verbs. </a:t>
          </a:r>
          <a:endParaRPr lang="en-US" dirty="0"/>
        </a:p>
      </dgm:t>
    </dgm:pt>
    <dgm:pt modelId="{9C281F70-D6B5-4F64-B94C-CADA1EF647FD}" type="parTrans" cxnId="{C956677C-1255-4238-97CC-F9D68C031E7B}">
      <dgm:prSet/>
      <dgm:spPr/>
      <dgm:t>
        <a:bodyPr/>
        <a:lstStyle/>
        <a:p>
          <a:endParaRPr lang="en-US"/>
        </a:p>
      </dgm:t>
    </dgm:pt>
    <dgm:pt modelId="{5B4643A1-FDC3-41FB-8E8F-3C62CA6088EC}" type="sibTrans" cxnId="{C956677C-1255-4238-97CC-F9D68C031E7B}">
      <dgm:prSet/>
      <dgm:spPr/>
      <dgm:t>
        <a:bodyPr/>
        <a:lstStyle/>
        <a:p>
          <a:endParaRPr lang="en-US"/>
        </a:p>
      </dgm:t>
    </dgm:pt>
    <dgm:pt modelId="{05F018D4-6451-4468-9D8A-26402D48AE6E}" type="pres">
      <dgm:prSet presAssocID="{405470E1-5039-498D-AEFD-A28FAAD83ADC}" presName="linearFlow" presStyleCnt="0">
        <dgm:presLayoutVars>
          <dgm:dir/>
          <dgm:resizeHandles val="exact"/>
        </dgm:presLayoutVars>
      </dgm:prSet>
      <dgm:spPr/>
    </dgm:pt>
    <dgm:pt modelId="{B7D011D2-C413-49C6-BCF2-A462952A7567}" type="pres">
      <dgm:prSet presAssocID="{6EAA6BE1-DA01-4722-A9A4-4C212053909E}" presName="composite" presStyleCnt="0"/>
      <dgm:spPr/>
    </dgm:pt>
    <dgm:pt modelId="{EA139A7C-AFF1-4249-A059-874A78FC73F0}" type="pres">
      <dgm:prSet presAssocID="{6EAA6BE1-DA01-4722-A9A4-4C212053909E}" presName="imgShp" presStyleLbl="fgImgPlace1" presStyleIdx="0" presStyleCnt="2" custLinFactNeighborX="-43282" custLinFactNeighborY="-12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F0000"/>
          </a:solidFill>
        </a:ln>
      </dgm:spPr>
    </dgm:pt>
    <dgm:pt modelId="{0FCDD620-EE1F-40BC-9166-939D0B34DB52}" type="pres">
      <dgm:prSet presAssocID="{6EAA6BE1-DA01-4722-A9A4-4C212053909E}" presName="txShp" presStyleLbl="node1" presStyleIdx="0" presStyleCnt="2" custScaleX="137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EF2FE-AB03-491B-B24E-42296788A939}" type="pres">
      <dgm:prSet presAssocID="{B682E736-E2A7-45F3-AD38-CAE84818EAA6}" presName="spacing" presStyleCnt="0"/>
      <dgm:spPr/>
    </dgm:pt>
    <dgm:pt modelId="{E08EB8CF-86B0-4C88-B765-F0D7FE36638E}" type="pres">
      <dgm:prSet presAssocID="{E66FEE15-1462-4EA8-8777-5143C43A2F19}" presName="composite" presStyleCnt="0"/>
      <dgm:spPr/>
    </dgm:pt>
    <dgm:pt modelId="{7A0E677B-19F8-4D24-A421-C7BD8E102625}" type="pres">
      <dgm:prSet presAssocID="{E66FEE15-1462-4EA8-8777-5143C43A2F19}" presName="imgShp" presStyleLbl="fgImgPlace1" presStyleIdx="1" presStyleCnt="2" custLinFactNeighborX="-46105" custLinFactNeighborY="12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F0000"/>
          </a:solidFill>
        </a:ln>
      </dgm:spPr>
    </dgm:pt>
    <dgm:pt modelId="{4CF9B004-17A4-40C1-8103-39758744363F}" type="pres">
      <dgm:prSet presAssocID="{E66FEE15-1462-4EA8-8777-5143C43A2F19}" presName="txShp" presStyleLbl="node1" presStyleIdx="1" presStyleCnt="2" custScaleX="138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4557F5-CA11-4AD7-A316-8222D9162D17}" type="presOf" srcId="{E66FEE15-1462-4EA8-8777-5143C43A2F19}" destId="{4CF9B004-17A4-40C1-8103-39758744363F}" srcOrd="0" destOrd="0" presId="urn:microsoft.com/office/officeart/2005/8/layout/vList3"/>
    <dgm:cxn modelId="{6EF8B840-581A-4DDE-9236-8E8475EC02C1}" type="presOf" srcId="{405470E1-5039-498D-AEFD-A28FAAD83ADC}" destId="{05F018D4-6451-4468-9D8A-26402D48AE6E}" srcOrd="0" destOrd="0" presId="urn:microsoft.com/office/officeart/2005/8/layout/vList3"/>
    <dgm:cxn modelId="{C956677C-1255-4238-97CC-F9D68C031E7B}" srcId="{405470E1-5039-498D-AEFD-A28FAAD83ADC}" destId="{E66FEE15-1462-4EA8-8777-5143C43A2F19}" srcOrd="1" destOrd="0" parTransId="{9C281F70-D6B5-4F64-B94C-CADA1EF647FD}" sibTransId="{5B4643A1-FDC3-41FB-8E8F-3C62CA6088EC}"/>
    <dgm:cxn modelId="{CE656006-443C-45F7-8111-C9DEEECD169E}" srcId="{405470E1-5039-498D-AEFD-A28FAAD83ADC}" destId="{6EAA6BE1-DA01-4722-A9A4-4C212053909E}" srcOrd="0" destOrd="0" parTransId="{3B1B7F07-9355-4C08-9EDD-4AFAA922E1B5}" sibTransId="{B682E736-E2A7-45F3-AD38-CAE84818EAA6}"/>
    <dgm:cxn modelId="{73A88F43-AE15-40A1-A761-3C7A3FBFD964}" type="presOf" srcId="{6EAA6BE1-DA01-4722-A9A4-4C212053909E}" destId="{0FCDD620-EE1F-40BC-9166-939D0B34DB52}" srcOrd="0" destOrd="0" presId="urn:microsoft.com/office/officeart/2005/8/layout/vList3"/>
    <dgm:cxn modelId="{3AAB8EEC-D62E-42FA-B69B-903579F9744C}" type="presParOf" srcId="{05F018D4-6451-4468-9D8A-26402D48AE6E}" destId="{B7D011D2-C413-49C6-BCF2-A462952A7567}" srcOrd="0" destOrd="0" presId="urn:microsoft.com/office/officeart/2005/8/layout/vList3"/>
    <dgm:cxn modelId="{C3F1C9CE-629A-484E-A6F7-890EBE0E9274}" type="presParOf" srcId="{B7D011D2-C413-49C6-BCF2-A462952A7567}" destId="{EA139A7C-AFF1-4249-A059-874A78FC73F0}" srcOrd="0" destOrd="0" presId="urn:microsoft.com/office/officeart/2005/8/layout/vList3"/>
    <dgm:cxn modelId="{310946A8-79E9-46CF-BCB2-794564279859}" type="presParOf" srcId="{B7D011D2-C413-49C6-BCF2-A462952A7567}" destId="{0FCDD620-EE1F-40BC-9166-939D0B34DB52}" srcOrd="1" destOrd="0" presId="urn:microsoft.com/office/officeart/2005/8/layout/vList3"/>
    <dgm:cxn modelId="{F9F55965-F17F-4C9B-8182-681FE539767D}" type="presParOf" srcId="{05F018D4-6451-4468-9D8A-26402D48AE6E}" destId="{035EF2FE-AB03-491B-B24E-42296788A939}" srcOrd="1" destOrd="0" presId="urn:microsoft.com/office/officeart/2005/8/layout/vList3"/>
    <dgm:cxn modelId="{45CF67C3-6F96-4A20-8B07-05822C271621}" type="presParOf" srcId="{05F018D4-6451-4468-9D8A-26402D48AE6E}" destId="{E08EB8CF-86B0-4C88-B765-F0D7FE36638E}" srcOrd="2" destOrd="0" presId="urn:microsoft.com/office/officeart/2005/8/layout/vList3"/>
    <dgm:cxn modelId="{891AD9EC-F798-46FA-98D6-337DA5B31082}" type="presParOf" srcId="{E08EB8CF-86B0-4C88-B765-F0D7FE36638E}" destId="{7A0E677B-19F8-4D24-A421-C7BD8E102625}" srcOrd="0" destOrd="0" presId="urn:microsoft.com/office/officeart/2005/8/layout/vList3"/>
    <dgm:cxn modelId="{7D6EE3B0-A283-4506-A01C-12F559D4F1A9}" type="presParOf" srcId="{E08EB8CF-86B0-4C88-B765-F0D7FE36638E}" destId="{4CF9B004-17A4-40C1-8103-3975874436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DD620-EE1F-40BC-9166-939D0B34DB52}">
      <dsp:nvSpPr>
        <dsp:cNvPr id="0" name=""/>
        <dsp:cNvSpPr/>
      </dsp:nvSpPr>
      <dsp:spPr>
        <a:xfrm rot="10800000">
          <a:off x="431392" y="400"/>
          <a:ext cx="8936516" cy="145661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328" tIns="156210" rIns="291592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use the correct form of the verbs</a:t>
          </a:r>
          <a:endParaRPr lang="en-US" sz="4100" kern="1200" dirty="0"/>
        </a:p>
      </dsp:txBody>
      <dsp:txXfrm rot="10800000">
        <a:off x="795546" y="400"/>
        <a:ext cx="8572362" cy="1456618"/>
      </dsp:txXfrm>
    </dsp:sp>
    <dsp:sp modelId="{EA139A7C-AFF1-4249-A059-874A78FC73F0}">
      <dsp:nvSpPr>
        <dsp:cNvPr id="0" name=""/>
        <dsp:cNvSpPr/>
      </dsp:nvSpPr>
      <dsp:spPr>
        <a:xfrm>
          <a:off x="282620" y="0"/>
          <a:ext cx="1456618" cy="14566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9B004-17A4-40C1-8103-39758744363F}">
      <dsp:nvSpPr>
        <dsp:cNvPr id="0" name=""/>
        <dsp:cNvSpPr/>
      </dsp:nvSpPr>
      <dsp:spPr>
        <a:xfrm rot="10800000">
          <a:off x="400699" y="1821172"/>
          <a:ext cx="8997902" cy="1456618"/>
        </a:xfrm>
        <a:prstGeom prst="homePlat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328" tIns="156210" rIns="291592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write and say correct sentences using correct verbs. </a:t>
          </a:r>
          <a:endParaRPr lang="en-US" sz="4100" kern="1200" dirty="0"/>
        </a:p>
      </dsp:txBody>
      <dsp:txXfrm rot="10800000">
        <a:off x="764853" y="1821172"/>
        <a:ext cx="8633748" cy="1456618"/>
      </dsp:txXfrm>
    </dsp:sp>
    <dsp:sp modelId="{7A0E677B-19F8-4D24-A421-C7BD8E102625}">
      <dsp:nvSpPr>
        <dsp:cNvPr id="0" name=""/>
        <dsp:cNvSpPr/>
      </dsp:nvSpPr>
      <dsp:spPr>
        <a:xfrm>
          <a:off x="241500" y="1821572"/>
          <a:ext cx="1456618" cy="14566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32680-BB98-4096-A0A5-6F6874825E08}" type="datetimeFigureOut">
              <a:rPr lang="en-US" smtClean="0"/>
              <a:t>01-Aug-20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7736F-1716-42F9-AACA-98C3F61F6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9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D460D-8578-4362-BCE4-6BC96A7C940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74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9D04-8CBE-4335-BFDB-0D8A2C35C6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12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9D04-8CBE-4335-BFDB-0D8A2C35C6E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4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B8E6-2498-4F47-A911-D37806ECCC3C}" type="datetimeFigureOut">
              <a:rPr lang="en-US" smtClean="0"/>
              <a:t>01-Aug-20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E446-62F3-4C9C-A16C-DE6180F06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18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B8E6-2498-4F47-A911-D37806ECCC3C}" type="datetimeFigureOut">
              <a:rPr lang="en-US" smtClean="0"/>
              <a:t>01-Aug-20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E446-62F3-4C9C-A16C-DE6180F06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8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B8E6-2498-4F47-A911-D37806ECCC3C}" type="datetimeFigureOut">
              <a:rPr lang="en-US" smtClean="0"/>
              <a:t>01-Aug-20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E446-62F3-4C9C-A16C-DE6180F06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1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B8E6-2498-4F47-A911-D37806ECCC3C}" type="datetimeFigureOut">
              <a:rPr lang="en-US" smtClean="0"/>
              <a:t>01-Aug-20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E446-62F3-4C9C-A16C-DE6180F06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8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B8E6-2498-4F47-A911-D37806ECCC3C}" type="datetimeFigureOut">
              <a:rPr lang="en-US" smtClean="0"/>
              <a:t>01-Aug-20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E446-62F3-4C9C-A16C-DE6180F06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1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B8E6-2498-4F47-A911-D37806ECCC3C}" type="datetimeFigureOut">
              <a:rPr lang="en-US" smtClean="0"/>
              <a:t>01-Aug-20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E446-62F3-4C9C-A16C-DE6180F06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9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B8E6-2498-4F47-A911-D37806ECCC3C}" type="datetimeFigureOut">
              <a:rPr lang="en-US" smtClean="0"/>
              <a:t>01-Aug-20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E446-62F3-4C9C-A16C-DE6180F06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B8E6-2498-4F47-A911-D37806ECCC3C}" type="datetimeFigureOut">
              <a:rPr lang="en-US" smtClean="0"/>
              <a:t>01-Aug-20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E446-62F3-4C9C-A16C-DE6180F06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0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B8E6-2498-4F47-A911-D37806ECCC3C}" type="datetimeFigureOut">
              <a:rPr lang="en-US" smtClean="0"/>
              <a:t>01-Aug-20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E446-62F3-4C9C-A16C-DE6180F06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3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B8E6-2498-4F47-A911-D37806ECCC3C}" type="datetimeFigureOut">
              <a:rPr lang="en-US" smtClean="0"/>
              <a:t>01-Aug-20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E446-62F3-4C9C-A16C-DE6180F06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5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B8E6-2498-4F47-A911-D37806ECCC3C}" type="datetimeFigureOut">
              <a:rPr lang="en-US" smtClean="0"/>
              <a:t>01-Aug-20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E446-62F3-4C9C-A16C-DE6180F06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2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8B8E6-2498-4F47-A911-D37806ECCC3C}" type="datetimeFigureOut">
              <a:rPr lang="en-US" smtClean="0"/>
              <a:t>01-Aug-20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CE446-62F3-4C9C-A16C-DE6180F06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6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sagainer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1438" y="3043450"/>
            <a:ext cx="6646460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70C0"/>
                </a:solidFill>
                <a:latin typeface="Blobtastics" panose="03000600000000000000" pitchFamily="66" charset="0"/>
              </a:rPr>
              <a:t>Welcome</a:t>
            </a:r>
            <a:endParaRPr lang="en-US" sz="8000" dirty="0">
              <a:solidFill>
                <a:srgbClr val="0070C0"/>
              </a:solidFill>
              <a:latin typeface="Blobtastics" panose="03000600000000000000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18364" y="-68240"/>
            <a:ext cx="6353032" cy="79157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34668" y="-68241"/>
            <a:ext cx="6353032" cy="79157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7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7256" y="693114"/>
            <a:ext cx="9535235" cy="619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3200" dirty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v. Present indefinite tese  এ present verb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6153" y="1767078"/>
            <a:ext cx="4779613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3200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US" sz="3200" b="1" u="sng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bn-BD" sz="3200" b="1" u="sng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regularly.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7255" y="3058470"/>
            <a:ext cx="9535235" cy="1146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vi. Would rather, had better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present verb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6153" y="4550796"/>
            <a:ext cx="8955825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I would rather</a:t>
            </a:r>
            <a:r>
              <a:rPr lang="en-US" sz="3200" i="1" u="sng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en-US" sz="3200" i="1" u="sng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than beg. </a:t>
            </a:r>
            <a:endParaRPr lang="en-US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b. You have rather </a:t>
            </a:r>
            <a:r>
              <a:rPr lang="en-US" sz="3200" b="1" u="sng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leave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the place.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1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1858" y="590843"/>
            <a:ext cx="1069144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 CENA" panose="02000000000000000000" pitchFamily="2" charset="0"/>
              </a:rPr>
              <a:t>Individual Work</a:t>
            </a:r>
            <a:endParaRPr lang="en-US" sz="3200" dirty="0">
              <a:latin typeface="AR CENA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0" b="29436"/>
          <a:stretch/>
        </p:blipFill>
        <p:spPr>
          <a:xfrm>
            <a:off x="7721405" y="1350498"/>
            <a:ext cx="3771900" cy="31089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2523868"/>
            <a:ext cx="6919547" cy="2159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800"/>
              </a:spcAft>
              <a:buAutoNum type="alphaLcPeriod"/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Father asked </a:t>
            </a:r>
            <a:r>
              <a:rPr lang="bn-BD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me to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</a:t>
            </a:r>
            <a:r>
              <a:rPr lang="bn-BD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 to </a:t>
            </a:r>
            <a:r>
              <a:rPr lang="bn-BD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school. 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Tx/>
              <a:buAutoNum type="alphaLcPeriod"/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should ____________our native.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She ______________Quran daily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0617" y="5833121"/>
            <a:ext cx="4733925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bn-BD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go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b. Love          c. read</a:t>
            </a:r>
            <a:r>
              <a:rPr lang="bn-BD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78675"/>
            <a:ext cx="649633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right form of the verb in the gaps.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0617" y="5034371"/>
            <a:ext cx="473392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Akaash" panose="02000603000000000000" pitchFamily="2" charset="0"/>
                <a:cs typeface="Akaash" panose="02000603000000000000" pitchFamily="2" charset="0"/>
              </a:rPr>
              <a:t>Answer</a:t>
            </a:r>
            <a:endParaRPr lang="en-US" sz="3200" dirty="0">
              <a:latin typeface="Akaash" panose="02000603000000000000" pitchFamily="2" charset="0"/>
              <a:cs typeface="Akaash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1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1777" y="668873"/>
            <a:ext cx="10380330" cy="6192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Rule</a:t>
            </a:r>
            <a:r>
              <a:rPr lang="bn-BD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 02: 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Past participle verb 4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স্থানে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বসে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560392" y="1807285"/>
            <a:ext cx="9671713" cy="619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i. Have , has, had এর পর past participle হয়।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2104690" y="2754363"/>
            <a:ext cx="566853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a. I have </a:t>
            </a:r>
            <a:r>
              <a:rPr lang="bn-BD" sz="3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bought</a:t>
            </a:r>
            <a:r>
              <a:rPr lang="bn-BD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 a mobile phone.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0392" y="4161014"/>
            <a:ext cx="9671713" cy="619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3200" dirty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ii.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T</a:t>
            </a:r>
            <a:r>
              <a:rPr lang="bn-BD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o + Be </a:t>
            </a:r>
            <a:r>
              <a:rPr lang="bn-BD" sz="3200" dirty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এর পর past participle হয়</a:t>
            </a:r>
            <a:r>
              <a:rPr lang="bn-BD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4690" y="5267005"/>
            <a:ext cx="7778091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a. the examination system has to be </a:t>
            </a:r>
            <a:r>
              <a:rPr lang="bn-BD" sz="32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change</a:t>
            </a:r>
            <a:r>
              <a:rPr lang="en-US" sz="32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d</a:t>
            </a:r>
            <a:r>
              <a:rPr lang="bn-BD" sz="32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1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0388" y="731435"/>
            <a:ext cx="9671713" cy="1146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3200" dirty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iii. Modal auxiliary+be এর পর past participle হয়। (Without Shall/will</a:t>
            </a:r>
            <a:r>
              <a:rPr lang="bn-BD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6578" y="2594721"/>
            <a:ext cx="6940298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a. our duty should be </a:t>
            </a:r>
            <a:r>
              <a:rPr lang="bn-BD" sz="32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performed </a:t>
            </a:r>
            <a:r>
              <a:rPr lang="bn-BD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timely.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0387" y="3931068"/>
            <a:ext cx="9671713" cy="619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3200" dirty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iv. Ing+verb এর পর past participle হয়</a:t>
            </a:r>
            <a:r>
              <a:rPr lang="bn-BD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6578" y="4808556"/>
            <a:ext cx="6502486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a. They were being </a:t>
            </a:r>
            <a:r>
              <a:rPr lang="bn-BD" sz="32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paid</a:t>
            </a:r>
            <a:r>
              <a:rPr lang="bn-BD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 their honour.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39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9271" y="532396"/>
            <a:ext cx="10440132" cy="55335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Rule: 03: 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Present participle verb 3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স্থানে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বসে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392225" y="1235614"/>
            <a:ext cx="9867177" cy="553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2800" dirty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i. Be verb (am, is are, was , were, be) এর পর present participle হয়</a:t>
            </a:r>
            <a:r>
              <a:rPr lang="bn-BD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7026" y="1945244"/>
            <a:ext cx="512742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a. we will be </a:t>
            </a:r>
            <a:r>
              <a:rPr lang="bn-BD" sz="28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talking</a:t>
            </a:r>
            <a:r>
              <a:rPr lang="bn-BD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 to our glory.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2224" y="2764163"/>
            <a:ext cx="9867177" cy="553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2800" dirty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ii. একই বাক্যে দুটি মূল verb থাকলে যেকোন একটির সাথে present participle হয়</a:t>
            </a:r>
            <a:r>
              <a:rPr lang="bn-BD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7026" y="3388734"/>
            <a:ext cx="6536982" cy="1116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LcPeriod"/>
            </a:pPr>
            <a:r>
              <a:rPr lang="bn-BD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I saw a bird </a:t>
            </a:r>
            <a:r>
              <a:rPr lang="bn-BD" sz="28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flying</a:t>
            </a:r>
            <a:r>
              <a:rPr lang="bn-BD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 in the sky.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2800" dirty="0" smtClean="0">
                <a:latin typeface="Times New Roman" panose="02020603050405020304" pitchFamily="18" charset="0"/>
              </a:rPr>
              <a:t>b. Teacher </a:t>
            </a:r>
            <a:r>
              <a:rPr lang="bn-BD" sz="2800" dirty="0">
                <a:latin typeface="Times New Roman" panose="02020603050405020304" pitchFamily="18" charset="0"/>
              </a:rPr>
              <a:t>advised him </a:t>
            </a:r>
            <a:r>
              <a:rPr lang="bn-BD" sz="2800" b="1" u="sng" dirty="0">
                <a:latin typeface="Times New Roman" panose="02020603050405020304" pitchFamily="18" charset="0"/>
              </a:rPr>
              <a:t>studying</a:t>
            </a:r>
            <a:r>
              <a:rPr lang="bn-BD" sz="2800" dirty="0">
                <a:latin typeface="Times New Roman" panose="02020603050405020304" pitchFamily="18" charset="0"/>
              </a:rPr>
              <a:t> regularly. </a:t>
            </a:r>
            <a:r>
              <a:rPr lang="bn-BD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2223" y="4511069"/>
            <a:ext cx="9867177" cy="553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2800" dirty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iii. prepostion এর পর present participle হয়</a:t>
            </a:r>
            <a:r>
              <a:rPr lang="bn-BD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7026" y="5251966"/>
            <a:ext cx="9562374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a. i shall go to college after </a:t>
            </a:r>
            <a:r>
              <a:rPr lang="bn-BD" sz="28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eating</a:t>
            </a:r>
            <a:r>
              <a:rPr lang="bn-BD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b. He is fond of </a:t>
            </a:r>
            <a:r>
              <a:rPr lang="bn-BD" sz="28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playing</a:t>
            </a:r>
            <a:r>
              <a:rPr lang="bn-BD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 cricket.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61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4060" y="562707"/>
            <a:ext cx="10480431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AR BLANCA" panose="02000000000000000000" pitchFamily="2" charset="0"/>
              </a:rPr>
              <a:t>Group Work</a:t>
            </a:r>
            <a:endParaRPr lang="en-US" sz="4000" dirty="0">
              <a:latin typeface="AR BLANCA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941" y="1608218"/>
            <a:ext cx="4201550" cy="23633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844060" y="2401208"/>
            <a:ext cx="8064836" cy="25135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bn-BD" sz="3200" dirty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I saw a bird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________</a:t>
            </a:r>
            <a:r>
              <a:rPr lang="bn-BD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in </a:t>
            </a:r>
            <a:r>
              <a:rPr lang="bn-BD" sz="3200" dirty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the sky</a:t>
            </a:r>
            <a:r>
              <a:rPr lang="bn-BD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.</a:t>
            </a:r>
            <a:endParaRPr lang="en-US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bn-BD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I </a:t>
            </a:r>
            <a:r>
              <a:rPr lang="bn-BD" sz="3200" dirty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have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________</a:t>
            </a:r>
            <a:r>
              <a:rPr lang="bn-BD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a </a:t>
            </a:r>
            <a:r>
              <a:rPr lang="bn-BD" sz="3200" dirty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mobile phone</a:t>
            </a:r>
            <a:r>
              <a:rPr lang="bn-BD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.</a:t>
            </a:r>
            <a:endParaRPr lang="en-US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bn-BD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They </a:t>
            </a:r>
            <a:r>
              <a:rPr lang="bn-BD" sz="3200" dirty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were </a:t>
            </a:r>
            <a:r>
              <a:rPr lang="bn-BD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being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___________</a:t>
            </a:r>
            <a:r>
              <a:rPr lang="bn-BD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 their </a:t>
            </a:r>
            <a:r>
              <a:rPr lang="bn-BD" sz="3200" dirty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honour. </a:t>
            </a:r>
            <a:r>
              <a:rPr lang="bn-BD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0617" y="5833121"/>
            <a:ext cx="6532558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 DESTINE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a. F</a:t>
            </a:r>
            <a:r>
              <a:rPr lang="bn-BD" sz="2800" b="1" dirty="0" smtClean="0">
                <a:latin typeface="AR DESTINE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lying</a:t>
            </a:r>
            <a:r>
              <a:rPr lang="en-US" sz="2800" b="1" dirty="0" smtClean="0">
                <a:latin typeface="AR DESTINE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 b. </a:t>
            </a:r>
            <a:r>
              <a:rPr lang="bn-BD" sz="2800" dirty="0" smtClean="0">
                <a:latin typeface="AR DESTINE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bought</a:t>
            </a:r>
            <a:r>
              <a:rPr lang="en-US" sz="2800" dirty="0" smtClean="0">
                <a:latin typeface="AR DESTINE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  </a:t>
            </a:r>
            <a:r>
              <a:rPr lang="bn-BD" sz="2800" dirty="0" smtClean="0">
                <a:latin typeface="AR DESTINE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AR DESTINE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c. </a:t>
            </a:r>
            <a:r>
              <a:rPr lang="bn-BD" sz="2800" b="1" dirty="0" smtClean="0">
                <a:latin typeface="AR DESTINE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paid</a:t>
            </a:r>
            <a:r>
              <a:rPr lang="bn-BD" sz="2800" dirty="0" smtClean="0">
                <a:latin typeface="AR DESTINE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AR DESTINE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AR DESTINE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78675"/>
            <a:ext cx="649633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right form of the verb in the gaps.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0617" y="5034371"/>
            <a:ext cx="473392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Akaash" panose="02000603000000000000" pitchFamily="2" charset="0"/>
                <a:cs typeface="Akaash" panose="02000603000000000000" pitchFamily="2" charset="0"/>
              </a:rPr>
              <a:t>Answer</a:t>
            </a:r>
            <a:endParaRPr lang="en-US" sz="3200" dirty="0">
              <a:latin typeface="Akaash" panose="02000603000000000000" pitchFamily="2" charset="0"/>
              <a:cs typeface="Akaash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15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4062" y="562708"/>
            <a:ext cx="1042416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90" b="20449"/>
          <a:stretch/>
        </p:blipFill>
        <p:spPr>
          <a:xfrm>
            <a:off x="8510954" y="5781821"/>
            <a:ext cx="3137096" cy="813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634" y="1634082"/>
            <a:ext cx="2667000" cy="28575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44062" y="1949606"/>
            <a:ext cx="7399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Match your answer</a:t>
            </a:r>
            <a:endParaRPr lang="en-US" sz="4000" b="1" u="sng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4062" y="3062832"/>
            <a:ext cx="7920758" cy="18783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lphaLcPeriod"/>
            </a:pPr>
            <a:r>
              <a:rPr lang="bn-BD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the </a:t>
            </a:r>
            <a:r>
              <a:rPr lang="bn-BD" sz="3200" dirty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examination system has to </a:t>
            </a:r>
            <a:r>
              <a:rPr lang="bn-BD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be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_________</a:t>
            </a:r>
            <a:r>
              <a:rPr lang="bn-BD" sz="32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.</a:t>
            </a:r>
            <a:endParaRPr lang="en-US" sz="3200" b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AutoNum type="alphaLcPeriod"/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don’t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_________football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AutoNum type="alphaLcPeriod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have rather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 the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place.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10596" y="3740389"/>
            <a:ext cx="933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play 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6781408" y="3136449"/>
            <a:ext cx="1462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dirty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change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4543865" y="4323868"/>
            <a:ext cx="960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637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49" b="13192"/>
          <a:stretch/>
        </p:blipFill>
        <p:spPr>
          <a:xfrm>
            <a:off x="6305705" y="1871002"/>
            <a:ext cx="5151844" cy="34747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460652" y="422031"/>
            <a:ext cx="495182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 BERKLEY" panose="02000000000000000000" pitchFamily="2" charset="0"/>
              </a:rPr>
              <a:t>Home Work</a:t>
            </a:r>
            <a:endParaRPr lang="en-US" sz="4000" dirty="0">
              <a:latin typeface="AR BERKLEY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7619" y="3355143"/>
            <a:ext cx="490962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Arktika" pitchFamily="50" charset="0"/>
              </a:rPr>
              <a:t>Practice a lot at home</a:t>
            </a:r>
            <a:endParaRPr lang="en-US" sz="3600" dirty="0">
              <a:solidFill>
                <a:srgbClr val="00B050"/>
              </a:solidFill>
              <a:latin typeface="Arktik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7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1"/>
          <a:stretch/>
        </p:blipFill>
        <p:spPr>
          <a:xfrm>
            <a:off x="3461553" y="2560320"/>
            <a:ext cx="3444470" cy="3733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8803" y="1477108"/>
            <a:ext cx="9604034" cy="707886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lgerian" panose="04020705040A02060702" pitchFamily="82" charset="0"/>
              </a:rPr>
              <a:t>Thank You</a:t>
            </a:r>
            <a:endParaRPr lang="en-US" sz="4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6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rot="5400000">
            <a:off x="5265407" y="-745281"/>
            <a:ext cx="1030514" cy="4392184"/>
            <a:chOff x="5498126" y="2337298"/>
            <a:chExt cx="479594" cy="3517165"/>
          </a:xfrm>
        </p:grpSpPr>
        <p:sp>
          <p:nvSpPr>
            <p:cNvPr id="7" name="Rectangle 6"/>
            <p:cNvSpPr/>
            <p:nvPr/>
          </p:nvSpPr>
          <p:spPr>
            <a:xfrm>
              <a:off x="5691558" y="2337298"/>
              <a:ext cx="86888" cy="3517165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892704" y="2671405"/>
              <a:ext cx="85016" cy="2746756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98126" y="2671405"/>
              <a:ext cx="86888" cy="2745959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900685" y="220664"/>
            <a:ext cx="3480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lako-Bold" pitchFamily="2" charset="0"/>
              </a:rPr>
              <a:t>Starter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6266" y="2159357"/>
            <a:ext cx="6456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Jammycreamer" pitchFamily="2" charset="0"/>
              </a:rPr>
              <a:t>Md. </a:t>
            </a:r>
            <a:r>
              <a:rPr lang="en-US" sz="4000" b="1" dirty="0" err="1">
                <a:solidFill>
                  <a:srgbClr val="FF0000"/>
                </a:solidFill>
                <a:latin typeface="Jammycreamer" pitchFamily="2" charset="0"/>
              </a:rPr>
              <a:t>Shahidul</a:t>
            </a:r>
            <a:r>
              <a:rPr lang="en-US" sz="4000" b="1" dirty="0">
                <a:solidFill>
                  <a:srgbClr val="FF0000"/>
                </a:solidFill>
                <a:latin typeface="Jammycreamer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Jammycreamer" pitchFamily="2" charset="0"/>
              </a:rPr>
              <a:t>Alom</a:t>
            </a:r>
            <a:endParaRPr lang="en-US" sz="4000" b="1" dirty="0">
              <a:solidFill>
                <a:srgbClr val="FF0000"/>
              </a:solidFill>
              <a:latin typeface="Jammycreamer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0685" y="3326340"/>
            <a:ext cx="770464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Assistant Teacher in English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Rajar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Gaon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High School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Sylhet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Sylhet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3100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Mob: 01715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720 745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hlinkClick r:id="rId3"/>
              </a:rPr>
              <a:t>msagainer@gmail.com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Fb: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msamartyr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21"/>
          <a:stretch/>
        </p:blipFill>
        <p:spPr>
          <a:xfrm>
            <a:off x="484482" y="3326340"/>
            <a:ext cx="2903586" cy="30877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557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2051" y="2399043"/>
            <a:ext cx="9848850" cy="255454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IX-X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 II</a:t>
            </a:r>
          </a:p>
          <a:p>
            <a:pPr algn="ctr"/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Minutes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 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01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.2020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2051" y="1559541"/>
            <a:ext cx="984885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Forte" panose="03060902040502070203" pitchFamily="66" charset="0"/>
              </a:rPr>
              <a:t>Information of the class</a:t>
            </a:r>
            <a:endParaRPr lang="en-US" sz="40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79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94280" y="1895408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591789" y="5471448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3503488" y="241349"/>
            <a:ext cx="4355869" cy="511614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Hexagon 28"/>
          <p:cNvSpPr/>
          <p:nvPr/>
        </p:nvSpPr>
        <p:spPr>
          <a:xfrm>
            <a:off x="732051" y="5107474"/>
            <a:ext cx="9898742" cy="727948"/>
          </a:xfrm>
          <a:prstGeom prst="hexagon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guess our lesson title</a:t>
            </a:r>
          </a:p>
        </p:txBody>
      </p:sp>
      <p:sp>
        <p:nvSpPr>
          <p:cNvPr id="23" name="Cross 22"/>
          <p:cNvSpPr/>
          <p:nvPr/>
        </p:nvSpPr>
        <p:spPr>
          <a:xfrm rot="18875069">
            <a:off x="9986552" y="2050924"/>
            <a:ext cx="1598843" cy="1566246"/>
          </a:xfrm>
          <a:prstGeom prst="plus">
            <a:avLst>
              <a:gd name="adj" fmla="val 445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69493" y="1489744"/>
            <a:ext cx="3635240" cy="3075936"/>
            <a:chOff x="1569493" y="1489744"/>
            <a:chExt cx="3635240" cy="30759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6" t="5113" r="4105" b="7848"/>
            <a:stretch/>
          </p:blipFill>
          <p:spPr>
            <a:xfrm>
              <a:off x="1569493" y="1489744"/>
              <a:ext cx="3635240" cy="268860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569493" y="4196348"/>
              <a:ext cx="3635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Action</a:t>
              </a:r>
              <a:endParaRPr lang="en-US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68402" y="1489744"/>
            <a:ext cx="4044589" cy="3260602"/>
            <a:chOff x="6068402" y="1489744"/>
            <a:chExt cx="4044589" cy="32606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9" r="-73" b="12153"/>
            <a:stretch/>
          </p:blipFill>
          <p:spPr>
            <a:xfrm>
              <a:off x="6068402" y="1489744"/>
              <a:ext cx="3935408" cy="268860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068402" y="4381014"/>
              <a:ext cx="4044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Action</a:t>
              </a:r>
              <a:endParaRPr lang="en-US" b="1" dirty="0"/>
            </a:p>
          </p:txBody>
        </p:sp>
      </p:grpSp>
      <p:sp>
        <p:nvSpPr>
          <p:cNvPr id="25" name="L-Shape 24"/>
          <p:cNvSpPr/>
          <p:nvPr/>
        </p:nvSpPr>
        <p:spPr>
          <a:xfrm rot="18223880">
            <a:off x="450919" y="2353116"/>
            <a:ext cx="1437942" cy="732326"/>
          </a:xfrm>
          <a:prstGeom prst="corner">
            <a:avLst>
              <a:gd name="adj1" fmla="val 24672"/>
              <a:gd name="adj2" fmla="val 3657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6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1814734" y="2547510"/>
            <a:ext cx="8556674" cy="1619343"/>
          </a:xfrm>
          <a:prstGeom prst="ribbon2">
            <a:avLst>
              <a:gd name="adj1" fmla="val 16667"/>
              <a:gd name="adj2" fmla="val 7316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Form of The 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</a:t>
            </a:r>
            <a:endParaRPr lang="en-US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4734" y="1181686"/>
            <a:ext cx="8556673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 DARLING" panose="02000000000000000000" pitchFamily="2" charset="0"/>
              </a:rPr>
              <a:t>Our Topic is on</a:t>
            </a:r>
            <a:endParaRPr lang="en-US" sz="4000" dirty="0">
              <a:latin typeface="AR DARLING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4733" y="4344278"/>
            <a:ext cx="8556673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 DARLING" panose="02000000000000000000" pitchFamily="2" charset="0"/>
              </a:rPr>
              <a:t>Part: I</a:t>
            </a:r>
            <a:endParaRPr lang="en-US" sz="4000" dirty="0">
              <a:solidFill>
                <a:schemeClr val="bg1"/>
              </a:solidFill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40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57198" y="1563100"/>
          <a:ext cx="11239499" cy="41136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5870">
                  <a:extLst>
                    <a:ext uri="{9D8B030D-6E8A-4147-A177-3AD203B41FA5}">
                      <a16:colId xmlns:a16="http://schemas.microsoft.com/office/drawing/2014/main" val="3805031189"/>
                    </a:ext>
                  </a:extLst>
                </a:gridCol>
                <a:gridCol w="1400119">
                  <a:extLst>
                    <a:ext uri="{9D8B030D-6E8A-4147-A177-3AD203B41FA5}">
                      <a16:colId xmlns:a16="http://schemas.microsoft.com/office/drawing/2014/main" val="2399797225"/>
                    </a:ext>
                  </a:extLst>
                </a:gridCol>
                <a:gridCol w="6953934">
                  <a:extLst>
                    <a:ext uri="{9D8B030D-6E8A-4147-A177-3AD203B41FA5}">
                      <a16:colId xmlns:a16="http://schemas.microsoft.com/office/drawing/2014/main" val="869909387"/>
                    </a:ext>
                  </a:extLst>
                </a:gridCol>
                <a:gridCol w="1277840">
                  <a:extLst>
                    <a:ext uri="{9D8B030D-6E8A-4147-A177-3AD203B41FA5}">
                      <a16:colId xmlns:a16="http://schemas.microsoft.com/office/drawing/2014/main" val="606488128"/>
                    </a:ext>
                  </a:extLst>
                </a:gridCol>
                <a:gridCol w="1071736">
                  <a:extLst>
                    <a:ext uri="{9D8B030D-6E8A-4147-A177-3AD203B41FA5}">
                      <a16:colId xmlns:a16="http://schemas.microsoft.com/office/drawing/2014/main" val="1190980292"/>
                    </a:ext>
                  </a:extLst>
                </a:gridCol>
              </a:tblGrid>
              <a:tr h="50970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 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STEPS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ACTIVITIES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486931"/>
                  </a:ext>
                </a:extLst>
              </a:tr>
              <a:tr h="46452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Preparation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Exchange greetings ,seating arrangement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drawing attention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mnts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MB/Mm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839370"/>
                  </a:ext>
                </a:extLst>
              </a:tr>
              <a:tr h="46452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Outcomes 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Taking to the lesson by ask and answering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mnts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MB/Mm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358146"/>
                  </a:ext>
                </a:extLst>
              </a:tr>
              <a:tr h="29973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Outcomes 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Discussion on 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Rules 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mnts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MB/Mm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765231"/>
                  </a:ext>
                </a:extLst>
              </a:tr>
              <a:tr h="28558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 Task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Answering gap filling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mnts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Note/Mm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638387"/>
                  </a:ext>
                </a:extLst>
              </a:tr>
              <a:tr h="28508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Outcomes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Discussion on Rules II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mnts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MB/Mm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440444"/>
                  </a:ext>
                </a:extLst>
              </a:tr>
              <a:tr h="46452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 Task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Answering gap filling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MB/Mm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601984"/>
                  </a:ext>
                </a:extLst>
              </a:tr>
              <a:tr h="46452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mnts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MB/Mm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5890"/>
                  </a:ext>
                </a:extLst>
              </a:tr>
              <a:tr h="21452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Homework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Meet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freedom fighter in your locality, interview him/her .Then write a paragraph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MB/Mm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08022"/>
                  </a:ext>
                </a:extLst>
              </a:tr>
              <a:tr h="29509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Giving thanks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mnts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86137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7199" y="535632"/>
            <a:ext cx="11239499" cy="58477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Plan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1439" y="6346209"/>
            <a:ext cx="715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Alako-Bold"/>
              </a:rPr>
              <a:t>MB= Marker and Board,         Mm= multimedia </a:t>
            </a:r>
            <a:endParaRPr lang="en-US" i="1" dirty="0">
              <a:solidFill>
                <a:srgbClr val="FF0000"/>
              </a:solidFill>
              <a:latin typeface="Alako-Bold"/>
            </a:endParaRPr>
          </a:p>
        </p:txBody>
      </p:sp>
    </p:spTree>
    <p:extLst>
      <p:ext uri="{BB962C8B-B14F-4D97-AF65-F5344CB8AC3E}">
        <p14:creationId xmlns:p14="http://schemas.microsoft.com/office/powerpoint/2010/main" val="79261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567" y="954983"/>
            <a:ext cx="9493932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364567" y="2333767"/>
          <a:ext cx="9799302" cy="327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20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139A7C-AFF1-4249-A059-874A78FC7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EA139A7C-AFF1-4249-A059-874A78FC7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EA139A7C-AFF1-4249-A059-874A78FC7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CDD620-EE1F-40BC-9166-939D0B34D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graphicEl>
                                              <a:dgm id="{0FCDD620-EE1F-40BC-9166-939D0B34D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graphicEl>
                                              <a:dgm id="{0FCDD620-EE1F-40BC-9166-939D0B34D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0E677B-19F8-4D24-A421-C7BD8E102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7A0E677B-19F8-4D24-A421-C7BD8E102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graphicEl>
                                              <a:dgm id="{7A0E677B-19F8-4D24-A421-C7BD8E102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F9B004-17A4-40C1-8103-397587443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4CF9B004-17A4-40C1-8103-397587443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4CF9B004-17A4-40C1-8103-397587443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1571" y="682388"/>
            <a:ext cx="10522423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Rule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01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resent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verb 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0455" y="1630376"/>
            <a:ext cx="8739649" cy="619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To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পরে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present verb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4343" y="2656642"/>
            <a:ext cx="8439397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a. Mother advised me to </a:t>
            </a:r>
            <a:r>
              <a:rPr lang="bn-BD" sz="32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go</a:t>
            </a:r>
            <a:r>
              <a:rPr lang="bn-BD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 to school.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0455" y="4369057"/>
            <a:ext cx="8739650" cy="619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3200" dirty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ii. Do , does, did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পরে</a:t>
            </a:r>
            <a:r>
              <a:rPr lang="bn-BD" sz="3200" dirty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 present verb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4343" y="5333093"/>
            <a:ext cx="873964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They don’t </a:t>
            </a:r>
            <a:r>
              <a:rPr lang="en-US" sz="3200" b="1" u="sng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play 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football.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09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7406" y="687878"/>
            <a:ext cx="10339799" cy="619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iii. Modal Auxiliary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পরে</a:t>
            </a:r>
            <a:r>
              <a:rPr lang="bn-BD" sz="3200" dirty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present verb </a:t>
            </a:r>
            <a:r>
              <a:rPr lang="en-US" sz="3200" dirty="0" err="1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0455" y="1622065"/>
            <a:ext cx="7827784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Everybody should </a:t>
            </a:r>
            <a:r>
              <a:rPr lang="en-US" sz="3200" b="1" u="sng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his country.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4016" y="4341781"/>
            <a:ext cx="10339798" cy="619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iv. imperative sentence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present verb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0455" y="5305542"/>
            <a:ext cx="528457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a. Let’s</a:t>
            </a:r>
            <a:r>
              <a:rPr lang="bn-BD" sz="32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 go </a:t>
            </a:r>
            <a:r>
              <a:rPr lang="bn-BD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for a walk.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0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674</Words>
  <Application>Microsoft Office PowerPoint</Application>
  <PresentationFormat>Widescreen</PresentationFormat>
  <Paragraphs>136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8" baseType="lpstr">
      <vt:lpstr>Agency FB</vt:lpstr>
      <vt:lpstr>Akaash</vt:lpstr>
      <vt:lpstr>Alako-Bold</vt:lpstr>
      <vt:lpstr>Algerian</vt:lpstr>
      <vt:lpstr>AR BERKLEY</vt:lpstr>
      <vt:lpstr>AR BLANCA</vt:lpstr>
      <vt:lpstr>AR CENA</vt:lpstr>
      <vt:lpstr>AR DARLING</vt:lpstr>
      <vt:lpstr>AR DESTINE</vt:lpstr>
      <vt:lpstr>Arial</vt:lpstr>
      <vt:lpstr>Arktika</vt:lpstr>
      <vt:lpstr>Blobtastics</vt:lpstr>
      <vt:lpstr>Calibri</vt:lpstr>
      <vt:lpstr>Calibri Light</vt:lpstr>
      <vt:lpstr>Forte</vt:lpstr>
      <vt:lpstr>Jammycreamer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Alom</dc:creator>
  <cp:lastModifiedBy>MS Alom</cp:lastModifiedBy>
  <cp:revision>6</cp:revision>
  <dcterms:created xsi:type="dcterms:W3CDTF">2020-08-01T05:05:20Z</dcterms:created>
  <dcterms:modified xsi:type="dcterms:W3CDTF">2020-08-01T06:18:45Z</dcterms:modified>
</cp:coreProperties>
</file>