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7" r:id="rId5"/>
    <p:sldId id="280" r:id="rId6"/>
    <p:sldId id="268" r:id="rId7"/>
    <p:sldId id="269" r:id="rId8"/>
    <p:sldId id="270" r:id="rId9"/>
    <p:sldId id="271" r:id="rId10"/>
    <p:sldId id="273" r:id="rId11"/>
    <p:sldId id="272" r:id="rId12"/>
    <p:sldId id="274" r:id="rId13"/>
    <p:sldId id="275" r:id="rId14"/>
    <p:sldId id="259" r:id="rId15"/>
    <p:sldId id="263" r:id="rId16"/>
    <p:sldId id="260" r:id="rId17"/>
    <p:sldId id="261" r:id="rId18"/>
    <p:sldId id="262" r:id="rId19"/>
    <p:sldId id="281" r:id="rId20"/>
    <p:sldId id="277" r:id="rId21"/>
    <p:sldId id="276" r:id="rId22"/>
    <p:sldId id="27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3" d="100"/>
          <a:sy n="83" d="100"/>
        </p:scale>
        <p:origin x="-1253" y="-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8B4FC-D170-4651-98AC-4E780793BA7C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B91B7-991B-44B4-9BA5-AACD25697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5B91B7-991B-44B4-9BA5-AACD25697C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C45-F293-475D-87A0-BBB9DD08C71C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EA96-BDF6-402D-B125-6016316B1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C45-F293-475D-87A0-BBB9DD08C71C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EA96-BDF6-402D-B125-6016316B1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C45-F293-475D-87A0-BBB9DD08C71C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EA96-BDF6-402D-B125-6016316B1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C45-F293-475D-87A0-BBB9DD08C71C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EA96-BDF6-402D-B125-6016316B1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C45-F293-475D-87A0-BBB9DD08C71C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EA96-BDF6-402D-B125-6016316B1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C45-F293-475D-87A0-BBB9DD08C71C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EA96-BDF6-402D-B125-6016316B1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C45-F293-475D-87A0-BBB9DD08C71C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EA96-BDF6-402D-B125-6016316B1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C45-F293-475D-87A0-BBB9DD08C71C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EA96-BDF6-402D-B125-6016316B1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C45-F293-475D-87A0-BBB9DD08C71C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EA96-BDF6-402D-B125-6016316B1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C45-F293-475D-87A0-BBB9DD08C71C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EA96-BDF6-402D-B125-6016316B1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1FC45-F293-475D-87A0-BBB9DD08C71C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EA96-BDF6-402D-B125-6016316B1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1FC45-F293-475D-87A0-BBB9DD08C71C}" type="datetimeFigureOut">
              <a:rPr lang="en-US" smtClean="0"/>
              <a:pPr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DEA96-BDF6-402D-B125-6016316B17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228600"/>
            <a:ext cx="8686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dirty="0" err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মাল্টিমিডিয়া</a:t>
            </a:r>
            <a:r>
              <a:rPr lang="en-US" sz="66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ক্লাসে</a:t>
            </a:r>
            <a:r>
              <a:rPr lang="en-US" sz="66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6600" b="1" cap="all" spc="0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pic>
        <p:nvPicPr>
          <p:cNvPr id="11" name="Picture 10" descr="8016750_50fd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9800"/>
            <a:ext cx="8686800" cy="44196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" y="228600"/>
            <a:ext cx="8610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ধ্বনি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গুলোকে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দুই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ভাগে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ভাগ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করা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r>
              <a:rPr lang="en-US" sz="40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যেমন</a:t>
            </a:r>
            <a:r>
              <a:rPr lang="en-US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 ১/ </a:t>
            </a:r>
            <a:r>
              <a:rPr lang="en-US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স্বরধ্বনি</a:t>
            </a:r>
            <a:r>
              <a:rPr lang="en-US" sz="40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২/ </a:t>
            </a:r>
            <a:r>
              <a:rPr lang="en-US" sz="40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ব্যঞ্জনধ্বনি</a:t>
            </a:r>
            <a:endParaRPr lang="en-US" sz="40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286000"/>
            <a:ext cx="2983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১/ </a:t>
            </a:r>
            <a:r>
              <a:rPr lang="en-US" sz="40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স্বরধ্বনি</a:t>
            </a:r>
            <a:r>
              <a:rPr lang="en-US" sz="4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</a:t>
            </a:r>
            <a:endParaRPr lang="en-US" sz="40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0" y="2133600"/>
            <a:ext cx="57150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ধ্বনি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উচ্চারনের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সময়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মুখের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ভেতর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কোথাও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বাধা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পায়না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অন্যধ্বনির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সাহায্য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ছাড়া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স্পষ্টপূর্ণ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নিজেই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উচ্চারিত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তাকে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স্বরধ্বনি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মৌলিক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স্বরধ্বনি</a:t>
            </a:r>
            <a:r>
              <a:rPr lang="en-US" sz="36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৭টি । </a:t>
            </a:r>
            <a:r>
              <a:rPr lang="en-US" sz="3600" b="1" cap="none" spc="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অ,আ,ই</a:t>
            </a:r>
            <a:r>
              <a:rPr lang="en-US" sz="36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উ, এ ,ও </a:t>
            </a:r>
            <a:r>
              <a:rPr lang="en-US" sz="3600" b="1" cap="none" spc="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অ্যা</a:t>
            </a:r>
            <a:r>
              <a:rPr lang="en-US" sz="36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।</a:t>
            </a:r>
            <a:endParaRPr lang="en-US" sz="36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" y="228600"/>
            <a:ext cx="845820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২/ </a:t>
            </a:r>
            <a:r>
              <a:rPr lang="en-US" sz="3600" b="1" cap="none" spc="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ব্যাঞ্জনধ্বনি</a:t>
            </a:r>
            <a:r>
              <a:rPr lang="en-US" sz="36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ধ্বনি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উচ্চারণের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সময়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মুখের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ভেতরে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কোথাও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কোথাও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বাধা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পায়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এবং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স্বরধ্বনি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সাহায্য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ছাড়া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স্পষ্টরূপে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উচ্চারিত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হতে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তাকে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ব্যঞ্জনধ্বনি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r>
              <a:rPr lang="en-US" sz="3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যেমন</a:t>
            </a:r>
            <a:r>
              <a:rPr lang="en-US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ক, খ, গ, গ,  ঘ, স, প </a:t>
            </a:r>
            <a:r>
              <a:rPr lang="en-US" sz="3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ইত্যাদি</a:t>
            </a:r>
            <a:r>
              <a:rPr lang="en-US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। (</a:t>
            </a:r>
            <a:r>
              <a:rPr lang="en-US" sz="3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ক+অ</a:t>
            </a:r>
            <a:r>
              <a:rPr lang="en-US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)=ক,(</a:t>
            </a:r>
            <a:r>
              <a:rPr lang="en-US" sz="3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গ+অ</a:t>
            </a:r>
            <a:r>
              <a:rPr lang="en-US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)=গ, (</a:t>
            </a:r>
            <a:r>
              <a:rPr lang="en-US" sz="3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প+অ</a:t>
            </a:r>
            <a:r>
              <a:rPr lang="en-US" sz="36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=প  </a:t>
            </a:r>
            <a:r>
              <a:rPr lang="en-US" sz="36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ইত্যাদি</a:t>
            </a:r>
            <a:endParaRPr lang="en-US" sz="36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4114800"/>
            <a:ext cx="85343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</a:t>
            </a:r>
            <a:r>
              <a:rPr lang="en-US" sz="54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কোন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ভাষা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লিখতে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যেসব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ধ্বনি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দ্যোতক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সংকেত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চিহ্ন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ব্যবহৃত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তাকে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বলে।এই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সমূহের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সমষ্টিই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হল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বর্ণমালা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" y="381000"/>
            <a:ext cx="82605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দুই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প্রকার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:- ১/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স্বরবর্ণ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২/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ব্যঞ্জনবর্ণ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066800"/>
            <a:ext cx="7772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১/ </a:t>
            </a:r>
            <a:r>
              <a:rPr lang="en-US" sz="36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স্বরবর্</a:t>
            </a:r>
            <a:r>
              <a:rPr lang="en-US" sz="3600" b="1" cap="none" spc="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ণ</a:t>
            </a:r>
            <a:r>
              <a:rPr lang="en-US" sz="36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স্বরধ্বনির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লিখিত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চিহ্ন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সংকেত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স্বরবর্ণ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স্বর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১১টি </a:t>
            </a:r>
            <a:r>
              <a:rPr lang="en-US" sz="3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যথা</a:t>
            </a:r>
            <a:r>
              <a:rPr lang="en-US" sz="3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</a:t>
            </a:r>
            <a:r>
              <a:rPr lang="en-US" sz="3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অ,আ,ই,ঈ,উ,ঊ</a:t>
            </a:r>
            <a:r>
              <a:rPr lang="en-US" sz="3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</a:t>
            </a:r>
            <a:r>
              <a:rPr lang="en-US" sz="36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ঋ,এ,ঐ,ও,ঔ</a:t>
            </a:r>
            <a:r>
              <a:rPr lang="en-US" sz="3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276600"/>
            <a:ext cx="77724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১/ </a:t>
            </a:r>
            <a:r>
              <a:rPr lang="en-US" sz="36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ব্যঞ্জনবর্</a:t>
            </a:r>
            <a:r>
              <a:rPr lang="en-US" sz="3600" b="1" cap="none" spc="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ণ</a:t>
            </a:r>
            <a:r>
              <a:rPr lang="en-US" sz="36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ব্যঞ্জনধ্বনির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লিখিত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চিহ্ন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সংকেত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কে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বলা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ব্যঞ্জনবর্ণ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ব্যঞ্জনবর্ণ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৩৯ </a:t>
            </a:r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টি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যথা-ক,খ,গ,ঘ,ঙ,চ,ছ,জ,ঝ,ঞ,ট,ঠ,ড,ঢ,ণ,ত,থ,দ,ধ,ন,প,ফ,ব,ভ,ম,য,র,ল,শ,ষ,স,হ,ক্ষ,ড়,ঢ়,য়ৎংঃঁ</a:t>
            </a:r>
            <a:endParaRPr lang="en-US" sz="36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895600" y="228600"/>
            <a:ext cx="386836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একক</a:t>
            </a:r>
            <a:r>
              <a:rPr lang="en-US" sz="5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endParaRPr lang="en-US" sz="5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962400"/>
            <a:ext cx="868679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১/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ধ্বনি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কাকে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বলে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ধ্বনি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তৈরির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বাক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যন্ত্রের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নাম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লেখ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4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334000"/>
            <a:ext cx="8686799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২/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স্বরবর্ণ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এবং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ব্যঞ্জনবর্ণ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কয়টি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4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11" descr="jS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6172200" cy="2590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609600"/>
            <a:ext cx="8610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বর্ণমালায়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স্বরবর্ণর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লিখিত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রূপ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২টি – ১/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পূর্ণরূপ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২/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সংক্ষিপ্ত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রূপ</a:t>
            </a:r>
            <a:endParaRPr lang="en-US" sz="4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2057400"/>
            <a:ext cx="769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১/</a:t>
            </a:r>
            <a:r>
              <a:rPr lang="en-US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স্বরবর্ণর</a:t>
            </a:r>
            <a:r>
              <a:rPr lang="en-US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পূর্ণরূপ</a:t>
            </a:r>
            <a:r>
              <a:rPr lang="en-US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 </a:t>
            </a:r>
            <a:endParaRPr lang="en-US" sz="4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819400"/>
            <a:ext cx="8686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শব্দের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প্রথমে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অনেক,আকাশ,উকিল,ঋণ,এক</a:t>
            </a:r>
            <a:r>
              <a:rPr lang="en-US" sz="4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4343400"/>
            <a:ext cx="9067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শব্দের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মধ্যে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বেদুইন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বাউল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পাঁউরুটি</a:t>
            </a:r>
            <a:r>
              <a:rPr lang="en-US" sz="4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5791200"/>
            <a:ext cx="868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শব্দের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শেষে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বই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বউ,যাও</a:t>
            </a:r>
            <a:r>
              <a:rPr lang="en-US" sz="4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" y="304800"/>
            <a:ext cx="6862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২/ </a:t>
            </a:r>
            <a:r>
              <a:rPr lang="en-US" sz="5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সংক্ষিপ্ত</a:t>
            </a:r>
            <a:r>
              <a:rPr lang="en-US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রূপ</a:t>
            </a:r>
            <a:r>
              <a:rPr lang="en-US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-১০টি</a:t>
            </a:r>
            <a:endParaRPr lang="en-US" sz="5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514600"/>
            <a:ext cx="8610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ই-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(ি )- 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চিনি,মিনি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                             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495800"/>
            <a:ext cx="8610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উ-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(ু )-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কুকুর,পুকুর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295400"/>
            <a:ext cx="8610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আ-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(া )- 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মা,বাবা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ঢাকা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505200"/>
            <a:ext cx="8610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ঈ-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(ী )-  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শশী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সীমানা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5486400"/>
            <a:ext cx="8610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ঊ-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(ূ )- 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ভূত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মূল্য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52578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ঐ-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কৌ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)-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নৌকা,পৌষ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124200"/>
            <a:ext cx="8610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ঐ-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লৈ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)-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তৈরি,বৈরি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191000"/>
            <a:ext cx="8610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ও-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)-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খোকা,বোকা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905000"/>
            <a:ext cx="8610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এ-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 ে )-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চেয়ার,টেবিল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609600"/>
            <a:ext cx="8610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ঋ-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(ৃ )-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কৃষক,পৃথিবী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304800"/>
            <a:ext cx="8610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ব্যঞ্জনবর্ণের</a:t>
            </a:r>
            <a:r>
              <a:rPr lang="en-US" sz="44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সংক্ষিপ্ত</a:t>
            </a:r>
            <a:r>
              <a:rPr lang="en-US" sz="44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রুপ</a:t>
            </a:r>
            <a:r>
              <a:rPr lang="en-US" sz="44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২টি </a:t>
            </a:r>
            <a:r>
              <a:rPr lang="en-US" sz="44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যথা</a:t>
            </a:r>
            <a:r>
              <a:rPr lang="en-US" sz="44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 </a:t>
            </a:r>
            <a:r>
              <a:rPr lang="en-US" sz="4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১/ </a:t>
            </a:r>
            <a:r>
              <a:rPr lang="en-US" sz="4400" b="1" cap="none" spc="0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পূর্ণরূপ</a:t>
            </a:r>
            <a:r>
              <a:rPr lang="en-US" sz="4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২/ </a:t>
            </a:r>
            <a:r>
              <a:rPr lang="en-US" sz="4400" b="1" cap="none" spc="0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সংক্ষিপ্ত</a:t>
            </a:r>
            <a:r>
              <a:rPr lang="en-US" sz="4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রূপ</a:t>
            </a:r>
            <a:endParaRPr lang="en-US" sz="4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828800"/>
            <a:ext cx="8763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১/ </a:t>
            </a:r>
            <a:r>
              <a:rPr lang="en-US" sz="4400" b="1" cap="none" spc="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ব্যঞ্জনবর্ণের</a:t>
            </a:r>
            <a:r>
              <a:rPr lang="en-US" sz="4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পূর্ণরূপ</a:t>
            </a:r>
            <a:r>
              <a:rPr lang="en-US" sz="4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</a:t>
            </a:r>
            <a:r>
              <a:rPr lang="en-US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শব্দের</a:t>
            </a:r>
            <a:r>
              <a:rPr lang="en-US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প্রথমে</a:t>
            </a:r>
            <a:r>
              <a:rPr lang="en-US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:-</a:t>
            </a:r>
            <a:r>
              <a:rPr lang="en-US" sz="44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কবিতা,পড়াশুনা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টগর</a:t>
            </a:r>
            <a:endParaRPr lang="en-US" sz="4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181600"/>
            <a:ext cx="8382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শব্দের</a:t>
            </a:r>
            <a:r>
              <a:rPr lang="en-US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শেষে</a:t>
            </a:r>
            <a:r>
              <a:rPr lang="en-US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আম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শীতল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সিলেট</a:t>
            </a:r>
            <a:endParaRPr lang="en-US" sz="4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657600"/>
            <a:ext cx="8610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শব্দের</a:t>
            </a:r>
            <a:r>
              <a:rPr lang="en-US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মধ্যে</a:t>
            </a:r>
            <a:r>
              <a:rPr lang="en-US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কাকলি,খুলনা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ফুটবল</a:t>
            </a:r>
            <a:endParaRPr lang="en-US" sz="4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457200"/>
            <a:ext cx="8763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১/ </a:t>
            </a:r>
            <a:r>
              <a:rPr lang="en-US" sz="4400" b="1" cap="none" spc="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ব্যঞ্জনবর্ণের</a:t>
            </a:r>
            <a:r>
              <a:rPr lang="en-US" sz="4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সংক্ষিপ্ত</a:t>
            </a:r>
            <a:r>
              <a:rPr lang="en-US" sz="4400" b="1" cap="none" spc="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রূপ</a:t>
            </a:r>
            <a:r>
              <a:rPr lang="en-US" sz="4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</a:t>
            </a:r>
            <a:r>
              <a:rPr lang="en-US" sz="4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‘</a:t>
            </a:r>
            <a:r>
              <a:rPr lang="en-US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ফলা’-চিহ্ন</a:t>
            </a:r>
            <a:r>
              <a:rPr lang="en-US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৬ </a:t>
            </a:r>
            <a:r>
              <a:rPr lang="en-US" sz="4400" b="1" dirty="0" err="1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টি</a:t>
            </a:r>
            <a:r>
              <a:rPr lang="en-US" sz="4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।</a:t>
            </a:r>
            <a:endParaRPr lang="en-US" sz="4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1828800"/>
            <a:ext cx="8763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ন/ণ 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ফলা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চিহ্ন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বিভিন্ন,যত্ন</a:t>
            </a:r>
            <a:endParaRPr lang="en-US" sz="4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38862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 -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ফলা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খ্যাতি,ট্যাংড়া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ব্যাংক</a:t>
            </a:r>
            <a:endParaRPr lang="en-US" sz="4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3124200"/>
            <a:ext cx="838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ম-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ফলা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পদ্মা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মুহম্মদ,তন্ময়</a:t>
            </a:r>
            <a:endParaRPr lang="en-US" sz="4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2514600"/>
            <a:ext cx="8229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ব -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ফলা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পক্ক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বিশ্ব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ধ্বনি</a:t>
            </a:r>
            <a:endParaRPr lang="en-US" sz="4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5257800"/>
            <a:ext cx="7391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রেফ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-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ফলা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কর্ক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</a:t>
            </a:r>
            <a:endParaRPr lang="en-US" sz="4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5867400"/>
            <a:ext cx="7391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 -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ফলা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ক্লান্ত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গ্লাস,অম্লান</a:t>
            </a:r>
            <a:endParaRPr lang="en-US" sz="4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4572000"/>
            <a:ext cx="6934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র-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ফলা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ক্রয়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4400" b="1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গ্রহ</a:t>
            </a:r>
            <a:r>
              <a:rPr lang="en-US" sz="4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endParaRPr lang="en-US" sz="44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Group 9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" name="Rectangle 4"/>
              <p:cNvSpPr/>
              <p:nvPr/>
            </p:nvSpPr>
            <p:spPr>
              <a:xfrm rot="5400000">
                <a:off x="4457700" y="-4457700"/>
                <a:ext cx="228600" cy="9144000"/>
              </a:xfrm>
              <a:prstGeom prst="rect">
                <a:avLst/>
              </a:prstGeom>
              <a:grpFill/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 rot="5400000">
                <a:off x="4457700" y="2171700"/>
                <a:ext cx="228600" cy="9144000"/>
              </a:xfrm>
              <a:prstGeom prst="rect">
                <a:avLst/>
              </a:prstGeom>
              <a:grpFill/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0"/>
                <a:ext cx="228600" cy="6858000"/>
              </a:xfrm>
              <a:prstGeom prst="rect">
                <a:avLst/>
              </a:prstGeom>
              <a:grpFill/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915400" y="0"/>
                <a:ext cx="228600" cy="6858000"/>
              </a:xfrm>
              <a:prstGeom prst="rect">
                <a:avLst/>
              </a:prstGeom>
              <a:grpFill/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90500" h="38100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828800" y="381000"/>
              <a:ext cx="5178021" cy="923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err="1" smtClean="0">
                  <a:ln w="1905"/>
                  <a:solidFill>
                    <a:schemeClr val="bg2">
                      <a:lumMod val="1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উচ্চারনের</a:t>
              </a:r>
              <a:r>
                <a:rPr lang="en-US" sz="5400" b="1" dirty="0" smtClean="0">
                  <a:ln w="1905"/>
                  <a:solidFill>
                    <a:schemeClr val="bg2">
                      <a:lumMod val="1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5400" b="1" dirty="0" err="1" smtClean="0">
                  <a:ln w="1905"/>
                  <a:solidFill>
                    <a:schemeClr val="bg2">
                      <a:lumMod val="1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স্থান</a:t>
              </a:r>
              <a:r>
                <a:rPr lang="en-US" sz="5400" b="1" dirty="0" smtClean="0">
                  <a:ln w="1905"/>
                  <a:solidFill>
                    <a:schemeClr val="bg2">
                      <a:lumMod val="10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:</a:t>
              </a:r>
              <a:endParaRPr lang="en-US" sz="5400" b="1" cap="none" spc="0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04800" y="1371600"/>
              <a:ext cx="86106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28600" y="2362200"/>
              <a:ext cx="8686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28600" y="2971800"/>
              <a:ext cx="8686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304800" y="4267200"/>
              <a:ext cx="8686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52400" y="3581400"/>
              <a:ext cx="8686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28600" y="4953000"/>
              <a:ext cx="8686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0" y="5486400"/>
              <a:ext cx="8686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28600" y="6096000"/>
              <a:ext cx="86868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09303" y="4077097"/>
              <a:ext cx="5106194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3428603" y="4115197"/>
              <a:ext cx="5106194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6096000" y="1600200"/>
              <a:ext cx="227979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বর্ণের</a:t>
              </a:r>
              <a:r>
                <a:rPr lang="en-US" sz="3600" b="1" cap="none" spc="0" dirty="0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36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নাম</a:t>
              </a:r>
              <a:endParaRPr lang="en-US" sz="36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828800" y="1676400"/>
              <a:ext cx="89640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বর্ণ</a:t>
              </a:r>
              <a:endParaRPr lang="en-US" sz="40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810000" y="1371600"/>
              <a:ext cx="251460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উচ্চারণের</a:t>
              </a:r>
              <a:r>
                <a:rPr lang="en-US" sz="3200" b="1" dirty="0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স্থান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28600" y="2438400"/>
              <a:ext cx="303801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অ,আ,ক,খ,গ,ঘ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705600" y="2362200"/>
              <a:ext cx="91884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কন্ঠ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962400" y="2438400"/>
              <a:ext cx="207620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কন্ঠ</a:t>
              </a:r>
              <a:r>
                <a:rPr lang="en-US" sz="3200" b="1" dirty="0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/</a:t>
              </a:r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জিহ্বা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28600" y="3048000"/>
              <a:ext cx="38619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ই,ঈ,চ,ছ,জ,ঞ,জ,য়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419600" y="3048000"/>
              <a:ext cx="98296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তালু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172200" y="4343400"/>
              <a:ext cx="201689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মূর্ধান্য</a:t>
              </a:r>
              <a:r>
                <a:rPr lang="en-US" sz="3200" b="1" cap="none" spc="0" dirty="0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32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বর্ণ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096000" y="3048000"/>
              <a:ext cx="23622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তালব্য</a:t>
              </a:r>
              <a:r>
                <a:rPr lang="en-US" sz="3200" b="1" dirty="0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বর্ণ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419600" y="3657600"/>
              <a:ext cx="81945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ওষ্ঠ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28600" y="3733800"/>
              <a:ext cx="329288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উ,ঊ,প,ফ,ব,ভ,ম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990600" y="5105400"/>
              <a:ext cx="104067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এ,ঐ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477000" y="5638800"/>
              <a:ext cx="221567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কন্ঠওষ্ঠ</a:t>
              </a:r>
              <a:r>
                <a:rPr lang="en-US" sz="3200" b="1" cap="none" spc="0" dirty="0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32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বর্ণ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43400" y="4419600"/>
              <a:ext cx="90120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মূর্ধা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781800" y="3657600"/>
              <a:ext cx="155363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ওষ্ঠ্যবর্ণ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04800" y="4343400"/>
              <a:ext cx="343555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ঋ,ট,ঠ,ড,ঢ,ণ,র,ড়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962400" y="5029200"/>
              <a:ext cx="196560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কন্ঠ</a:t>
              </a:r>
              <a:r>
                <a:rPr lang="en-US" sz="2800" b="1" cap="none" spc="0" dirty="0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ও </a:t>
              </a:r>
              <a:r>
                <a:rPr lang="en-US" sz="28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তালু</a:t>
              </a:r>
              <a:endParaRPr lang="en-US" sz="28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066800" y="5638800"/>
              <a:ext cx="997389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ও,ঔ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019800" y="5029200"/>
              <a:ext cx="2917786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কন্ঠ</a:t>
              </a:r>
              <a:r>
                <a:rPr lang="en-US" sz="3200" b="1" cap="none" spc="0" dirty="0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32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তালব্য</a:t>
              </a:r>
              <a:r>
                <a:rPr lang="en-US" sz="3200" b="1" cap="none" spc="0" dirty="0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3200" b="1" cap="none" spc="0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বর্ণ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962400" y="5562600"/>
              <a:ext cx="205697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কন্ঠ</a:t>
              </a:r>
              <a:r>
                <a:rPr lang="en-US" sz="3200" b="1" dirty="0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ও </a:t>
              </a:r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ওষ্ঠ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19600" y="6096000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দন্ত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04800" y="6096000"/>
              <a:ext cx="314220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ত, থ, </a:t>
              </a:r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দ,ধ,ন,ল,স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705600" y="6096000"/>
              <a:ext cx="164981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দন্ত্য</a:t>
              </a:r>
              <a:r>
                <a:rPr lang="en-US" sz="3200" b="1" dirty="0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en-US" sz="3200" b="1" dirty="0" err="1" smtClean="0">
                  <a:ln w="1905"/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বর্ণ</a:t>
              </a:r>
              <a:endParaRPr lang="en-US" sz="3200" b="1" cap="none" spc="0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48000" y="304800"/>
            <a:ext cx="2945037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পরিচিতি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3" descr="IMG_20191011_112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30480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228600" y="5105400"/>
            <a:ext cx="8686800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নলিনীদাস</a:t>
            </a:r>
            <a:r>
              <a:rPr lang="en-US" sz="44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মাধ্যমিক</a:t>
            </a:r>
            <a:r>
              <a:rPr lang="en-US" sz="4400" b="1" dirty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বিদ্যালয়</a:t>
            </a:r>
            <a:r>
              <a:rPr lang="en-US" sz="44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                          </a:t>
            </a:r>
            <a:r>
              <a:rPr lang="en-US" sz="44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ভোলা</a:t>
            </a:r>
            <a:r>
              <a:rPr lang="en-US" sz="44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সদর,ভোলা</a:t>
            </a:r>
            <a:endParaRPr lang="en-US" sz="4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2362200"/>
            <a:ext cx="541020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বীণা</a:t>
            </a:r>
            <a:r>
              <a:rPr lang="en-US" sz="36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মিত্র</a:t>
            </a:r>
            <a:r>
              <a:rPr lang="en-US" sz="36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</a:t>
            </a:r>
            <a:r>
              <a:rPr lang="en-US" sz="36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সিনিয়র</a:t>
            </a:r>
            <a:r>
              <a:rPr lang="en-US" sz="36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শিক্ষিকা</a:t>
            </a:r>
            <a:r>
              <a:rPr lang="en-US" sz="36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binamitra400@gmail.com</a:t>
            </a:r>
            <a:endParaRPr lang="en-US" sz="36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743200" y="304800"/>
            <a:ext cx="3720891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দলীয়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1524000"/>
            <a:ext cx="2363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‘ক’ </a:t>
            </a:r>
            <a:r>
              <a:rPr lang="en-US" sz="5400" b="1" cap="none" spc="0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দল</a:t>
            </a:r>
            <a:endParaRPr lang="en-US" sz="5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1600200"/>
            <a:ext cx="2228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‘খ’</a:t>
            </a:r>
            <a:r>
              <a:rPr lang="en-US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দল</a:t>
            </a:r>
            <a:endParaRPr lang="en-US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2514600"/>
            <a:ext cx="4267200" cy="3477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১/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স্বরবর্ণের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সংক্ষিপ্তরূপ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কয়টি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 ‘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কার’চিহ্ন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গুলো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লেখ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4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48200" y="2438400"/>
            <a:ext cx="4343400" cy="41549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২/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ব্যঞ্জনবর্ণের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সংক্ষিপ্তরূপ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কয়টি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 ‘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ফলা’চিহ্ন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গুলো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উদাহরনসহ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লেখ</a:t>
            </a:r>
            <a:r>
              <a:rPr lang="en-US" sz="4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।</a:t>
            </a:r>
            <a:endParaRPr lang="en-US" sz="4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971800" y="457200"/>
            <a:ext cx="275909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মূল্যায়ন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1981200"/>
            <a:ext cx="58801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১/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মৌলিক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স্বরধ্বনি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কয়টি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36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3810000"/>
            <a:ext cx="450475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৩/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চিহ্ন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কয়টি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?</a:t>
            </a:r>
            <a:endParaRPr lang="en-US" sz="36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0" y="2895600"/>
            <a:ext cx="457368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২/ </a:t>
            </a:r>
            <a:r>
              <a:rPr lang="en-US" sz="36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ব্যঞ্জনবর্ণ</a:t>
            </a:r>
            <a:r>
              <a:rPr lang="en-US" sz="36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কয়টি</a:t>
            </a:r>
            <a:r>
              <a:rPr lang="en-US" sz="36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?</a:t>
            </a:r>
            <a:endParaRPr lang="en-US" sz="36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4572000"/>
            <a:ext cx="76962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৪/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ধ্বনি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তৈরি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বাগযন্ত্রের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মাধ্যমে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তার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নামগুলো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</a:t>
            </a:r>
            <a:r>
              <a:rPr lang="en-US" sz="36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36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590800" y="457200"/>
            <a:ext cx="3938899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বাড়ির</a:t>
            </a:r>
            <a:r>
              <a:rPr lang="en-US" sz="5400" b="1" cap="none" spc="0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কাজ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4038600"/>
            <a:ext cx="8686800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ব্যঞ্জনবর্ণের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সংক্ষিপ্ত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রূপ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‘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ফলা’চিহ্ন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উচ্চারনের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স্থান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লেখ</a:t>
            </a:r>
            <a:r>
              <a:rPr lang="en-US" sz="5400" b="1" dirty="0" smtClean="0">
                <a:ln w="1905"/>
                <a:solidFill>
                  <a:schemeClr val="bg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5400" b="1" cap="none" spc="0" dirty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12" descr="জ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629400" cy="25146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0" y="0"/>
            <a:ext cx="44117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ধন্যবাদ</a:t>
            </a:r>
            <a:endParaRPr lang="en-US" sz="96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 descr="ক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686800" cy="5181600"/>
          </a:xfrm>
          <a:prstGeom prst="rect">
            <a:avLst/>
          </a:prstGeom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0" y="457200"/>
            <a:ext cx="435247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5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পরিচিতি</a:t>
            </a:r>
            <a:endParaRPr lang="en-US" sz="5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2057400"/>
            <a:ext cx="5029200" cy="31700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শ্রেণী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অষ্টম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বিষয়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বাংলা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২য়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পত্র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অধ্যায়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:-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দ্বিতীয়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পরিচ্ছেদ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সময়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 ৪০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মিনিট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4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 descr="ব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2590799" cy="33528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76200" y="304800"/>
            <a:ext cx="8880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</a:t>
            </a:r>
            <a:r>
              <a:rPr lang="en-US" sz="54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দেখে</a:t>
            </a:r>
            <a:r>
              <a:rPr lang="en-US" sz="54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54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বুঝতে</a:t>
            </a:r>
            <a:r>
              <a:rPr lang="en-US" sz="54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পাচ্ছো</a:t>
            </a:r>
            <a:endParaRPr lang="en-US" sz="5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1524000"/>
            <a:ext cx="8915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</a:t>
            </a:r>
            <a:endParaRPr lang="en-US" sz="80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9000" y="1524000"/>
            <a:ext cx="10791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ঈ</a:t>
            </a:r>
            <a:endParaRPr lang="en-US" sz="8000" b="1" cap="none" spc="0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2743200"/>
            <a:ext cx="9669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</a:t>
            </a:r>
            <a:endParaRPr lang="en-US" sz="8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1447800"/>
            <a:ext cx="13115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5600" y="1447800"/>
            <a:ext cx="15680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</a:t>
            </a:r>
            <a:endParaRPr lang="en-US" sz="80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2743200"/>
            <a:ext cx="11673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</a:t>
            </a:r>
            <a:endParaRPr lang="en-US" sz="8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62800" y="2743200"/>
            <a:ext cx="9316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ঘ</a:t>
            </a:r>
            <a:endParaRPr lang="en-US" sz="8000" b="1" cap="none" spc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7800" y="2743200"/>
            <a:ext cx="974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</a:t>
            </a:r>
            <a:endParaRPr lang="en-US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4724400"/>
            <a:ext cx="83279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</a:t>
            </a:r>
            <a:r>
              <a:rPr lang="en-US" sz="48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অক্ষর</a:t>
            </a:r>
            <a:r>
              <a:rPr lang="en-US" sz="48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গুলোকে</a:t>
            </a:r>
            <a:r>
              <a:rPr lang="en-US" sz="48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কি</a:t>
            </a:r>
            <a:r>
              <a:rPr lang="en-US" sz="48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বলে</a:t>
            </a:r>
            <a:r>
              <a:rPr lang="en-US" sz="48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48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5562600"/>
            <a:ext cx="17027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 </a:t>
            </a:r>
            <a:r>
              <a:rPr lang="en-US" sz="48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</a:t>
            </a:r>
            <a:r>
              <a:rPr lang="en-US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)</a:t>
            </a:r>
            <a:endParaRPr lang="en-US" sz="4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1905000"/>
            <a:ext cx="853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গুলো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উচ্চারণ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কার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মাধ্যমে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sz="4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057400" y="3352800"/>
            <a:ext cx="17526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533400" y="533400"/>
            <a:ext cx="13115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অ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0" y="533400"/>
            <a:ext cx="8915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</a:t>
            </a:r>
            <a:endParaRPr lang="en-US" sz="80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953000" y="457200"/>
            <a:ext cx="11673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</a:t>
            </a:r>
            <a:endParaRPr lang="en-US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96200" y="457200"/>
            <a:ext cx="974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</a:t>
            </a:r>
            <a:endParaRPr lang="en-US" sz="80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57400" y="533400"/>
            <a:ext cx="15680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</a:t>
            </a:r>
            <a:endParaRPr lang="en-US" sz="8000" b="1" cap="none" spc="0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00800" y="533400"/>
            <a:ext cx="9669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</a:t>
            </a:r>
            <a:endParaRPr lang="en-US" sz="80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0" y="5715000"/>
            <a:ext cx="1157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ঠোঁট</a:t>
            </a:r>
            <a:endParaRPr lang="en-US" sz="36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33800" y="5715000"/>
            <a:ext cx="1874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গলনালী</a:t>
            </a:r>
            <a:endParaRPr lang="en-US" sz="36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19800" y="5715000"/>
            <a:ext cx="10230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দাঁত</a:t>
            </a:r>
            <a:endParaRPr lang="en-US" sz="36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43800" y="5638800"/>
            <a:ext cx="12859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জিহ্বা</a:t>
            </a:r>
            <a:endParaRPr lang="en-US" sz="36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600" y="5715000"/>
            <a:ext cx="187743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ফুসফুস</a:t>
            </a:r>
            <a:endParaRPr lang="en-US" sz="3600" b="1" cap="none" spc="0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20" descr="দাঁ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276600"/>
            <a:ext cx="159258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ফুসফু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352800"/>
            <a:ext cx="1649215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33" descr="জিহ্ব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3276600"/>
            <a:ext cx="1600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Picture 35" descr="ন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3276600"/>
            <a:ext cx="1676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1981200"/>
            <a:ext cx="8458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আজকের</a:t>
            </a:r>
            <a:r>
              <a:rPr lang="en-US" sz="8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8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8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 </a:t>
            </a:r>
            <a:r>
              <a:rPr lang="en-US" sz="8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ধ্বনি</a:t>
            </a:r>
            <a:r>
              <a:rPr lang="en-US" sz="8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r>
              <a:rPr lang="en-US" sz="8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</a:t>
            </a:r>
            <a:endParaRPr lang="en-US" sz="8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514600" y="381000"/>
            <a:ext cx="359585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শিখন</a:t>
            </a:r>
            <a:r>
              <a:rPr lang="en-US" sz="5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ফল</a:t>
            </a:r>
            <a:r>
              <a:rPr lang="en-US" sz="5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en-US" sz="5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524000"/>
            <a:ext cx="6942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এই</a:t>
            </a:r>
            <a:r>
              <a:rPr lang="en-US" sz="44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4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শেষে</a:t>
            </a:r>
            <a:r>
              <a:rPr lang="en-US" sz="4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শিক্ষার্থীরা</a:t>
            </a:r>
            <a:r>
              <a:rPr lang="en-US" sz="4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---</a:t>
            </a:r>
            <a:endParaRPr lang="en-US" sz="4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286000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১/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ধ্বনি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কাকে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শ্রেণীবিভাগ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ব্যাখ্যা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3581400"/>
            <a:ext cx="8534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২/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বাংলা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বর্ণমালায়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স্বরবর্ণ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ও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ব্যঞ্জন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বর্ণের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সংক্ষিপ্ত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রূপ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বর্ণনা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4953000"/>
            <a:ext cx="8610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৩/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বর্ণের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উচ্চারনের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স্থান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,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প্রকৃতি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বর্ণনা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করতে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পারবে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0" y="457200"/>
            <a:ext cx="476124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পাঠ</a:t>
            </a:r>
            <a:r>
              <a:rPr lang="en-US" sz="54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আলোচনা</a:t>
            </a:r>
            <a:endParaRPr lang="en-US" sz="5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828800"/>
            <a:ext cx="205697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ধ্বনি</a:t>
            </a:r>
            <a:r>
              <a:rPr lang="en-US" sz="5400" b="1" cap="none" spc="0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r>
              <a:rPr lang="en-US" sz="54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en-US" sz="54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90800" y="1905000"/>
            <a:ext cx="6324600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কোন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ভাষার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উচ্চারিত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শব্দকে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বিশ্লেষেণ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করলে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উপাদান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সমূহ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পাওয়া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যায়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গুলোকে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পৃথকভাবে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ধনি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ধ্বনি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তৈরি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বাকযন্ত্রের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সাহায্যে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। </a:t>
            </a:r>
            <a:endParaRPr lang="en-US" sz="3600" b="1" cap="none" spc="0" dirty="0">
              <a:ln w="1905"/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Rectangle 6"/>
            <p:cNvSpPr/>
            <p:nvPr/>
          </p:nvSpPr>
          <p:spPr>
            <a:xfrm rot="5400000">
              <a:off x="4457700" y="-4457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4457700" y="2171700"/>
              <a:ext cx="228600" cy="9144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915400" y="0"/>
              <a:ext cx="228600" cy="6858000"/>
            </a:xfrm>
            <a:prstGeom prst="rect">
              <a:avLst/>
            </a:prstGeom>
            <a:grp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276600" y="3124200"/>
            <a:ext cx="23622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ধ্বনি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তৈরি</a:t>
            </a:r>
            <a:r>
              <a:rPr lang="en-US" sz="40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হয়</a:t>
            </a:r>
            <a:endParaRPr lang="en-US" sz="4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705600" y="2362200"/>
            <a:ext cx="1526262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2" name="Straight Arrow Connector 11"/>
          <p:cNvCxnSpPr/>
          <p:nvPr/>
        </p:nvCxnSpPr>
        <p:spPr>
          <a:xfrm rot="10800000">
            <a:off x="2286000" y="2514600"/>
            <a:ext cx="914400" cy="4731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2438400" y="37338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3848100" y="24003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715000" y="34290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715000" y="41148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3962400" y="4495800"/>
            <a:ext cx="533399" cy="4571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133600" y="228600"/>
            <a:ext cx="5562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বাকযন্ত্র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গুলো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হল</a:t>
            </a:r>
            <a:r>
              <a:rPr lang="en-US" sz="4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:-</a:t>
            </a:r>
            <a:endParaRPr lang="en-US" sz="4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" name="Picture 29" descr="নস.jpg"/>
          <p:cNvPicPr>
            <a:picLocks noChangeAspect="1"/>
          </p:cNvPicPr>
          <p:nvPr/>
        </p:nvPicPr>
        <p:blipFill>
          <a:blip r:embed="rId3"/>
          <a:srcRect l="38800" t="7333" r="14800" b="23333"/>
          <a:stretch>
            <a:fillRect/>
          </a:stretch>
        </p:blipFill>
        <p:spPr>
          <a:xfrm>
            <a:off x="2819400" y="914400"/>
            <a:ext cx="1676400" cy="12980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Picture 30" descr="ফুসফু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95400"/>
            <a:ext cx="1649215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Picture 31" descr="জিহ্ব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648200"/>
            <a:ext cx="1600200" cy="1536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Picture 32" descr="দাঁত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9400" y="4800600"/>
            <a:ext cx="1592580" cy="1211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 descr="মাড়ি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838200"/>
            <a:ext cx="1676400" cy="147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34" descr="ন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3200400"/>
            <a:ext cx="1600200" cy="1394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Rectangle 35"/>
          <p:cNvSpPr/>
          <p:nvPr/>
        </p:nvSpPr>
        <p:spPr>
          <a:xfrm>
            <a:off x="685800" y="2667000"/>
            <a:ext cx="18774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ফুসফুস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2286000"/>
            <a:ext cx="18774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নাক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33600" y="6096000"/>
            <a:ext cx="18774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জিহ্বা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9600" y="4648200"/>
            <a:ext cx="18774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গলনালী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629400" y="4114800"/>
            <a:ext cx="18774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ঠোঁট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029200" y="2438400"/>
            <a:ext cx="18774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মাড়ি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29400" y="6019800"/>
            <a:ext cx="187743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দাঁত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5400000" flipH="1" flipV="1">
            <a:off x="4876800" y="2514600"/>
            <a:ext cx="8382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Picture 42" descr="তালু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19600" y="4648200"/>
            <a:ext cx="15494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4" name="Rectangle 43"/>
          <p:cNvSpPr/>
          <p:nvPr/>
        </p:nvSpPr>
        <p:spPr>
          <a:xfrm>
            <a:off x="4495800" y="6019800"/>
            <a:ext cx="152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তালু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rot="16200000" flipH="1">
            <a:off x="4724400" y="43434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37" grpId="0"/>
      <p:bldP spid="39" grpId="0"/>
      <p:bldP spid="40" grpId="0"/>
      <p:bldP spid="41" grpId="0"/>
      <p:bldP spid="42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rtlCol="0" anchor="ctr"/>
      <a:lstStyle>
        <a:defPPr algn="ctr">
          <a:defRPr>
            <a:ln>
              <a:solidFill>
                <a:schemeClr val="accent2">
                  <a:lumMod val="75000"/>
                </a:schemeClr>
              </a:solidFill>
            </a:ln>
            <a:noFill/>
          </a:defRPr>
        </a:defPPr>
      </a:lstStyle>
      <a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693</Words>
  <Application>Microsoft Office PowerPoint</Application>
  <PresentationFormat>On-screen Show (4:3)</PresentationFormat>
  <Paragraphs>126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58</cp:revision>
  <dcterms:created xsi:type="dcterms:W3CDTF">2020-07-16T11:01:46Z</dcterms:created>
  <dcterms:modified xsi:type="dcterms:W3CDTF">2020-08-02T15:15:12Z</dcterms:modified>
</cp:coreProperties>
</file>