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9" r:id="rId2"/>
    <p:sldId id="257" r:id="rId3"/>
    <p:sldId id="415" r:id="rId4"/>
    <p:sldId id="258" r:id="rId5"/>
    <p:sldId id="426" r:id="rId6"/>
    <p:sldId id="414" r:id="rId7"/>
    <p:sldId id="418" r:id="rId8"/>
    <p:sldId id="417" r:id="rId9"/>
    <p:sldId id="419" r:id="rId10"/>
    <p:sldId id="423" r:id="rId11"/>
    <p:sldId id="421" r:id="rId12"/>
    <p:sldId id="429" r:id="rId13"/>
    <p:sldId id="424" r:id="rId14"/>
    <p:sldId id="428" r:id="rId15"/>
    <p:sldId id="422" r:id="rId16"/>
    <p:sldId id="427" r:id="rId17"/>
    <p:sldId id="430" r:id="rId18"/>
    <p:sldId id="264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F34803-473F-4DC6-890E-4A7A7D46F03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11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4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3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4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149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9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3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4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4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4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4803-473F-4DC6-890E-4A7A7D46F03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9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0F34803-473F-4DC6-890E-4A7A7D46F033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6CFAD01-8BA7-4E9C-AB5D-CECCD5F24B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254979-2B88-4FAE-AFD2-23425772E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1" y="138659"/>
            <a:ext cx="11767279" cy="65806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C5F37DD-9128-428C-A1E2-ECEED822789A}"/>
              </a:ext>
            </a:extLst>
          </p:cNvPr>
          <p:cNvSpPr/>
          <p:nvPr/>
        </p:nvSpPr>
        <p:spPr>
          <a:xfrm>
            <a:off x="1143948" y="3811012"/>
            <a:ext cx="1016892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গোলাপের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13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C3960CD-F68E-479D-A319-80342BEB1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332" y="1277226"/>
            <a:ext cx="3736054" cy="43035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C268E7-4CE5-43B3-A052-CADAC37626D7}"/>
              </a:ext>
            </a:extLst>
          </p:cNvPr>
          <p:cNvSpPr txBox="1"/>
          <p:nvPr/>
        </p:nvSpPr>
        <p:spPr>
          <a:xfrm>
            <a:off x="3445174" y="355344"/>
            <a:ext cx="572637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ছবিটিতে তোমরা কী দেখতে পাচ্ছ 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2A6E3E-9AB5-407E-ADAF-7234D5CD9BA6}"/>
              </a:ext>
            </a:extLst>
          </p:cNvPr>
          <p:cNvSpPr txBox="1"/>
          <p:nvPr/>
        </p:nvSpPr>
        <p:spPr>
          <a:xfrm>
            <a:off x="4034721" y="5773275"/>
            <a:ext cx="454727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রাস্তার দুরত্ব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E9F1F5-3A8B-4E8E-89AA-B25EE34A95A0}"/>
              </a:ext>
            </a:extLst>
          </p:cNvPr>
          <p:cNvSpPr txBox="1"/>
          <p:nvPr/>
        </p:nvSpPr>
        <p:spPr>
          <a:xfrm>
            <a:off x="2623212" y="353423"/>
            <a:ext cx="801980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 দৈর্ঘ্য পরিমাপের জন্য কী ব্যবহার করা হয় 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64974B-DFB8-4E25-BC94-7C915FEF2BDE}"/>
              </a:ext>
            </a:extLst>
          </p:cNvPr>
          <p:cNvSpPr txBox="1"/>
          <p:nvPr/>
        </p:nvSpPr>
        <p:spPr>
          <a:xfrm>
            <a:off x="5066654" y="5771354"/>
            <a:ext cx="2483407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 </a:t>
            </a:r>
          </a:p>
        </p:txBody>
      </p:sp>
    </p:spTree>
    <p:extLst>
      <p:ext uri="{BB962C8B-B14F-4D97-AF65-F5344CB8AC3E}">
        <p14:creationId xmlns:p14="http://schemas.microsoft.com/office/powerpoint/2010/main" val="385066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697910-D87B-408C-A90A-8CE42E212974}"/>
              </a:ext>
            </a:extLst>
          </p:cNvPr>
          <p:cNvSpPr txBox="1"/>
          <p:nvPr/>
        </p:nvSpPr>
        <p:spPr>
          <a:xfrm>
            <a:off x="3226566" y="799601"/>
            <a:ext cx="573886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জেনে নিই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3DB65E-F2A5-4469-A0D0-5876519A8A20}"/>
              </a:ext>
            </a:extLst>
          </p:cNvPr>
          <p:cNvSpPr txBox="1"/>
          <p:nvPr/>
        </p:nvSpPr>
        <p:spPr>
          <a:xfrm>
            <a:off x="3226566" y="3421630"/>
            <a:ext cx="573886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মিটার = ১০০ সেন্টিমিটার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74741B-9C1F-474D-9092-C12AA2B60438}"/>
              </a:ext>
            </a:extLst>
          </p:cNvPr>
          <p:cNvSpPr txBox="1"/>
          <p:nvPr/>
        </p:nvSpPr>
        <p:spPr>
          <a:xfrm>
            <a:off x="3226566" y="4445258"/>
            <a:ext cx="573886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সেণ্টিমিটার = ১০ মিলিমিটার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15CED4-C5AA-43F9-8F77-D1AD7B7D7156}"/>
              </a:ext>
            </a:extLst>
          </p:cNvPr>
          <p:cNvSpPr txBox="1"/>
          <p:nvPr/>
        </p:nvSpPr>
        <p:spPr>
          <a:xfrm>
            <a:off x="3226566" y="2201930"/>
            <a:ext cx="573886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কিলোমিটার = ১০০০ মিটার </a:t>
            </a:r>
          </a:p>
        </p:txBody>
      </p:sp>
    </p:spTree>
    <p:extLst>
      <p:ext uri="{BB962C8B-B14F-4D97-AF65-F5344CB8AC3E}">
        <p14:creationId xmlns:p14="http://schemas.microsoft.com/office/powerpoint/2010/main" val="220469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1">
            <a:extLst>
              <a:ext uri="{FF2B5EF4-FFF2-40B4-BE49-F238E27FC236}">
                <a16:creationId xmlns:a16="http://schemas.microsoft.com/office/drawing/2014/main" id="{AFBDE63E-E83F-4F8A-8F69-9CE428E0001A}"/>
              </a:ext>
            </a:extLst>
          </p:cNvPr>
          <p:cNvSpPr txBox="1"/>
          <p:nvPr/>
        </p:nvSpPr>
        <p:spPr>
          <a:xfrm>
            <a:off x="4863932" y="984143"/>
            <a:ext cx="2710614" cy="76944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spc="50" dirty="0">
                <a:ln w="0">
                  <a:solidFill>
                    <a:srgbClr val="0070C0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4400" b="1" spc="50" dirty="0">
              <a:ln w="0">
                <a:solidFill>
                  <a:srgbClr val="0070C0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9F025A-D7E2-45E1-B31A-B29E7BAB2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19" y="681198"/>
            <a:ext cx="1294907" cy="1127017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perspectiveContrastingLeftFacing"/>
            <a:lightRig rig="threePt" dir="t"/>
          </a:scene3d>
        </p:spPr>
      </p:pic>
      <p:sp>
        <p:nvSpPr>
          <p:cNvPr id="4" name="TextBox 43">
            <a:extLst>
              <a:ext uri="{FF2B5EF4-FFF2-40B4-BE49-F238E27FC236}">
                <a16:creationId xmlns:a16="http://schemas.microsoft.com/office/drawing/2014/main" id="{A0EDDF0E-CC26-49B1-AA26-14521B5F0825}"/>
              </a:ext>
            </a:extLst>
          </p:cNvPr>
          <p:cNvSpPr txBox="1"/>
          <p:nvPr/>
        </p:nvSpPr>
        <p:spPr>
          <a:xfrm>
            <a:off x="824201" y="2033616"/>
            <a:ext cx="3175873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b="1" dirty="0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b="1" dirty="0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– ৩ </a:t>
            </a:r>
            <a:r>
              <a:rPr lang="en-US" sz="4000" b="1" dirty="0" err="1">
                <a:ln w="6600">
                  <a:solidFill>
                    <a:srgbClr val="0070C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b="1" dirty="0">
              <a:ln w="6600">
                <a:solidFill>
                  <a:srgbClr val="0070C0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FDC2BF-B84C-4441-87F0-720396D44053}"/>
              </a:ext>
            </a:extLst>
          </p:cNvPr>
          <p:cNvSpPr txBox="1"/>
          <p:nvPr/>
        </p:nvSpPr>
        <p:spPr>
          <a:xfrm>
            <a:off x="1998780" y="3410262"/>
            <a:ext cx="7924708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algn="ctr"/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algn="ctr"/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মিলিমিটার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IN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847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284A47-DE39-4BFD-897A-0DCD9065D308}"/>
              </a:ext>
            </a:extLst>
          </p:cNvPr>
          <p:cNvSpPr txBox="1"/>
          <p:nvPr/>
        </p:nvSpPr>
        <p:spPr>
          <a:xfrm>
            <a:off x="1202893" y="949502"/>
            <a:ext cx="8750575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মিটারকে সেন্টিমিটারে প্রকাশ করি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A75676-D0E5-45B3-AAD9-8B14E59DCE19}"/>
              </a:ext>
            </a:extLst>
          </p:cNvPr>
          <p:cNvSpPr txBox="1"/>
          <p:nvPr/>
        </p:nvSpPr>
        <p:spPr>
          <a:xfrm>
            <a:off x="391885" y="2677535"/>
            <a:ext cx="11408229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জানি, ১ মিটার = ১০০ সেন্টিমিটার</a:t>
            </a:r>
          </a:p>
          <a:p>
            <a:r>
              <a:rPr lang="bn-IN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মিটার = ৫ 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১০০ সেন্টিমিটার = ৫০০ সেন্টিমিটার</a:t>
            </a:r>
          </a:p>
        </p:txBody>
      </p:sp>
    </p:spTree>
    <p:extLst>
      <p:ext uri="{BB962C8B-B14F-4D97-AF65-F5344CB8AC3E}">
        <p14:creationId xmlns:p14="http://schemas.microsoft.com/office/powerpoint/2010/main" val="419560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E93D5C-C13C-4553-B469-91A36892C9E6}"/>
              </a:ext>
            </a:extLst>
          </p:cNvPr>
          <p:cNvSpPr/>
          <p:nvPr/>
        </p:nvSpPr>
        <p:spPr>
          <a:xfrm>
            <a:off x="4635312" y="1144496"/>
            <a:ext cx="323197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262D35-AFFB-4F60-97AE-1CEAAE01499D}"/>
              </a:ext>
            </a:extLst>
          </p:cNvPr>
          <p:cNvSpPr/>
          <p:nvPr/>
        </p:nvSpPr>
        <p:spPr>
          <a:xfrm>
            <a:off x="591587" y="1867772"/>
            <a:ext cx="2315057" cy="58477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  <a:scene3d>
            <a:camera prst="obliqueTopLef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b="1" dirty="0">
                <a:ln/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– ৩ মিনিট</a:t>
            </a:r>
            <a:endParaRPr lang="en-US" sz="3200" b="1" dirty="0">
              <a:ln/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619382-1385-4F50-BEBC-F9222225BA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654" y="995002"/>
            <a:ext cx="2119744" cy="1610590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isometricOffAxis2Left"/>
            <a:lightRig rig="threePt" dir="t"/>
          </a:scene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273A5F-AAF0-41F7-881A-59D034A0A950}"/>
              </a:ext>
            </a:extLst>
          </p:cNvPr>
          <p:cNvSpPr txBox="1"/>
          <p:nvPr/>
        </p:nvSpPr>
        <p:spPr>
          <a:xfrm>
            <a:off x="439803" y="3905222"/>
            <a:ext cx="1131239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bn-IN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54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সেন্টিমিটারে প্রকাশ কর । </a:t>
            </a:r>
          </a:p>
        </p:txBody>
      </p:sp>
    </p:spTree>
    <p:extLst>
      <p:ext uri="{BB962C8B-B14F-4D97-AF65-F5344CB8AC3E}">
        <p14:creationId xmlns:p14="http://schemas.microsoft.com/office/powerpoint/2010/main" val="100178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284A47-DE39-4BFD-897A-0DCD9065D308}"/>
              </a:ext>
            </a:extLst>
          </p:cNvPr>
          <p:cNvSpPr txBox="1"/>
          <p:nvPr/>
        </p:nvSpPr>
        <p:spPr>
          <a:xfrm>
            <a:off x="1202893" y="949502"/>
            <a:ext cx="875057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১মিটার ৩২ সেন্টিমিটারকে সেন্টিমিটারে প্রকাশ করি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A75676-D0E5-45B3-AAD9-8B14E59DCE19}"/>
              </a:ext>
            </a:extLst>
          </p:cNvPr>
          <p:cNvSpPr txBox="1"/>
          <p:nvPr/>
        </p:nvSpPr>
        <p:spPr>
          <a:xfrm>
            <a:off x="1202893" y="2271135"/>
            <a:ext cx="8750575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জানি, ১ মিটার = ১০০ সেন্টিমিটার</a:t>
            </a:r>
          </a:p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মিটার = ১০০ সেন্টিমিটার</a:t>
            </a:r>
          </a:p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৩২ সেমি =  ৩২ সেন্টিমিটার</a:t>
            </a:r>
          </a:p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_________________________</a:t>
            </a:r>
          </a:p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১৩২ সেন্টিমিটার</a:t>
            </a:r>
          </a:p>
        </p:txBody>
      </p:sp>
    </p:spTree>
    <p:extLst>
      <p:ext uri="{BB962C8B-B14F-4D97-AF65-F5344CB8AC3E}">
        <p14:creationId xmlns:p14="http://schemas.microsoft.com/office/powerpoint/2010/main" val="227367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7FF770-0921-48C0-8BDD-148775C6206B}"/>
              </a:ext>
            </a:extLst>
          </p:cNvPr>
          <p:cNvSpPr/>
          <p:nvPr/>
        </p:nvSpPr>
        <p:spPr>
          <a:xfrm>
            <a:off x="579803" y="1405679"/>
            <a:ext cx="2544286" cy="64633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 – 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endParaRPr lang="en-US" sz="36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B7971E-F8B5-4795-B4B3-8C868BA03D0E}"/>
              </a:ext>
            </a:extLst>
          </p:cNvPr>
          <p:cNvSpPr/>
          <p:nvPr/>
        </p:nvSpPr>
        <p:spPr>
          <a:xfrm>
            <a:off x="4535938" y="1728844"/>
            <a:ext cx="273183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9989BF-2352-4052-87F5-DA69FA4BCA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544" y="653837"/>
            <a:ext cx="2622653" cy="1885247"/>
          </a:xfrm>
          <a:prstGeom prst="rect">
            <a:avLst/>
          </a:prstGeom>
          <a:ln w="57150">
            <a:solidFill>
              <a:srgbClr val="FF0000"/>
            </a:solidFill>
          </a:ln>
          <a:scene3d>
            <a:camera prst="perspectiveFront"/>
            <a:lightRig rig="threePt" dir="t"/>
          </a:scene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2C648B-B1B8-4904-BA0C-3A59195C6616}"/>
              </a:ext>
            </a:extLst>
          </p:cNvPr>
          <p:cNvSpPr txBox="1"/>
          <p:nvPr/>
        </p:nvSpPr>
        <p:spPr>
          <a:xfrm>
            <a:off x="439803" y="3905222"/>
            <a:ext cx="1131239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bn-IN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 </a:t>
            </a:r>
            <a:r>
              <a:rPr lang="en-US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54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সেন্টিমিটারকে সেন্টিমিটারে প্রকাশ কর । </a:t>
            </a:r>
          </a:p>
        </p:txBody>
      </p:sp>
    </p:spTree>
    <p:extLst>
      <p:ext uri="{BB962C8B-B14F-4D97-AF65-F5344CB8AC3E}">
        <p14:creationId xmlns:p14="http://schemas.microsoft.com/office/powerpoint/2010/main" val="106107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5B0A2F-C0E8-44EB-8893-0B03BA322285}"/>
              </a:ext>
            </a:extLst>
          </p:cNvPr>
          <p:cNvSpPr/>
          <p:nvPr/>
        </p:nvSpPr>
        <p:spPr>
          <a:xfrm>
            <a:off x="4692445" y="714813"/>
            <a:ext cx="232756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185123-E808-47D5-9528-B2D17962B535}"/>
              </a:ext>
            </a:extLst>
          </p:cNvPr>
          <p:cNvSpPr/>
          <p:nvPr/>
        </p:nvSpPr>
        <p:spPr>
          <a:xfrm>
            <a:off x="8765682" y="1407311"/>
            <a:ext cx="23275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 ৫মিনিট</a:t>
            </a:r>
            <a:endParaRPr lang="en-US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89F6718-8A20-4D43-8EA1-15673230A0D8}"/>
              </a:ext>
            </a:extLst>
          </p:cNvPr>
          <p:cNvGrpSpPr/>
          <p:nvPr/>
        </p:nvGrpSpPr>
        <p:grpSpPr>
          <a:xfrm>
            <a:off x="399737" y="2922087"/>
            <a:ext cx="11392525" cy="830997"/>
            <a:chOff x="711911" y="3049567"/>
            <a:chExt cx="11392525" cy="830997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7A6C6F27-3749-46BE-88E0-E8A4C7493F5F}"/>
                </a:ext>
              </a:extLst>
            </p:cNvPr>
            <p:cNvSpPr txBox="1"/>
            <p:nvPr/>
          </p:nvSpPr>
          <p:spPr>
            <a:xfrm>
              <a:off x="711911" y="3049567"/>
              <a:ext cx="11392525" cy="830997"/>
            </a:xfrm>
            <a:prstGeom prst="rect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bn-IN" sz="4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    </a:t>
              </a:r>
              <a:r>
                <a:rPr lang="en-US" sz="4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৩ </a:t>
              </a:r>
              <a:r>
                <a:rPr lang="en-US" sz="48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মিটার</a:t>
              </a:r>
              <a:r>
                <a:rPr lang="en-US" sz="4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১৫ </a:t>
              </a:r>
              <a:r>
                <a:rPr lang="en-US" sz="48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সেন্টিমিটারকে</a:t>
              </a:r>
              <a:r>
                <a:rPr lang="en-US" sz="4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সেন্টিমিটারে</a:t>
              </a:r>
              <a:r>
                <a:rPr lang="en-US" sz="4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প্রকাশ</a:t>
              </a:r>
              <a:r>
                <a:rPr lang="en-US" sz="4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b="1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কর</a:t>
              </a:r>
              <a:r>
                <a:rPr lang="en-US" sz="4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।</a:t>
              </a:r>
              <a:endParaRPr lang="bn-IN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Flowchart: Multidocument 5">
              <a:extLst>
                <a:ext uri="{FF2B5EF4-FFF2-40B4-BE49-F238E27FC236}">
                  <a16:creationId xmlns:a16="http://schemas.microsoft.com/office/drawing/2014/main" id="{CF44E2D0-0C8D-4C20-997A-3C466A13E16C}"/>
                </a:ext>
              </a:extLst>
            </p:cNvPr>
            <p:cNvSpPr/>
            <p:nvPr/>
          </p:nvSpPr>
          <p:spPr>
            <a:xfrm>
              <a:off x="985724" y="3291009"/>
              <a:ext cx="383458" cy="265471"/>
            </a:xfrm>
            <a:prstGeom prst="flowChartMultidocumen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084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7" t="17880" r="6364" b="16666"/>
          <a:stretch/>
        </p:blipFill>
        <p:spPr>
          <a:xfrm>
            <a:off x="8411723" y="422564"/>
            <a:ext cx="3352800" cy="235527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4409541" y="538324"/>
            <a:ext cx="246253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বাড়িরকাজ</a:t>
            </a:r>
            <a:endParaRPr lang="en-US" sz="54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4391" y="3539751"/>
            <a:ext cx="1123013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৭ মিটার = কত সেন্টিমিটার ?</a:t>
            </a:r>
          </a:p>
          <a:p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40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১৪</a:t>
            </a:r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সেন্টিমিটার = কত </a:t>
            </a:r>
            <a:r>
              <a:rPr lang="en-US" sz="4000" dirty="0" err="1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</a:t>
            </a:r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 ? </a:t>
            </a:r>
          </a:p>
        </p:txBody>
      </p:sp>
    </p:spTree>
    <p:extLst>
      <p:ext uri="{BB962C8B-B14F-4D97-AF65-F5344CB8AC3E}">
        <p14:creationId xmlns:p14="http://schemas.microsoft.com/office/powerpoint/2010/main" val="412623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09695" y="348476"/>
            <a:ext cx="3623494" cy="5565627"/>
            <a:chOff x="7880247" y="761431"/>
            <a:chExt cx="2930321" cy="533513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0247" y="761431"/>
              <a:ext cx="2930321" cy="533513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6051" y="2036353"/>
              <a:ext cx="1428750" cy="2047875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2821201" y="4963875"/>
            <a:ext cx="636744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9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0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13561" y="332508"/>
            <a:ext cx="2964873" cy="1454728"/>
            <a:chOff x="4668980" y="360218"/>
            <a:chExt cx="2964873" cy="1454728"/>
          </a:xfrm>
        </p:grpSpPr>
        <p:sp>
          <p:nvSpPr>
            <p:cNvPr id="3" name="12-Point Star 2"/>
            <p:cNvSpPr/>
            <p:nvPr/>
          </p:nvSpPr>
          <p:spPr>
            <a:xfrm>
              <a:off x="4668980" y="360218"/>
              <a:ext cx="2964873" cy="1454728"/>
            </a:xfrm>
            <a:prstGeom prst="star12">
              <a:avLst/>
            </a:prstGeom>
            <a:solidFill>
              <a:schemeClr val="accent5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381014" y="733639"/>
              <a:ext cx="154080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75000"/>
                    </a:schemeClr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4"/>
          <p:cNvSpPr txBox="1"/>
          <p:nvPr/>
        </p:nvSpPr>
        <p:spPr>
          <a:xfrm>
            <a:off x="1339590" y="2120626"/>
            <a:ext cx="2945757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70C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8655" y="2757055"/>
            <a:ext cx="4508177" cy="3639413"/>
            <a:chOff x="318655" y="2757055"/>
            <a:chExt cx="4508177" cy="3639413"/>
          </a:xfrm>
        </p:grpSpPr>
        <p:sp>
          <p:nvSpPr>
            <p:cNvPr id="8" name="Vertical Scroll 7"/>
            <p:cNvSpPr/>
            <p:nvPr/>
          </p:nvSpPr>
          <p:spPr>
            <a:xfrm>
              <a:off x="318655" y="2757055"/>
              <a:ext cx="4508177" cy="3639413"/>
            </a:xfrm>
            <a:prstGeom prst="verticalScroll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5"/>
            <p:cNvSpPr txBox="1"/>
            <p:nvPr/>
          </p:nvSpPr>
          <p:spPr>
            <a:xfrm>
              <a:off x="1078685" y="3478103"/>
              <a:ext cx="2988116" cy="2308324"/>
            </a:xfrm>
            <a:prstGeom prst="rect">
              <a:avLst/>
            </a:prstGeom>
            <a:noFill/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সুমনা পাল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প্রধান শিক্ষক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ভাটিকৃষ্ণনগর সপ্রাবি</a:t>
              </a:r>
            </a:p>
            <a:p>
              <a:r>
                <a:rPr lang="bn-IN" sz="36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ভৈরব,কিশোরগঞ্জ।</a:t>
              </a:r>
              <a:endPara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8"/>
          <p:cNvSpPr txBox="1"/>
          <p:nvPr/>
        </p:nvSpPr>
        <p:spPr>
          <a:xfrm>
            <a:off x="8090610" y="2106771"/>
            <a:ext cx="320084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8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329056" y="2757055"/>
            <a:ext cx="4239490" cy="3639413"/>
            <a:chOff x="7329056" y="2757055"/>
            <a:chExt cx="4239490" cy="3639413"/>
          </a:xfrm>
          <a:scene3d>
            <a:camera prst="orthographicFront"/>
            <a:lightRig rig="threePt" dir="t"/>
          </a:scene3d>
        </p:grpSpPr>
        <p:sp>
          <p:nvSpPr>
            <p:cNvPr id="12" name="Vertical Scroll 11"/>
            <p:cNvSpPr/>
            <p:nvPr/>
          </p:nvSpPr>
          <p:spPr>
            <a:xfrm>
              <a:off x="7329056" y="2757055"/>
              <a:ext cx="4239490" cy="3639413"/>
            </a:xfrm>
            <a:prstGeom prst="verticalScroll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9"/>
            <p:cNvSpPr txBox="1"/>
            <p:nvPr/>
          </p:nvSpPr>
          <p:spPr>
            <a:xfrm>
              <a:off x="7864058" y="3582545"/>
              <a:ext cx="3159841" cy="1938992"/>
            </a:xfrm>
            <a:prstGeom prst="rect">
              <a:avLst/>
            </a:prstGeom>
            <a:noFill/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 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৩য়</a:t>
              </a:r>
              <a:endParaRPr lang="bn-IN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endParaRPr lang="bn-IN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৯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 </a:t>
              </a:r>
              <a:r>
                <a:rPr lang="as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</a:t>
              </a:r>
              <a:r>
                <a:rPr lang="as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</a:t>
              </a:r>
              <a:r>
                <a:rPr lang="as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া</a:t>
              </a:r>
              <a:r>
                <a:rPr lang="en-US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 )</a:t>
              </a:r>
              <a:endParaRPr lang="bn-IN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পাঠ্যাংশঃ 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দৈর</a:t>
              </a:r>
              <a:r>
                <a:rPr lang="as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্</a:t>
              </a:r>
              <a:r>
                <a:rPr lang="en-US" sz="2400" dirty="0" err="1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ঘ্য</a:t>
              </a:r>
              <a:endParaRPr lang="bn-IN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 ৪০ মিনিট</a:t>
              </a:r>
              <a:endParaRPr lang="en-US" sz="24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239" y="2757055"/>
            <a:ext cx="1691516" cy="30107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9178899-5E0D-4F9B-AA5C-EFB04F46EA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867" y="461532"/>
            <a:ext cx="1459751" cy="1428629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7017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ble">
            <a:extLst>
              <a:ext uri="{FF2B5EF4-FFF2-40B4-BE49-F238E27FC236}">
                <a16:creationId xmlns:a16="http://schemas.microsoft.com/office/drawing/2014/main" id="{7ABF1927-CB4E-4DA6-8849-8BF4891B8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244" y="2912774"/>
            <a:ext cx="5546724" cy="3598863"/>
          </a:xfrm>
          <a:prstGeom prst="rect">
            <a:avLst/>
          </a:prstGeom>
        </p:spPr>
      </p:pic>
      <p:sp>
        <p:nvSpPr>
          <p:cNvPr id="3" name="TextBox 4">
            <a:extLst>
              <a:ext uri="{FF2B5EF4-FFF2-40B4-BE49-F238E27FC236}">
                <a16:creationId xmlns:a16="http://schemas.microsoft.com/office/drawing/2014/main" id="{FDB7A16F-29D3-4362-BE0C-0957C046B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6719" y="2728913"/>
            <a:ext cx="854075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en-US" altLang="en-US" sz="85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CEBB88C6-C300-49D5-BB1A-E589FACF4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2719" y="2768600"/>
            <a:ext cx="854075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altLang="en-US" sz="85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890671AB-7C6B-4F66-80EC-17CA95162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0806" y="3903663"/>
            <a:ext cx="89376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altLang="en-US" sz="8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1F0ED2EA-0A08-449F-ABF2-F9376BCE1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9381" y="5167313"/>
            <a:ext cx="785813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altLang="en-US" sz="85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A50255B4-B6CF-46FC-AEFD-9082AAE8C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3769" y="2768600"/>
            <a:ext cx="852487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altLang="en-US" sz="85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F52AA15D-D7E0-4BE4-A26B-3578C2225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7569" y="3930650"/>
            <a:ext cx="854075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altLang="en-US" sz="8500" dirty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B5679402-3FC9-4648-82B4-40996D1E4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2419" y="3930650"/>
            <a:ext cx="852487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altLang="en-US" sz="8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A8448D80-0EBA-42BF-B55D-1BDB4013C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1006" y="5159375"/>
            <a:ext cx="852488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altLang="en-US" sz="8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09767912-A3E8-4B87-8AC3-0D486CBB1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794" y="5186363"/>
            <a:ext cx="852487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bn-BD" altLang="en-US" sz="850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altLang="en-US" sz="85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1BADB497-8D58-4C76-B7F0-2F0EE9C80400}"/>
              </a:ext>
            </a:extLst>
          </p:cNvPr>
          <p:cNvSpPr txBox="1"/>
          <p:nvPr/>
        </p:nvSpPr>
        <p:spPr>
          <a:xfrm>
            <a:off x="4454633" y="353187"/>
            <a:ext cx="2985871" cy="734265"/>
          </a:xfrm>
          <a:prstGeom prst="rect">
            <a:avLst/>
          </a:prstGeom>
          <a:ln w="28575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গণিতের</a:t>
            </a:r>
            <a:r>
              <a:rPr 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5">
            <a:extLst>
              <a:ext uri="{FF2B5EF4-FFF2-40B4-BE49-F238E27FC236}">
                <a16:creationId xmlns:a16="http://schemas.microsoft.com/office/drawing/2014/main" id="{FD58D5A8-0C71-426D-BEEE-549E50A7E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19" y="1246188"/>
            <a:ext cx="11307762" cy="1473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117564" tIns="58782" rIns="117564" bIns="58782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587375" indent="-13017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747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762125" indent="-390525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3510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4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bn-BD" altLang="en-US" sz="440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থেকে ৯ পর্যন্ত সংখ্যা লিখে খালি ঘরগুলো পূরণ কর যেন পাশাপাশি এবং উপর নিচে সংখ্যাগুলোর যোগফল ১৫ হয়।</a:t>
            </a:r>
            <a:endParaRPr lang="en-US" altLang="en-US" sz="440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0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6095" y="1319975"/>
            <a:ext cx="4413388" cy="132343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0" b="1" dirty="0" err="1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dirty="0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n w="2222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8000" b="1" cap="none" spc="0" dirty="0">
              <a:ln w="22225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3AF9BA-08D3-46C8-8623-71F839B8A151}"/>
              </a:ext>
            </a:extLst>
          </p:cNvPr>
          <p:cNvSpPr/>
          <p:nvPr/>
        </p:nvSpPr>
        <p:spPr>
          <a:xfrm>
            <a:off x="4450990" y="2923560"/>
            <a:ext cx="3563796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bn-IN" sz="9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“</a:t>
            </a:r>
            <a:r>
              <a:rPr lang="bn-IN" sz="9600" dirty="0">
                <a:latin typeface="NikoshBAN" pitchFamily="2" charset="0"/>
                <a:cs typeface="NikoshBAN" pitchFamily="2" charset="0"/>
              </a:rPr>
              <a:t> দৈর্ঘ্য</a:t>
            </a:r>
            <a:r>
              <a:rPr lang="en-US" sz="9600" dirty="0">
                <a:latin typeface="NikoshBAN" pitchFamily="2" charset="0"/>
                <a:cs typeface="NikoshBAN" pitchFamily="2" charset="0"/>
              </a:rPr>
              <a:t>”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5276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9AA6AF-FC02-4FB8-A2FB-CD30633645FA}"/>
              </a:ext>
            </a:extLst>
          </p:cNvPr>
          <p:cNvSpPr txBox="1"/>
          <p:nvPr/>
        </p:nvSpPr>
        <p:spPr>
          <a:xfrm>
            <a:off x="457200" y="2155374"/>
            <a:ext cx="7412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শিখবেঃ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32EC5E-0D50-4895-8AC4-D30334F7BB56}"/>
              </a:ext>
            </a:extLst>
          </p:cNvPr>
          <p:cNvSpPr/>
          <p:nvPr/>
        </p:nvSpPr>
        <p:spPr>
          <a:xfrm>
            <a:off x="4924043" y="873525"/>
            <a:ext cx="23439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AF2AAF-2A92-4623-86E4-967815F238A9}"/>
              </a:ext>
            </a:extLst>
          </p:cNvPr>
          <p:cNvSpPr txBox="1"/>
          <p:nvPr/>
        </p:nvSpPr>
        <p:spPr>
          <a:xfrm>
            <a:off x="380998" y="2924815"/>
            <a:ext cx="11430000" cy="286232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২৪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.১.১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 স্কেল/ফিতা ব্যবহার করে বিভিন্ন দ্রব্যের/জিনিসের দৈর্ঘ্য মিটার, সেন্টিমিটার ও মিলিমিটারে মাপতে পারবে এবং পরিমাপ লিখতে পা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২৪.৪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কিলোমিটারে কত মিটার এবং এক মিটারে কত সেন্টিমিটার তা বর্ণনা করতে পারবে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২৪.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৪.৩: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ারে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4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B765A1-DAD4-4868-AF65-57124031AB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3" y="221104"/>
            <a:ext cx="5426439" cy="64157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113C0D-8B7F-4FA5-8E68-FD8E22196231}"/>
              </a:ext>
            </a:extLst>
          </p:cNvPr>
          <p:cNvSpPr txBox="1"/>
          <p:nvPr/>
        </p:nvSpPr>
        <p:spPr>
          <a:xfrm>
            <a:off x="7345180" y="2750695"/>
            <a:ext cx="4412105" cy="3416320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itchFamily="2" charset="0"/>
                <a:cs typeface="NikoshBAN" pitchFamily="2" charset="0"/>
              </a:rPr>
              <a:t>পাঠ্যবইয়ের 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৯৫</a:t>
            </a:r>
            <a:r>
              <a:rPr lang="bn-IN" sz="7200" dirty="0">
                <a:latin typeface="NikoshBAN" pitchFamily="2" charset="0"/>
                <a:cs typeface="NikoshBAN" pitchFamily="2" charset="0"/>
              </a:rPr>
              <a:t>ও ৯৬ পৃষ্ঠা খোল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98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156F97-7872-46A6-9BD1-6281CE907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866" y="467866"/>
            <a:ext cx="5922268" cy="5922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40E5DD-0502-489D-B81E-DBCC432683B7}"/>
              </a:ext>
            </a:extLst>
          </p:cNvPr>
          <p:cNvSpPr txBox="1"/>
          <p:nvPr/>
        </p:nvSpPr>
        <p:spPr>
          <a:xfrm>
            <a:off x="3822362" y="467866"/>
            <a:ext cx="454727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এটা কিসের ছবি 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FA3866-3CD4-49B4-9C5C-4AA46A9D7A5F}"/>
              </a:ext>
            </a:extLst>
          </p:cNvPr>
          <p:cNvSpPr txBox="1"/>
          <p:nvPr/>
        </p:nvSpPr>
        <p:spPr>
          <a:xfrm>
            <a:off x="4034723" y="5682248"/>
            <a:ext cx="454727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পরিমাপের ফিতা </a:t>
            </a:r>
          </a:p>
        </p:txBody>
      </p:sp>
    </p:spTree>
    <p:extLst>
      <p:ext uri="{BB962C8B-B14F-4D97-AF65-F5344CB8AC3E}">
        <p14:creationId xmlns:p14="http://schemas.microsoft.com/office/powerpoint/2010/main" val="34111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13461A-0542-4AB2-90B2-42BFAD94E6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0" t="3310" r="1879"/>
          <a:stretch/>
        </p:blipFill>
        <p:spPr>
          <a:xfrm rot="2708267">
            <a:off x="1598659" y="-1215525"/>
            <a:ext cx="8759805" cy="88143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A9942A-4326-4710-8220-6104B51AEBC5}"/>
              </a:ext>
            </a:extLst>
          </p:cNvPr>
          <p:cNvSpPr txBox="1"/>
          <p:nvPr/>
        </p:nvSpPr>
        <p:spPr>
          <a:xfrm>
            <a:off x="3822362" y="467866"/>
            <a:ext cx="454727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বলতো এটা কি 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FEB1CB-6AAB-4E93-881D-33D8BF131F7D}"/>
              </a:ext>
            </a:extLst>
          </p:cNvPr>
          <p:cNvSpPr txBox="1"/>
          <p:nvPr/>
        </p:nvSpPr>
        <p:spPr>
          <a:xfrm>
            <a:off x="5297693" y="4318478"/>
            <a:ext cx="1361736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B5769D-DF06-486F-8471-313A1DF6EE96}"/>
              </a:ext>
            </a:extLst>
          </p:cNvPr>
          <p:cNvSpPr txBox="1"/>
          <p:nvPr/>
        </p:nvSpPr>
        <p:spPr>
          <a:xfrm>
            <a:off x="3020450" y="472813"/>
            <a:ext cx="615109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বলতো স্কেল দিয়ে আমরা কি করি?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D7549F-DD69-4B9A-B0DB-58DEB1F74FEE}"/>
              </a:ext>
            </a:extLst>
          </p:cNvPr>
          <p:cNvSpPr txBox="1"/>
          <p:nvPr/>
        </p:nvSpPr>
        <p:spPr>
          <a:xfrm>
            <a:off x="2630738" y="4318478"/>
            <a:ext cx="693051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 দিয়ে কোন বস্তুর দৈর্ঘ্য মাপা যায় । </a:t>
            </a:r>
          </a:p>
        </p:txBody>
      </p:sp>
    </p:spTree>
    <p:extLst>
      <p:ext uri="{BB962C8B-B14F-4D97-AF65-F5344CB8AC3E}">
        <p14:creationId xmlns:p14="http://schemas.microsoft.com/office/powerpoint/2010/main" val="295297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C0D4F6-8A7B-4DAE-A7A9-B1134C8D026E}"/>
              </a:ext>
            </a:extLst>
          </p:cNvPr>
          <p:cNvSpPr txBox="1"/>
          <p:nvPr/>
        </p:nvSpPr>
        <p:spPr>
          <a:xfrm>
            <a:off x="3226566" y="799601"/>
            <a:ext cx="5738864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 পরিমাপের একক  মিটার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A59B49-36A0-44B3-A049-54D37E0E3E47}"/>
              </a:ext>
            </a:extLst>
          </p:cNvPr>
          <p:cNvSpPr txBox="1"/>
          <p:nvPr/>
        </p:nvSpPr>
        <p:spPr>
          <a:xfrm>
            <a:off x="2612626" y="3318941"/>
            <a:ext cx="764130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 এর চেয়ে ছোট  একক সেন্টিমিটার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C736DA-96CE-44CF-9DBE-37CC539C7E5B}"/>
              </a:ext>
            </a:extLst>
          </p:cNvPr>
          <p:cNvSpPr txBox="1"/>
          <p:nvPr/>
        </p:nvSpPr>
        <p:spPr>
          <a:xfrm>
            <a:off x="2612626" y="4712830"/>
            <a:ext cx="764130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সেন্টিমিটারের চেয়ে ছোট একক  মিলিমিটার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F9E810-FA69-46CB-A14D-FAB9D97927B2}"/>
              </a:ext>
            </a:extLst>
          </p:cNvPr>
          <p:cNvSpPr txBox="1"/>
          <p:nvPr/>
        </p:nvSpPr>
        <p:spPr>
          <a:xfrm>
            <a:off x="2612626" y="2059271"/>
            <a:ext cx="764130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মিটারের চেয়ে বড় একক  কিলোমিটার </a:t>
            </a:r>
          </a:p>
        </p:txBody>
      </p:sp>
    </p:spTree>
    <p:extLst>
      <p:ext uri="{BB962C8B-B14F-4D97-AF65-F5344CB8AC3E}">
        <p14:creationId xmlns:p14="http://schemas.microsoft.com/office/powerpoint/2010/main" val="327458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5052</TotalTime>
  <Words>396</Words>
  <Application>Microsoft Office PowerPoint</Application>
  <PresentationFormat>Widescreen</PresentationFormat>
  <Paragraphs>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Corbel</vt:lpstr>
      <vt:lpstr>NikoshBAN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1660</cp:revision>
  <dcterms:created xsi:type="dcterms:W3CDTF">2019-07-25T07:31:36Z</dcterms:created>
  <dcterms:modified xsi:type="dcterms:W3CDTF">2020-08-01T19:14:54Z</dcterms:modified>
</cp:coreProperties>
</file>