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5" r:id="rId2"/>
    <p:sldId id="256" r:id="rId3"/>
    <p:sldId id="258" r:id="rId4"/>
    <p:sldId id="259" r:id="rId5"/>
    <p:sldId id="260" r:id="rId6"/>
    <p:sldId id="257" r:id="rId7"/>
    <p:sldId id="261" r:id="rId8"/>
    <p:sldId id="262" r:id="rId9"/>
    <p:sldId id="286" r:id="rId10"/>
    <p:sldId id="263" r:id="rId11"/>
    <p:sldId id="264" r:id="rId12"/>
    <p:sldId id="265" r:id="rId13"/>
    <p:sldId id="266" r:id="rId14"/>
    <p:sldId id="28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>
      <p:cViewPr>
        <p:scale>
          <a:sx n="75" d="100"/>
          <a:sy n="75" d="100"/>
        </p:scale>
        <p:origin x="-1666" y="-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7514A-FDB9-4BFF-A7E2-A7CE00E4879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67517-A0D2-4384-8165-47BAA521A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7517-A0D2-4384-8165-47BAA521AD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3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7517-A0D2-4384-8165-47BAA521AD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9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7517-A0D2-4384-8165-47BAA521AD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9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206752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আজকের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ক্লাসে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স্বাগতম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5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8496" y="3063204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/>
              </a:rPr>
              <a:t>ঈদের </a:t>
            </a:r>
            <a:r>
              <a:rPr lang="bn-BD" sz="2400" b="1" dirty="0">
                <a:latin typeface="NikoshBAN"/>
              </a:rPr>
              <a:t>নামাযের ধর্মানুভূতি ও ধর্মানুষ্ঠান ছাড়াও একটা বড় দিক আছে। সেটা </a:t>
            </a:r>
            <a:r>
              <a:rPr lang="bn-BD" sz="2400" b="1" dirty="0" smtClean="0">
                <a:latin typeface="NikoshBAN"/>
              </a:rPr>
              <a:t>হলো </a:t>
            </a:r>
            <a:r>
              <a:rPr lang="bn-BD" sz="2400" b="1" dirty="0">
                <a:latin typeface="NikoshBAN"/>
              </a:rPr>
              <a:t>তার সামাজিক দিক। এর মাধুর্য ও সৌন্দর্য কম নয়। এক আল্লাহ ও রসুলকে কেন্দ্র করে এক ধর্মবিশ্বাসে বিশ্বাসী বিশ্বের এক-তৃতীয়াংশ মানুষকে কী করে একত্র করেছে</a:t>
            </a:r>
            <a:r>
              <a:rPr lang="en-US" sz="2400" b="1" dirty="0">
                <a:latin typeface="NikoshBAN"/>
              </a:rPr>
              <a:t>; </a:t>
            </a:r>
            <a:r>
              <a:rPr lang="bn-BD" sz="2400" b="1" dirty="0" smtClean="0">
                <a:latin typeface="NikoshBAN"/>
              </a:rPr>
              <a:t>ছোট্ট </a:t>
            </a:r>
            <a:r>
              <a:rPr lang="bn-BD" sz="2400" b="1" dirty="0">
                <a:latin typeface="NikoshBAN"/>
              </a:rPr>
              <a:t>এ ওকিং মসজিদের প্রাঙ্গণে তার অপরুপ রুপ দেখে সত্যিই মন চমৎকৃত হয়। ঈদের দিনে ওকিং-এ এসে নানা জাতের মুসলমানদের মিলনে জামায়াত ও মিল্লাতের এ দিকটা এত করে চোখে পড়ে যে</a:t>
            </a:r>
            <a:r>
              <a:rPr lang="en-US" sz="2400" b="1" dirty="0">
                <a:latin typeface="NikoshBAN"/>
              </a:rPr>
              <a:t>, </a:t>
            </a:r>
            <a:r>
              <a:rPr lang="bn-BD" sz="2400" b="1" dirty="0">
                <a:latin typeface="NikoshBAN"/>
              </a:rPr>
              <a:t>অমুসলিমও তাতে আকৃষ্ট না হয়ে পারে না।</a:t>
            </a:r>
            <a:endParaRPr lang="en-US" sz="2400" b="1" dirty="0">
              <a:latin typeface="NikoshBAN"/>
            </a:endParaRPr>
          </a:p>
          <a:p>
            <a:r>
              <a:rPr lang="bn-BD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188976"/>
            <a:ext cx="4337304" cy="28742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08" y="188976"/>
            <a:ext cx="4426857" cy="28742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39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06484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" y="2310384"/>
            <a:ext cx="89641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/>
              </a:rPr>
              <a:t>এখানে এসে </a:t>
            </a:r>
            <a:r>
              <a:rPr lang="bn-BD" sz="2400" b="1" dirty="0">
                <a:latin typeface="NikoshBAN"/>
              </a:rPr>
              <a:t>আর একটা নতুন জিনিস চোখে পড়ল। ইসলাম ধর্ম যে জগতের নানা দেশে ছড়িয়ে আছে তার মুশ পিরচয় পেলাম। মিসর</a:t>
            </a:r>
            <a:r>
              <a:rPr lang="en-US" sz="2400" b="1" dirty="0">
                <a:latin typeface="NikoshBAN"/>
              </a:rPr>
              <a:t>, </a:t>
            </a:r>
            <a:r>
              <a:rPr lang="bn-BD" sz="2400" b="1" dirty="0">
                <a:latin typeface="NikoshBAN"/>
              </a:rPr>
              <a:t>আরব</a:t>
            </a:r>
            <a:r>
              <a:rPr lang="en-US" sz="2400" b="1" dirty="0">
                <a:latin typeface="NikoshBAN"/>
              </a:rPr>
              <a:t>, </a:t>
            </a:r>
            <a:r>
              <a:rPr lang="bn-BD" sz="2400" b="1" dirty="0">
                <a:latin typeface="NikoshBAN"/>
              </a:rPr>
              <a:t>সিরিয়া</a:t>
            </a:r>
            <a:r>
              <a:rPr lang="en-US" sz="2400" b="1" dirty="0">
                <a:latin typeface="NikoshBAN"/>
              </a:rPr>
              <a:t>, </a:t>
            </a:r>
            <a:r>
              <a:rPr lang="bn-BD" sz="2400" b="1" dirty="0">
                <a:latin typeface="NikoshBAN"/>
              </a:rPr>
              <a:t>ইরাক</a:t>
            </a:r>
            <a:r>
              <a:rPr lang="en-US" sz="2400" b="1" dirty="0">
                <a:latin typeface="NikoshBAN"/>
              </a:rPr>
              <a:t>, </a:t>
            </a:r>
            <a:r>
              <a:rPr lang="bn-BD" sz="2400" b="1" dirty="0">
                <a:latin typeface="NikoshBAN"/>
              </a:rPr>
              <a:t>পারস্য</a:t>
            </a:r>
            <a:r>
              <a:rPr lang="en-US" sz="2400" b="1" dirty="0">
                <a:latin typeface="NikoshBAN"/>
              </a:rPr>
              <a:t>, </a:t>
            </a:r>
            <a:r>
              <a:rPr lang="bn-BD" sz="2400" b="1" dirty="0">
                <a:latin typeface="NikoshBAN"/>
              </a:rPr>
              <a:t>মালয়</a:t>
            </a:r>
            <a:r>
              <a:rPr lang="en-US" sz="2400" b="1" dirty="0">
                <a:latin typeface="NikoshBAN"/>
              </a:rPr>
              <a:t>, </a:t>
            </a:r>
            <a:r>
              <a:rPr lang="bn-BD" sz="2400" b="1" dirty="0">
                <a:latin typeface="NikoshBAN"/>
              </a:rPr>
              <a:t>ইন্দোনেশিয়া</a:t>
            </a:r>
            <a:r>
              <a:rPr lang="en-US" sz="2400" b="1" dirty="0">
                <a:latin typeface="NikoshBAN"/>
              </a:rPr>
              <a:t>, </a:t>
            </a:r>
            <a:r>
              <a:rPr lang="bn-BD" sz="2400" b="1" dirty="0">
                <a:latin typeface="NikoshBAN"/>
              </a:rPr>
              <a:t>চীন এবং আফ্রিকার </a:t>
            </a:r>
            <a:r>
              <a:rPr lang="bn-BD" sz="2400" b="1" dirty="0" smtClean="0">
                <a:latin typeface="NikoshBAN"/>
              </a:rPr>
              <a:t>বহু</a:t>
            </a:r>
            <a:r>
              <a:rPr lang="bn-BD" sz="2400" b="1" dirty="0">
                <a:latin typeface="NikoshBAN"/>
              </a:rPr>
              <a:t> </a:t>
            </a:r>
            <a:r>
              <a:rPr lang="bn-BD" sz="2400" b="1" dirty="0" smtClean="0">
                <a:latin typeface="NikoshBAN"/>
              </a:rPr>
              <a:t>মুসলমান </a:t>
            </a:r>
            <a:r>
              <a:rPr lang="bn-BD" sz="2400" b="1" dirty="0">
                <a:latin typeface="NikoshBAN"/>
              </a:rPr>
              <a:t>এসেছে। আর ভারত</a:t>
            </a:r>
            <a:r>
              <a:rPr lang="en-US" sz="2400" b="1" dirty="0">
                <a:latin typeface="NikoshBAN"/>
              </a:rPr>
              <a:t>, </a:t>
            </a:r>
            <a:r>
              <a:rPr lang="bn-BD" sz="2400" b="1" dirty="0">
                <a:latin typeface="NikoshBAN"/>
              </a:rPr>
              <a:t>পাকিস্তান ও বাংলাদেশের আমরা </a:t>
            </a:r>
            <a:r>
              <a:rPr lang="bn-BD" sz="2400" b="1" dirty="0" smtClean="0">
                <a:latin typeface="NikoshBAN"/>
              </a:rPr>
              <a:t>তো </a:t>
            </a:r>
            <a:r>
              <a:rPr lang="bn-BD" sz="2400" b="1" dirty="0">
                <a:latin typeface="NikoshBAN"/>
              </a:rPr>
              <a:t>অনেকেই ছিলাম। এক-এক দেশের </a:t>
            </a:r>
            <a:r>
              <a:rPr lang="bn-BD" sz="2400" b="1" dirty="0" smtClean="0">
                <a:latin typeface="NikoshBAN"/>
              </a:rPr>
              <a:t>লোক </a:t>
            </a:r>
            <a:r>
              <a:rPr lang="bn-BD" sz="2400" b="1" dirty="0">
                <a:latin typeface="NikoshBAN"/>
              </a:rPr>
              <a:t>দেখতে এক-এক রকম। ভিন্ন ভিন্ন রকমের চেহারা ও শরীর অথচ ঈদের নামায পড়তে এসে </a:t>
            </a:r>
            <a:r>
              <a:rPr lang="bn-BD" sz="2400" b="1" dirty="0" smtClean="0">
                <a:latin typeface="NikoshBAN"/>
              </a:rPr>
              <a:t>সব </a:t>
            </a:r>
            <a:r>
              <a:rPr lang="bn-BD" sz="2400" b="1" dirty="0">
                <a:latin typeface="NikoshBAN"/>
              </a:rPr>
              <a:t>দেশের মুসলমানই ধর্ম বাঁধনে ভাই ভাই হয়ে গেছে। নামায শেষে চেনা-অচেনা নানা দেশের মুসলমানের কোলাকুলি দেখে কী যে আনন্দ পাওয়া গেল</a:t>
            </a:r>
            <a:r>
              <a:rPr lang="en-US" sz="2400" b="1" dirty="0">
                <a:latin typeface="NikoshBAN"/>
              </a:rPr>
              <a:t>, </a:t>
            </a:r>
            <a:r>
              <a:rPr lang="bn-BD" sz="2400" b="1" dirty="0">
                <a:latin typeface="NikoshBAN"/>
              </a:rPr>
              <a:t>তা ভাষায় প্রকাশ করা কঠিন। এ কোলাকুলি একদিকে যেমন মুসলমানে মুসলমানে</a:t>
            </a:r>
            <a:r>
              <a:rPr lang="en-US" sz="2400" b="1" dirty="0">
                <a:latin typeface="NikoshBAN"/>
              </a:rPr>
              <a:t>, </a:t>
            </a:r>
            <a:r>
              <a:rPr lang="bn-BD" sz="2400" b="1" dirty="0">
                <a:latin typeface="NikoshBAN"/>
              </a:rPr>
              <a:t>অন্যদিকে তেমনি জাতিতে জাতিতে</a:t>
            </a:r>
            <a:r>
              <a:rPr lang="bn-BD" sz="2400" b="1" dirty="0" smtClean="0">
                <a:latin typeface="NikoshBAN"/>
              </a:rPr>
              <a:t>।</a:t>
            </a:r>
            <a:endParaRPr lang="en-US" sz="2400" b="1" dirty="0">
              <a:latin typeface="NikoshBAN"/>
            </a:endParaRPr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4338829" cy="2157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28" y="152400"/>
            <a:ext cx="4500373" cy="2157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14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89052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/>
              </a:rPr>
              <a:t>নামায </a:t>
            </a:r>
            <a:r>
              <a:rPr lang="bn-BD" sz="2000" b="1" dirty="0" smtClean="0">
                <a:latin typeface="NikoshBAN"/>
              </a:rPr>
              <a:t>হলো </a:t>
            </a:r>
            <a:r>
              <a:rPr lang="bn-BD" sz="2000" b="1" dirty="0">
                <a:latin typeface="NikoshBAN"/>
              </a:rPr>
              <a:t>আরবিতে। কিন্তু ইমাম সাহেব </a:t>
            </a:r>
            <a:r>
              <a:rPr lang="bn-BD" sz="2000" b="1" dirty="0" smtClean="0">
                <a:latin typeface="NikoshBAN"/>
              </a:rPr>
              <a:t>খোতবা </a:t>
            </a:r>
            <a:r>
              <a:rPr lang="bn-BD" sz="2000" b="1" dirty="0">
                <a:latin typeface="NikoshBAN"/>
              </a:rPr>
              <a:t>পড়লেন সকলের </a:t>
            </a:r>
            <a:r>
              <a:rPr lang="bn-BD" sz="2000" b="1" dirty="0" smtClean="0">
                <a:latin typeface="NikoshBAN"/>
              </a:rPr>
              <a:t>বোধগম্য </a:t>
            </a:r>
            <a:r>
              <a:rPr lang="bn-BD" sz="2000" b="1" dirty="0">
                <a:latin typeface="NikoshBAN"/>
              </a:rPr>
              <a:t>ভাষা ইংরেজিতে। যাদের কাছে </a:t>
            </a:r>
            <a:r>
              <a:rPr lang="bn-BD" sz="2000" b="1" dirty="0" smtClean="0">
                <a:latin typeface="NikoshBAN"/>
              </a:rPr>
              <a:t>খোতবা </a:t>
            </a:r>
            <a:r>
              <a:rPr lang="bn-BD" sz="2000" b="1" dirty="0">
                <a:latin typeface="NikoshBAN"/>
              </a:rPr>
              <a:t>পড়া হয়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তাদের ইসলামের সারকথা </a:t>
            </a:r>
            <a:r>
              <a:rPr lang="bn-BD" sz="2000" b="1" dirty="0" smtClean="0">
                <a:latin typeface="NikoshBAN"/>
              </a:rPr>
              <a:t>বোঝানোই খোতবার </a:t>
            </a:r>
            <a:r>
              <a:rPr lang="bn-BD" sz="2000" b="1" dirty="0">
                <a:latin typeface="NikoshBAN"/>
              </a:rPr>
              <a:t>অর্থ। ওখানে নানা দেশের নানা </a:t>
            </a:r>
            <a:r>
              <a:rPr lang="bn-BD" sz="2000" b="1" dirty="0" smtClean="0">
                <a:latin typeface="NikoshBAN"/>
              </a:rPr>
              <a:t>লোক </a:t>
            </a:r>
            <a:r>
              <a:rPr lang="bn-BD" sz="2000" b="1" dirty="0">
                <a:latin typeface="NikoshBAN"/>
              </a:rPr>
              <a:t>এসেছিল। এরা </a:t>
            </a:r>
            <a:r>
              <a:rPr lang="bn-BD" sz="2000" b="1" dirty="0" smtClean="0">
                <a:latin typeface="NikoshBAN"/>
              </a:rPr>
              <a:t>মোটামুটি </a:t>
            </a:r>
            <a:r>
              <a:rPr lang="bn-BD" sz="2000" b="1" dirty="0">
                <a:latin typeface="NikoshBAN"/>
              </a:rPr>
              <a:t>সকলেই ইংরেজি </a:t>
            </a:r>
            <a:r>
              <a:rPr lang="bn-BD" sz="2000" b="1" dirty="0" smtClean="0">
                <a:latin typeface="NikoshBAN"/>
              </a:rPr>
              <a:t>বোঝে</a:t>
            </a:r>
            <a:r>
              <a:rPr lang="bn-BD" sz="2000" b="1" dirty="0">
                <a:latin typeface="NikoshBAN"/>
              </a:rPr>
              <a:t>। </a:t>
            </a:r>
            <a:r>
              <a:rPr lang="bn-BD" sz="2000" b="1" dirty="0" smtClean="0">
                <a:latin typeface="NikoshBAN"/>
              </a:rPr>
              <a:t>খোতবায় </a:t>
            </a:r>
            <a:r>
              <a:rPr lang="bn-BD" sz="2000" b="1" dirty="0">
                <a:latin typeface="NikoshBAN"/>
              </a:rPr>
              <a:t>ইমাম সাহেব বুঝাচ্ছিলেন। সকলের </a:t>
            </a:r>
            <a:r>
              <a:rPr lang="bn-BD" sz="2000" b="1" dirty="0" smtClean="0">
                <a:latin typeface="NikoshBAN"/>
              </a:rPr>
              <a:t>শোনার </a:t>
            </a:r>
            <a:r>
              <a:rPr lang="bn-BD" sz="2000" b="1" dirty="0">
                <a:latin typeface="NikoshBAN"/>
              </a:rPr>
              <a:t>ধরন দেখে মনে </a:t>
            </a:r>
            <a:r>
              <a:rPr lang="bn-BD" sz="2000" b="1" dirty="0" smtClean="0">
                <a:latin typeface="NikoshBAN"/>
              </a:rPr>
              <a:t>হলো </a:t>
            </a:r>
            <a:r>
              <a:rPr lang="bn-BD" sz="2000" b="1" dirty="0">
                <a:latin typeface="NikoshBAN"/>
              </a:rPr>
              <a:t>সকলেই তা বুঝছে। ইংল্যান্ডের </a:t>
            </a:r>
            <a:r>
              <a:rPr lang="bn-BD" sz="2000" b="1" dirty="0" smtClean="0">
                <a:latin typeface="NikoshBAN"/>
              </a:rPr>
              <a:t>মতো </a:t>
            </a:r>
            <a:r>
              <a:rPr lang="bn-BD" sz="2000" b="1" dirty="0">
                <a:latin typeface="NikoshBAN"/>
              </a:rPr>
              <a:t>আমাদের দেশের এ বিষয়ে সচেতন হওয়ার </a:t>
            </a:r>
            <a:r>
              <a:rPr lang="bn-BD" sz="2000" b="1" dirty="0" smtClean="0">
                <a:latin typeface="NikoshBAN"/>
              </a:rPr>
              <a:t>প্রয়োজন </a:t>
            </a:r>
            <a:r>
              <a:rPr lang="bn-BD" sz="2000" b="1" dirty="0">
                <a:latin typeface="NikoshBAN"/>
              </a:rPr>
              <a:t>আছে। আমাদের দেশে যদি মাতৃভাষায় </a:t>
            </a:r>
            <a:r>
              <a:rPr lang="bn-BD" sz="2000" b="1" dirty="0" smtClean="0">
                <a:latin typeface="NikoshBAN"/>
              </a:rPr>
              <a:t>খোতবাটা </a:t>
            </a:r>
            <a:r>
              <a:rPr lang="bn-BD" sz="2000" b="1" dirty="0">
                <a:latin typeface="NikoshBAN"/>
              </a:rPr>
              <a:t>পড়া </a:t>
            </a:r>
            <a:r>
              <a:rPr lang="bn-BD" sz="2000" b="1" dirty="0" smtClean="0">
                <a:latin typeface="NikoshBAN"/>
              </a:rPr>
              <a:t>হতো </a:t>
            </a:r>
            <a:r>
              <a:rPr lang="bn-BD" sz="2000" b="1" dirty="0">
                <a:latin typeface="NikoshBAN"/>
              </a:rPr>
              <a:t>তাহলে অনেক মঙ্গল </a:t>
            </a:r>
            <a:r>
              <a:rPr lang="bn-BD" sz="2000" b="1" dirty="0" smtClean="0">
                <a:latin typeface="NikoshBAN"/>
              </a:rPr>
              <a:t>হতো </a:t>
            </a:r>
            <a:r>
              <a:rPr lang="bn-BD" sz="2000" b="1" dirty="0">
                <a:latin typeface="NikoshBAN"/>
              </a:rPr>
              <a:t>আমাদের সাধারণ মুসলমানদের</a:t>
            </a:r>
            <a:r>
              <a:rPr lang="bn-BD" sz="2000" b="1" dirty="0" smtClean="0">
                <a:latin typeface="NikoshBAN"/>
              </a:rPr>
              <a:t>।</a:t>
            </a:r>
            <a:r>
              <a:rPr lang="bn-BD" sz="2000" b="1" dirty="0">
                <a:latin typeface="NikoshBAN"/>
              </a:rPr>
              <a:t> </a:t>
            </a:r>
            <a:r>
              <a:rPr lang="bn-BD" sz="2000" b="1" dirty="0" smtClean="0">
                <a:latin typeface="NikoshBAN"/>
              </a:rPr>
              <a:t>নানা </a:t>
            </a:r>
            <a:r>
              <a:rPr lang="bn-BD" sz="2000" b="1" dirty="0">
                <a:latin typeface="NikoshBAN"/>
              </a:rPr>
              <a:t>দেশের অমুসলমানরাও ওকিং-এ এসেছে নানা বেশভূষায়। কেউ দেখতে, আর কেউ </a:t>
            </a:r>
            <a:r>
              <a:rPr lang="bn-BD" sz="2000" b="1" dirty="0" smtClean="0">
                <a:latin typeface="NikoshBAN"/>
              </a:rPr>
              <a:t>বন্ধুদের নেমন্তন্ন </a:t>
            </a:r>
            <a:r>
              <a:rPr lang="bn-BD" sz="2000" b="1" dirty="0">
                <a:latin typeface="NikoshBAN"/>
              </a:rPr>
              <a:t>খেতে। ইংরেজরা সিদ্ধ ছাড়া </a:t>
            </a:r>
            <a:r>
              <a:rPr lang="bn-BD" sz="2000" b="1" dirty="0" smtClean="0">
                <a:latin typeface="NikoshBAN"/>
              </a:rPr>
              <a:t>তো </a:t>
            </a:r>
            <a:r>
              <a:rPr lang="bn-BD" sz="2000" b="1" dirty="0">
                <a:latin typeface="NikoshBAN"/>
              </a:rPr>
              <a:t>কিছু খেতে জানে না। এ </a:t>
            </a:r>
            <a:r>
              <a:rPr lang="bn-BD" sz="2000" b="1" dirty="0" smtClean="0">
                <a:latin typeface="NikoshBAN"/>
              </a:rPr>
              <a:t>সুযোগে </a:t>
            </a:r>
            <a:r>
              <a:rPr lang="bn-BD" sz="2000" b="1" dirty="0">
                <a:latin typeface="NikoshBAN"/>
              </a:rPr>
              <a:t>তাই এখানকার প্রবাসী মুসলমানেরা তাদের বন্ধু-বান্ধবদের মুসলমানি খাবার খাইয়ে বন্ধুত্ব গাঢ় করে।</a:t>
            </a:r>
            <a:endParaRPr lang="en-US" sz="2000" b="1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3200"/>
            <a:ext cx="2915920" cy="2687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895600" cy="27137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"/>
            <a:ext cx="2971800" cy="27381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33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2453640"/>
            <a:ext cx="8915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/>
              </a:rPr>
              <a:t>নামাযের পরে নামাযের তাঁবুতেই মসজিদ কমিটির তরফ থেকে কয়েকবারে হাজার দেড়েক </a:t>
            </a:r>
            <a:r>
              <a:rPr lang="bn-BD" sz="2000" b="1" dirty="0" smtClean="0">
                <a:latin typeface="NikoshBAN"/>
              </a:rPr>
              <a:t>লোক খাওয়ানো হলো। </a:t>
            </a:r>
            <a:r>
              <a:rPr lang="bn-BD" sz="2000" b="1" dirty="0">
                <a:latin typeface="NikoshBAN"/>
              </a:rPr>
              <a:t>সবাই তৃপ্তির সঙ্গে খেলাম </a:t>
            </a:r>
            <a:r>
              <a:rPr lang="bn-BD" sz="2000" b="1" dirty="0" smtClean="0">
                <a:latin typeface="NikoshBAN"/>
              </a:rPr>
              <a:t>পোলাও </a:t>
            </a:r>
            <a:r>
              <a:rPr lang="bn-BD" sz="2000" b="1" dirty="0">
                <a:latin typeface="NikoshBAN"/>
              </a:rPr>
              <a:t>আর কালিয়া। ওকিং-এর এ খাওয়ার মধ্যে আর একটু বৈশিষ্ট্য আছে। মুসলমানদের হাতে জবাই করা টাটকা </a:t>
            </a:r>
            <a:r>
              <a:rPr lang="bn-BD" sz="2000" b="1" dirty="0" smtClean="0">
                <a:latin typeface="NikoshBAN"/>
              </a:rPr>
              <a:t>গোশত </a:t>
            </a:r>
            <a:r>
              <a:rPr lang="bn-BD" sz="2000" b="1" dirty="0">
                <a:latin typeface="NikoshBAN"/>
              </a:rPr>
              <a:t>ঈদের নামাজ উপলক্ষে একটি দিনের জন্য এখানেই পাওয়া যায়। ইংল্যান্ডের </a:t>
            </a:r>
            <a:r>
              <a:rPr lang="bn-BD" sz="2000" b="1" dirty="0" smtClean="0">
                <a:latin typeface="NikoshBAN"/>
              </a:rPr>
              <a:t>গোশতের মোটা </a:t>
            </a:r>
            <a:r>
              <a:rPr lang="bn-BD" sz="2000" b="1" dirty="0">
                <a:latin typeface="NikoshBAN"/>
              </a:rPr>
              <a:t>ভাগ আসে আর্জেন্টিনা থেকে। বিদেশ থেকে যে </a:t>
            </a:r>
            <a:r>
              <a:rPr lang="bn-BD" sz="2000" b="1" dirty="0" smtClean="0">
                <a:latin typeface="NikoshBAN"/>
              </a:rPr>
              <a:t>গোশত </a:t>
            </a:r>
            <a:r>
              <a:rPr lang="bn-BD" sz="2000" b="1" dirty="0">
                <a:latin typeface="NikoshBAN"/>
              </a:rPr>
              <a:t>ইংল্যান্ডে আসে জবাই হবার পর থেকে মানুষের পেটে গিয়ে পৌছুতে তার তিন-চারটে মাস সময় লেগে যায়</a:t>
            </a:r>
            <a:r>
              <a:rPr lang="bn-BD" sz="2000" b="1" dirty="0" smtClean="0">
                <a:latin typeface="NikoshBAN"/>
              </a:rPr>
              <a:t>।</a:t>
            </a:r>
            <a:r>
              <a:rPr lang="bn-BD" sz="2000" b="1" dirty="0">
                <a:latin typeface="NikoshBAN"/>
              </a:rPr>
              <a:t> </a:t>
            </a:r>
            <a:r>
              <a:rPr lang="bn-BD" sz="2000" b="1" dirty="0" smtClean="0">
                <a:latin typeface="NikoshBAN"/>
              </a:rPr>
              <a:t>ঠাণ্ডা </a:t>
            </a:r>
            <a:r>
              <a:rPr lang="bn-BD" sz="2000" b="1" dirty="0">
                <a:latin typeface="NikoshBAN"/>
              </a:rPr>
              <a:t>দেশ বলে </a:t>
            </a:r>
            <a:r>
              <a:rPr lang="bn-BD" sz="2000" b="1" dirty="0" smtClean="0">
                <a:latin typeface="NikoshBAN"/>
              </a:rPr>
              <a:t>গোশত </a:t>
            </a:r>
            <a:r>
              <a:rPr lang="bn-BD" sz="2000" b="1" dirty="0">
                <a:latin typeface="NikoshBAN"/>
              </a:rPr>
              <a:t>নষ্ট হয় না। এর উপরে আছে রেফ্রিজারেটার আর বরফ। দোকানে দিনের পর দিন </a:t>
            </a:r>
            <a:r>
              <a:rPr lang="bn-BD" sz="2000" b="1" dirty="0" smtClean="0">
                <a:latin typeface="NikoshBAN"/>
              </a:rPr>
              <a:t>এ গোশত </a:t>
            </a:r>
            <a:r>
              <a:rPr lang="bn-BD" sz="2000" b="1" dirty="0">
                <a:latin typeface="NikoshBAN"/>
              </a:rPr>
              <a:t>ঝুলতে দেখা যায়। সুতরাং ঈদের দিন সাধারণ মুসলমান টাটকা </a:t>
            </a:r>
            <a:r>
              <a:rPr lang="bn-BD" sz="2000" b="1" dirty="0" smtClean="0">
                <a:latin typeface="NikoshBAN"/>
              </a:rPr>
              <a:t>গোশত </a:t>
            </a:r>
            <a:r>
              <a:rPr lang="bn-BD" sz="2000" b="1" dirty="0">
                <a:latin typeface="NikoshBAN"/>
              </a:rPr>
              <a:t>খাবার আনন্দ মেটায়। আর ধর্মভীরুরা বহুদিন </a:t>
            </a:r>
            <a:r>
              <a:rPr lang="bn-BD" sz="2000" b="1" dirty="0" smtClean="0">
                <a:latin typeface="NikoshBAN"/>
              </a:rPr>
              <a:t>রোজা </a:t>
            </a:r>
            <a:r>
              <a:rPr lang="bn-BD" sz="2000" b="1" dirty="0">
                <a:latin typeface="NikoshBAN"/>
              </a:rPr>
              <a:t>থাকার পর হালাল </a:t>
            </a:r>
            <a:r>
              <a:rPr lang="bn-BD" sz="2000" b="1" dirty="0" smtClean="0">
                <a:latin typeface="NikoshBAN"/>
              </a:rPr>
              <a:t>গোশত </a:t>
            </a:r>
            <a:r>
              <a:rPr lang="bn-BD" sz="2000" b="1" dirty="0">
                <a:latin typeface="NikoshBAN"/>
              </a:rPr>
              <a:t>খাবার </a:t>
            </a:r>
            <a:r>
              <a:rPr lang="bn-BD" sz="2000" b="1" dirty="0" smtClean="0">
                <a:latin typeface="NikoshBAN"/>
              </a:rPr>
              <a:t>সুযোগ </a:t>
            </a:r>
            <a:r>
              <a:rPr lang="bn-BD" sz="2000" b="1" dirty="0">
                <a:latin typeface="NikoshBAN"/>
              </a:rPr>
              <a:t>পেয়ে আল্লাহর কাছে এখানে </a:t>
            </a:r>
            <a:r>
              <a:rPr lang="bn-BD" sz="2000" b="1" dirty="0" smtClean="0">
                <a:latin typeface="NikoshBAN"/>
              </a:rPr>
              <a:t>শোকর গোজার </a:t>
            </a:r>
            <a:r>
              <a:rPr lang="bn-BD" sz="2000" b="1" dirty="0">
                <a:latin typeface="NikoshBAN"/>
              </a:rPr>
              <a:t>করে </a:t>
            </a:r>
            <a:r>
              <a:rPr lang="bn-BD" sz="2400" b="1" dirty="0" smtClean="0">
                <a:latin typeface="NikoshBAN"/>
              </a:rPr>
              <a:t>।</a:t>
            </a:r>
            <a:endParaRPr lang="en-US" sz="2400" b="1" dirty="0">
              <a:latin typeface="NikoshBAN"/>
            </a:endParaRPr>
          </a:p>
          <a:p>
            <a:endParaRPr lang="en-US" dirty="0"/>
          </a:p>
          <a:p>
            <a:r>
              <a:rPr lang="bn-BD" dirty="0"/>
              <a:t> 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429000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"/>
            <a:ext cx="2514600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560"/>
            <a:ext cx="2875280" cy="22758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5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7272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381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/>
              </a:rPr>
              <a:t>দলগত কাজ</a:t>
            </a:r>
            <a:endParaRPr lang="en-US" sz="3200" b="1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81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/>
              </a:rPr>
              <a:t>সময়- ৫ মিনিট</a:t>
            </a:r>
            <a:endParaRPr lang="en-US" sz="2400" b="1" dirty="0">
              <a:latin typeface="NikoshB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4724400" cy="34935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4800" y="48768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/>
              </a:rPr>
              <a:t>লন্ডনে ওকিং মসজিদে লেখক কোন কোন দেশের কথা উল্লেখ করেছেন তার একটি তালিকা তৈরি কর।</a:t>
            </a:r>
            <a:endParaRPr lang="en-US" sz="3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9843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47320"/>
            <a:ext cx="8839200" cy="6564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9720" y="292608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/>
              </a:rPr>
              <a:t>পথিবীর জনসমুদ্রের সঙ্গে মিশবার ও বিচিত্র </a:t>
            </a:r>
            <a:r>
              <a:rPr lang="bn-BD" sz="2000" b="1" dirty="0" smtClean="0">
                <a:latin typeface="NikoshBAN"/>
              </a:rPr>
              <a:t>শোভা </a:t>
            </a:r>
            <a:r>
              <a:rPr lang="bn-BD" sz="2000" b="1" dirty="0">
                <a:latin typeface="NikoshBAN"/>
              </a:rPr>
              <a:t>দেখবার </a:t>
            </a:r>
            <a:r>
              <a:rPr lang="bn-BD" sz="2000" b="1" dirty="0" smtClean="0">
                <a:latin typeface="NikoshBAN"/>
              </a:rPr>
              <a:t>সুযোগ </a:t>
            </a:r>
            <a:r>
              <a:rPr lang="bn-BD" sz="2000" b="1" dirty="0">
                <a:latin typeface="NikoshBAN"/>
              </a:rPr>
              <a:t>পাই </a:t>
            </a:r>
            <a:r>
              <a:rPr lang="bn-BD" sz="2000" b="1" dirty="0" smtClean="0">
                <a:latin typeface="NikoshBAN"/>
              </a:rPr>
              <a:t> লন্ডনে</a:t>
            </a:r>
            <a:r>
              <a:rPr lang="bn-BD" sz="2000" b="1" dirty="0">
                <a:latin typeface="NikoshBAN"/>
              </a:rPr>
              <a:t>। আজকের দিনে আরও </a:t>
            </a:r>
            <a:r>
              <a:rPr lang="bn-BD" sz="2000" b="1" dirty="0" smtClean="0">
                <a:latin typeface="NikoshBAN"/>
              </a:rPr>
              <a:t>শোভা </a:t>
            </a:r>
            <a:r>
              <a:rPr lang="bn-BD" sz="2000" b="1" dirty="0">
                <a:latin typeface="NikoshBAN"/>
              </a:rPr>
              <a:t>দেখলাম মুসলমান জগতের। লন্ডন দুনিয়ার </a:t>
            </a:r>
            <a:r>
              <a:rPr lang="bn-BD" sz="2000" b="1" dirty="0" smtClean="0">
                <a:latin typeface="NikoshBAN"/>
              </a:rPr>
              <a:t>কসমোপলিটান শহরগুলোর </a:t>
            </a:r>
            <a:r>
              <a:rPr lang="bn-BD" sz="2000" b="1" dirty="0">
                <a:latin typeface="NikoshBAN"/>
              </a:rPr>
              <a:t>অন্যতম। ইংরেজ রাজত্বের সমৃদ্ধির সঙ্গে লন্ডন শহর দুনিয়ার নানা দেশেরই স্নায়ুকেন্দ্র এবং তীর্থক্ষেত্র হয়ে রয়েছে। এখানে নানা দেশ থেকে নানা </a:t>
            </a:r>
            <a:r>
              <a:rPr lang="bn-BD" sz="2000" b="1" dirty="0" smtClean="0">
                <a:latin typeface="NikoshBAN"/>
              </a:rPr>
              <a:t>লোক </a:t>
            </a:r>
            <a:r>
              <a:rPr lang="bn-BD" sz="2000" b="1" dirty="0">
                <a:latin typeface="NikoshBAN"/>
              </a:rPr>
              <a:t>আসে। নানা কিছু শিখতে ও দেখতে। তাই ইংল্যান্ড ভরে আছে নানান দেশের মুসলমানেও</a:t>
            </a:r>
            <a:r>
              <a:rPr lang="bn-BD" sz="2000" b="1" dirty="0" smtClean="0">
                <a:latin typeface="NikoshBAN"/>
              </a:rPr>
              <a:t>।</a:t>
            </a:r>
            <a:r>
              <a:rPr lang="bn-BD" sz="2000" b="1" dirty="0">
                <a:latin typeface="NikoshBAN"/>
              </a:rPr>
              <a:t> </a:t>
            </a:r>
            <a:r>
              <a:rPr lang="bn-BD" sz="2000" b="1" dirty="0" smtClean="0">
                <a:latin typeface="NikoshBAN"/>
              </a:rPr>
              <a:t>ইসলাম </a:t>
            </a:r>
            <a:r>
              <a:rPr lang="bn-BD" sz="2000" b="1" dirty="0">
                <a:latin typeface="NikoshBAN"/>
              </a:rPr>
              <a:t>বিশেষ </a:t>
            </a:r>
            <a:r>
              <a:rPr lang="bn-BD" sz="2000" b="1" dirty="0" smtClean="0">
                <a:latin typeface="NikoshBAN"/>
              </a:rPr>
              <a:t>কোনো </a:t>
            </a:r>
            <a:r>
              <a:rPr lang="bn-BD" sz="2000" b="1" dirty="0">
                <a:latin typeface="NikoshBAN"/>
              </a:rPr>
              <a:t>একটি জাতির ধর্ম নয়। নানা জাতি, নানা দেশ এ ধর্মের বাঁধনে কী অদ্ভুতভাবে বাঁধা পড়েছে। এখানকার ঈদের দিনে ওকিং তার অপূর্ব দৃষ্টান্ত তুলে ধরে। ওকিং মসজিদের সামনে বিরাট শামিয়ানা </a:t>
            </a:r>
            <a:r>
              <a:rPr lang="bn-BD" sz="2000" b="1" dirty="0" smtClean="0">
                <a:latin typeface="NikoshBAN"/>
              </a:rPr>
              <a:t>খাটানো </a:t>
            </a:r>
            <a:r>
              <a:rPr lang="bn-BD" sz="2000" b="1" dirty="0">
                <a:latin typeface="NikoshBAN"/>
              </a:rPr>
              <a:t>হয়। তার চারধার দিয়ে এক-একটা মুসলিম দেশের পতাকা </a:t>
            </a:r>
            <a:r>
              <a:rPr lang="bn-BD" sz="2000" b="1" dirty="0" smtClean="0">
                <a:latin typeface="NikoshBAN"/>
              </a:rPr>
              <a:t>টাঙানো </a:t>
            </a:r>
            <a:r>
              <a:rPr lang="bn-BD" sz="2000" b="1" dirty="0">
                <a:latin typeface="NikoshBAN"/>
              </a:rPr>
              <a:t>হয়। </a:t>
            </a:r>
            <a:r>
              <a:rPr lang="bn-BD" sz="2000" b="1" dirty="0" smtClean="0">
                <a:latin typeface="NikoshBAN"/>
              </a:rPr>
              <a:t>পতাকাগুলোর </a:t>
            </a:r>
            <a:r>
              <a:rPr lang="bn-BD" sz="2000" b="1" dirty="0">
                <a:latin typeface="NikoshBAN"/>
              </a:rPr>
              <a:t>দিকে একবার চোখ বুলালেই সে দেশের জাতীয় সংস্কৃতির পরিচয় পাওয়া যায়।</a:t>
            </a:r>
            <a:endParaRPr lang="en-US" sz="2000" b="1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320"/>
            <a:ext cx="2971800" cy="27482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2720"/>
            <a:ext cx="2895600" cy="27228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40" y="172720"/>
            <a:ext cx="2981960" cy="27228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83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626836"/>
            <a:ext cx="868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/>
              </a:rPr>
              <a:t>ইন্দোনেশিয়া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বাংলাদেশ</a:t>
            </a:r>
            <a:r>
              <a:rPr lang="en-US" sz="2000" b="1" dirty="0" smtClean="0">
                <a:latin typeface="NikoshBAN"/>
              </a:rPr>
              <a:t>,</a:t>
            </a:r>
            <a:r>
              <a:rPr lang="bn-BD" sz="2000" b="1" dirty="0" smtClean="0">
                <a:latin typeface="NikoshBAN"/>
              </a:rPr>
              <a:t>পাকিস্তান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আফগানিস্তান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সউদি আরব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ইয়েমেন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লেবানন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ইরাক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সিরিয়া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মিসর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জর্দান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তিউনিসিয়া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তুরস্ক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মরক্কো প্রভৃতি দেশের এক-এক নিশান আকাশে উড়ছে। আর মাটিতে </a:t>
            </a:r>
            <a:r>
              <a:rPr lang="bn-BD" sz="2000" b="1" dirty="0" smtClean="0">
                <a:latin typeface="NikoshBAN"/>
              </a:rPr>
              <a:t>এক-একদেশেরঅপূর্ব পোশাকপরিচ্ছদভূষিতএকএকরকম চেহারার নর-নারী।তারমধ্যে আফ্রিকার নিগ্রোমুসলমানের পোশাকপরিচ্ছদই </a:t>
            </a:r>
            <a:r>
              <a:rPr lang="bn-BD" sz="2000" b="1" dirty="0">
                <a:latin typeface="NikoshBAN"/>
              </a:rPr>
              <a:t>অদ্ভুত ধরনের। ইন্দোনেশিয়ার মুসলমানেরা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চীন ও জাপানের পীত জাতের মধ্যে যেমন রঙের সুষমা রক্ষা করেছে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>
                <a:latin typeface="NikoshBAN"/>
              </a:rPr>
              <a:t>তেমনি মরক্কোর মুসলমানেরা </a:t>
            </a:r>
            <a:r>
              <a:rPr lang="bn-BD" sz="2000" b="1" dirty="0" smtClean="0">
                <a:latin typeface="NikoshBAN"/>
              </a:rPr>
              <a:t>ইউরোপের </a:t>
            </a:r>
            <a:r>
              <a:rPr lang="bn-BD" sz="2000" b="1" dirty="0">
                <a:latin typeface="NikoshBAN"/>
              </a:rPr>
              <a:t>শ্বেত জাতির সবচেয়ে নিকটবর্তী বলে রঙের দিক থেকে ভারসাম্য রক্ষা করেছে। মাঝখানে আমরা বাঙালিরা না </a:t>
            </a:r>
            <a:r>
              <a:rPr lang="bn-BD" sz="2000" b="1" dirty="0" smtClean="0">
                <a:latin typeface="NikoshBAN"/>
              </a:rPr>
              <a:t>কালো </a:t>
            </a:r>
            <a:r>
              <a:rPr lang="bn-BD" sz="2000" b="1" dirty="0">
                <a:latin typeface="NikoshBAN"/>
              </a:rPr>
              <a:t>না ফরসা। কিন্তু আফ্রিকার নিগ্রোরা </a:t>
            </a:r>
            <a:r>
              <a:rPr lang="bn-BD" sz="2000" b="1" dirty="0" smtClean="0">
                <a:latin typeface="NikoshBAN"/>
              </a:rPr>
              <a:t>জমকালো। </a:t>
            </a:r>
            <a:r>
              <a:rPr lang="bn-BD" sz="2000" b="1" dirty="0">
                <a:latin typeface="NikoshBAN"/>
              </a:rPr>
              <a:t>ওকিং-এ দেখলাম নানান জাতির ক্লাস</a:t>
            </a:r>
            <a:r>
              <a:rPr lang="en-US" sz="2000" b="1" dirty="0">
                <a:latin typeface="NikoshBAN"/>
              </a:rPr>
              <a:t>, </a:t>
            </a:r>
            <a:r>
              <a:rPr lang="bn-BD" sz="2000" b="1" dirty="0" smtClean="0">
                <a:latin typeface="NikoshBAN"/>
              </a:rPr>
              <a:t>পোশাক </a:t>
            </a:r>
            <a:r>
              <a:rPr lang="bn-BD" sz="2000" b="1" dirty="0">
                <a:latin typeface="NikoshBAN"/>
              </a:rPr>
              <a:t>আর নানা জাতির নানা রং। এত বৈষম্য অপূর্ব সুন্দর বাঁধনে বাঁধা পড়েছে। সে বাঁধন হচ্ছে এক আল্লাহ এবং তাঁর রসুলে বিশ্বাস।</a:t>
            </a:r>
            <a:endParaRPr lang="en-US" sz="2000" b="1" dirty="0">
              <a:latin typeface="NikoshBAN"/>
            </a:endParaRPr>
          </a:p>
          <a:p>
            <a:r>
              <a:rPr lang="en-US" sz="2000" b="1" dirty="0">
                <a:latin typeface="NikoshBAN"/>
              </a:rPr>
              <a:t>  </a:t>
            </a:r>
            <a:endParaRPr lang="en-US" sz="2000" b="1" dirty="0">
              <a:latin typeface="Nik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9" y="152399"/>
            <a:ext cx="3048000" cy="2362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99"/>
            <a:ext cx="2971799" cy="2362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13" y="152399"/>
            <a:ext cx="2784007" cy="2362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2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2192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25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/>
              </a:rPr>
              <a:t>মূল্যায়ন</a:t>
            </a:r>
            <a:endParaRPr lang="en-US" sz="3200" b="1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4960" y="597972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১। </a:t>
            </a:r>
            <a:r>
              <a:rPr lang="bn-BD" sz="2000" b="1" dirty="0" smtClean="0">
                <a:latin typeface="NikoshBAN"/>
              </a:rPr>
              <a:t>মুহম্মদ আব্দুল হাই বিলেতে কত দিন কাটিয়েছেন?</a:t>
            </a:r>
          </a:p>
          <a:p>
            <a:r>
              <a:rPr lang="bn-BD" dirty="0"/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" y="116380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B050"/>
                </a:solidFill>
                <a:latin typeface="NikoshBAN"/>
              </a:rPr>
              <a:t>উত্তর- সাড়ে সাতশ দিন</a:t>
            </a:r>
            <a:endParaRPr lang="en-US" sz="2000" b="1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360" y="1644412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/>
              </a:rPr>
              <a:t>২। লেখক ওকিং মসজিদে কোন নামাজ আদায় করতে উপস্থিত হয়েছিলেন?</a:t>
            </a:r>
            <a:endParaRPr lang="en-US" sz="2000" b="1" dirty="0"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940" y="2331551"/>
            <a:ext cx="822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B050"/>
                </a:solidFill>
                <a:latin typeface="NikoshBAN"/>
              </a:rPr>
              <a:t>উত্তর- বকরা ঈদের</a:t>
            </a:r>
            <a:endParaRPr lang="en-US" sz="2000" b="1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" y="2817167"/>
            <a:ext cx="59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/>
              </a:rPr>
              <a:t>৩। নামায কোন ভাষায় পড়ানো হয়েছিল?</a:t>
            </a:r>
            <a:endParaRPr lang="en-US" sz="2400" b="1" dirty="0"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" y="331500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/>
              </a:rPr>
              <a:t>উত্তর-  আরবী ভাষায়</a:t>
            </a:r>
            <a:endParaRPr lang="en-US" sz="2400" b="1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800" y="3776672"/>
            <a:ext cx="810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৪। </a:t>
            </a:r>
            <a:r>
              <a:rPr lang="bn-BD" sz="2400" b="1" dirty="0">
                <a:latin typeface="NikoshBAN"/>
              </a:rPr>
              <a:t>বিদেশ থেকে যে গোশত ইংল্যান্ডে আসে জবাই হবার পর থেকে মানুষের পেটে গিয়ে পৌছুতে </a:t>
            </a:r>
            <a:r>
              <a:rPr lang="bn-BD" sz="2400" b="1" dirty="0" smtClean="0">
                <a:latin typeface="NikoshBAN"/>
              </a:rPr>
              <a:t>কত </a:t>
            </a:r>
            <a:r>
              <a:rPr lang="bn-BD" sz="2400" b="1" dirty="0">
                <a:latin typeface="NikoshBAN"/>
              </a:rPr>
              <a:t>সময় লেগে </a:t>
            </a:r>
            <a:r>
              <a:rPr lang="bn-BD" sz="2400" b="1" dirty="0" smtClean="0">
                <a:latin typeface="NikoshBAN"/>
              </a:rPr>
              <a:t>যায়?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1180" y="497700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/>
              </a:rPr>
              <a:t>উত্তর- তিন- চারটে মাস।</a:t>
            </a:r>
            <a:endParaRPr lang="en-US" sz="2400" b="1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360" y="5438666"/>
            <a:ext cx="768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৫। </a:t>
            </a:r>
            <a:r>
              <a:rPr lang="bn-BD" sz="2400" b="1" dirty="0">
                <a:latin typeface="NikoshBAN"/>
              </a:rPr>
              <a:t>ইমাম সাহেব খোতবা পড়লেন </a:t>
            </a:r>
            <a:r>
              <a:rPr lang="bn-BD" sz="2400" b="1" dirty="0" smtClean="0">
                <a:latin typeface="NikoshBAN"/>
              </a:rPr>
              <a:t>সকলের উদ্দেশ্যে কোন ভাষায়?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51180" y="6269663"/>
            <a:ext cx="653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/>
              </a:rPr>
              <a:t>উত্তর- ইংরেজী ভাষায়।</a:t>
            </a:r>
            <a:endParaRPr lang="en-US" sz="2400" b="1" dirty="0">
              <a:solidFill>
                <a:srgbClr val="00B05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164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0" y="15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/>
              </a:rPr>
              <a:t>বাড়ির কাজ</a:t>
            </a:r>
            <a:endParaRPr lang="en-US" sz="3600" b="1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829211"/>
            <a:ext cx="8466667" cy="4552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" y="5638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/>
              </a:rPr>
              <a:t>তোমার জানা একটি ভ্রমণ কাহিনী লিখবে ৩০০ শব্দের মধ্যে।</a:t>
            </a:r>
            <a:endParaRPr lang="en-US" sz="32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570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1760"/>
            <a:ext cx="8839200" cy="6593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152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/>
              </a:rPr>
              <a:t>সকলকে ধন্যবাদ</a:t>
            </a:r>
            <a:endParaRPr lang="en-US" sz="40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756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65" y="322393"/>
            <a:ext cx="2908551" cy="292175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73566" y="3733800"/>
            <a:ext cx="4550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সৈয়দা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শাহিনুর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Shahinur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ctg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হাসনে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হেনা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বাকলিয়া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45496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/>
              </a:rPr>
              <a:t>পাঠপরিচিতি</a:t>
            </a:r>
            <a:endParaRPr lang="en-US" sz="24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96240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/>
              </a:rPr>
              <a:t>বিষয়- বাংলা ১ম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/>
              </a:rPr>
              <a:t>( আনন্দ পাঠ) পর্ব – ০১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/>
              </a:rPr>
              <a:t>ওকিং মসজিদে ঈদের জামায়াত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/>
              </a:rPr>
              <a:t>শ্রেণি- ৬ষ্ঠ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/>
              </a:rPr>
              <a:t>সময়- ২০ মিনিট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039368"/>
            <a:ext cx="2209800" cy="27743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499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40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29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48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6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86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50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96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05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7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352" y="152400"/>
            <a:ext cx="8756904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70688"/>
            <a:ext cx="8766758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4548" y="171212"/>
            <a:ext cx="361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  <a:cs typeface="Kalpurush" pitchFamily="2" charset="0"/>
              </a:rPr>
              <a:t>ছবি</a:t>
            </a:r>
            <a:r>
              <a:rPr lang="en-US" sz="2800" b="1" dirty="0" smtClean="0">
                <a:latin typeface="NikoshBAN"/>
                <a:cs typeface="Kalpurush" pitchFamily="2" charset="0"/>
              </a:rPr>
              <a:t> </a:t>
            </a:r>
            <a:r>
              <a:rPr lang="en-US" sz="2800" b="1" dirty="0" err="1" smtClean="0">
                <a:latin typeface="NikoshBAN"/>
                <a:cs typeface="Kalpurush" pitchFamily="2" charset="0"/>
              </a:rPr>
              <a:t>দেখে</a:t>
            </a:r>
            <a:r>
              <a:rPr lang="en-US" sz="2800" b="1" dirty="0" smtClean="0">
                <a:latin typeface="NikoshBAN"/>
                <a:cs typeface="Kalpurush" pitchFamily="2" charset="0"/>
              </a:rPr>
              <a:t> </a:t>
            </a:r>
            <a:r>
              <a:rPr lang="en-US" sz="2800" b="1" dirty="0" err="1" smtClean="0">
                <a:latin typeface="NikoshBAN"/>
                <a:cs typeface="Kalpurush" pitchFamily="2" charset="0"/>
              </a:rPr>
              <a:t>বলার</a:t>
            </a:r>
            <a:r>
              <a:rPr lang="en-US" sz="2800" b="1" dirty="0" smtClean="0">
                <a:latin typeface="NikoshBAN"/>
                <a:cs typeface="Kalpurush" pitchFamily="2" charset="0"/>
              </a:rPr>
              <a:t> </a:t>
            </a:r>
            <a:r>
              <a:rPr lang="en-US" sz="2800" b="1" dirty="0" err="1" smtClean="0">
                <a:latin typeface="NikoshBAN"/>
                <a:cs typeface="Kalpurush" pitchFamily="2" charset="0"/>
              </a:rPr>
              <a:t>চেস্টা</a:t>
            </a:r>
            <a:r>
              <a:rPr lang="en-US" sz="2800" b="1" dirty="0" smtClean="0">
                <a:latin typeface="NikoshBAN"/>
                <a:cs typeface="Kalpurush" pitchFamily="2" charset="0"/>
              </a:rPr>
              <a:t> </a:t>
            </a:r>
            <a:r>
              <a:rPr lang="en-US" sz="2800" b="1" dirty="0" err="1" smtClean="0">
                <a:latin typeface="NikoshBAN"/>
                <a:cs typeface="Kalpurush" pitchFamily="2" charset="0"/>
              </a:rPr>
              <a:t>কর</a:t>
            </a:r>
            <a:endParaRPr lang="en-US" sz="2800" b="1" dirty="0">
              <a:latin typeface="NikoshBAN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88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15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01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4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09728"/>
            <a:ext cx="8839200" cy="6675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" y="109728"/>
            <a:ext cx="8844643" cy="6675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/>
              </a:rPr>
              <a:t>ছবি দেখে অনুমান কর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7705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207264"/>
            <a:ext cx="8805334" cy="642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07264"/>
            <a:ext cx="776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/>
              </a:rPr>
              <a:t>ওকিং মসজিদে ঈদের জামায়াত</a:t>
            </a:r>
            <a:endParaRPr lang="en-US" sz="40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7780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381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3300" y="2425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/>
              </a:rPr>
              <a:t>শিখনফল</a:t>
            </a:r>
            <a:endParaRPr lang="en-US" sz="36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981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/>
              </a:rPr>
              <a:t>এই পাঠ শেষে শিক্ষার্থীরা............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/>
              </a:rPr>
              <a:t>লেখক পরিচিতি বলতে পারবে</a:t>
            </a:r>
            <a:r>
              <a:rPr lang="bn-BD" sz="3200" b="1" dirty="0" smtClean="0">
                <a:solidFill>
                  <a:srgbClr val="002060"/>
                </a:solidFill>
                <a:latin typeface="NikoshBAN"/>
              </a:rPr>
              <a:t>।</a:t>
            </a:r>
            <a:endParaRPr lang="bn-BD" sz="3200" b="1" dirty="0" smtClean="0">
              <a:solidFill>
                <a:srgbClr val="002060"/>
              </a:solidFill>
              <a:latin typeface="NikoshBAN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/>
              </a:rPr>
              <a:t>গল্পের মূলভাব ব্যক্ত করতে পারবে।</a:t>
            </a:r>
            <a:endParaRPr lang="en-US" sz="32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941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71700"/>
            <a:ext cx="1905000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19800" y="2438400"/>
            <a:ext cx="28956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/>
              </a:rPr>
              <a:t>মুহম্মদ আবদুল হাই ১৯১৯ খ্রিষ্টাব্দে পশ্চিমবঙ্গের মুর্শিদাবাদ জেলার মরিচা গ্রামে জন্মগ্রহণ করেন। </a:t>
            </a:r>
            <a:endParaRPr lang="en-US" b="1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4267200"/>
            <a:ext cx="3657600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b="1" dirty="0" smtClean="0">
                <a:latin typeface="NikoshBAN"/>
              </a:rPr>
              <a:t> তাঁর</a:t>
            </a:r>
            <a:r>
              <a:rPr lang="bn-BD" b="1" dirty="0" smtClean="0">
                <a:latin typeface="NikoshBAN"/>
              </a:rPr>
              <a:t> </a:t>
            </a:r>
            <a:r>
              <a:rPr lang="as-IN" b="1" dirty="0" smtClean="0">
                <a:latin typeface="NikoshBAN"/>
              </a:rPr>
              <a:t>বিখ্যাত</a:t>
            </a:r>
            <a:r>
              <a:rPr lang="bn-BD" b="1" dirty="0" smtClean="0">
                <a:latin typeface="NikoshBAN"/>
              </a:rPr>
              <a:t> </a:t>
            </a:r>
            <a:r>
              <a:rPr lang="as-IN" b="1" dirty="0" smtClean="0">
                <a:latin typeface="NikoshBAN"/>
              </a:rPr>
              <a:t>ভ্রমণকাহিনী </a:t>
            </a:r>
            <a:r>
              <a:rPr lang="as-IN" b="1" dirty="0">
                <a:latin typeface="NikoshBAN"/>
              </a:rPr>
              <a:t>বিলেতে সাড়ে সাতশ দিন। তাছাড়া তার অন্যান্য </a:t>
            </a:r>
            <a:r>
              <a:rPr lang="as-IN" b="1" dirty="0" smtClean="0">
                <a:latin typeface="NikoshBAN"/>
              </a:rPr>
              <a:t>উল্লেখ</a:t>
            </a:r>
            <a:r>
              <a:rPr lang="bn-BD" b="1" dirty="0" smtClean="0">
                <a:latin typeface="NikoshBAN"/>
              </a:rPr>
              <a:t> </a:t>
            </a:r>
            <a:r>
              <a:rPr lang="as-IN" b="1" dirty="0" smtClean="0">
                <a:latin typeface="NikoshBAN"/>
              </a:rPr>
              <a:t>য</a:t>
            </a:r>
            <a:r>
              <a:rPr lang="bn-BD" b="1" dirty="0" smtClean="0">
                <a:latin typeface="NikoshBAN"/>
              </a:rPr>
              <a:t>ো</a:t>
            </a:r>
            <a:r>
              <a:rPr lang="as-IN" b="1" dirty="0" smtClean="0">
                <a:latin typeface="NikoshBAN"/>
              </a:rPr>
              <a:t>গ্য </a:t>
            </a:r>
            <a:r>
              <a:rPr lang="as-IN" b="1" dirty="0">
                <a:latin typeface="NikoshBAN"/>
              </a:rPr>
              <a:t>গ্রন্থ </a:t>
            </a:r>
            <a:r>
              <a:rPr lang="as-IN" b="1" dirty="0" smtClean="0">
                <a:latin typeface="NikoshBAN"/>
              </a:rPr>
              <a:t>হল</a:t>
            </a:r>
            <a:r>
              <a:rPr lang="bn-BD" b="1" dirty="0" smtClean="0">
                <a:latin typeface="NikoshBAN"/>
              </a:rPr>
              <a:t>ো</a:t>
            </a:r>
            <a:r>
              <a:rPr lang="as-IN" b="1" dirty="0" smtClean="0">
                <a:latin typeface="NikoshBAN"/>
              </a:rPr>
              <a:t>; ধ্বনি</a:t>
            </a:r>
            <a:r>
              <a:rPr lang="bn-BD" b="1" dirty="0" smtClean="0">
                <a:latin typeface="NikoshBAN"/>
              </a:rPr>
              <a:t> </a:t>
            </a:r>
            <a:r>
              <a:rPr lang="as-IN" b="1" dirty="0" smtClean="0">
                <a:latin typeface="NikoshBAN"/>
              </a:rPr>
              <a:t>বিজ্ঞান </a:t>
            </a:r>
            <a:r>
              <a:rPr lang="as-IN" b="1" dirty="0">
                <a:latin typeface="NikoshBAN"/>
              </a:rPr>
              <a:t>ও ধ্বনিতত্ত্ব, রাজনীতি ও </a:t>
            </a:r>
            <a:r>
              <a:rPr lang="as-IN" b="1" dirty="0" smtClean="0">
                <a:latin typeface="NikoshBAN"/>
              </a:rPr>
              <a:t>ত</a:t>
            </a:r>
            <a:r>
              <a:rPr lang="bn-BD" b="1" dirty="0" smtClean="0">
                <a:latin typeface="NikoshBAN"/>
              </a:rPr>
              <a:t>ো</a:t>
            </a:r>
            <a:r>
              <a:rPr lang="as-IN" b="1" dirty="0" smtClean="0">
                <a:latin typeface="NikoshBAN"/>
              </a:rPr>
              <a:t>ষাম</a:t>
            </a:r>
            <a:r>
              <a:rPr lang="bn-BD" b="1" dirty="0" smtClean="0">
                <a:latin typeface="NikoshBAN"/>
              </a:rPr>
              <a:t>ো</a:t>
            </a:r>
            <a:r>
              <a:rPr lang="as-IN" b="1" dirty="0" smtClean="0">
                <a:latin typeface="NikoshBAN"/>
              </a:rPr>
              <a:t>দের </a:t>
            </a:r>
            <a:r>
              <a:rPr lang="as-IN" b="1" dirty="0">
                <a:latin typeface="NikoshBAN"/>
              </a:rPr>
              <a:t>ভাষা।</a:t>
            </a:r>
            <a:endParaRPr lang="as-IN" b="1" dirty="0">
              <a:latin typeface="NikoshBAN"/>
            </a:endParaRPr>
          </a:p>
          <a:p>
            <a:r>
              <a:rPr lang="as-IN" b="1" dirty="0">
                <a:latin typeface="NikoshBAN"/>
              </a:rPr>
              <a:t/>
            </a:r>
            <a:br>
              <a:rPr lang="as-IN" b="1" dirty="0">
                <a:latin typeface="NikoshBAN"/>
              </a:rPr>
            </a:br>
            <a:endParaRPr lang="en-US" b="1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14600"/>
            <a:ext cx="30480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/>
              </a:rPr>
              <a:t>১৯৬৯ খ্রিষ্টাব্দের ৩রা জুন এক ট্রেন দুর্ঘটনায় তিনি মারা যান। </a:t>
            </a:r>
            <a:endParaRPr lang="en-US" b="1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447800"/>
            <a:ext cx="19050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/>
              </a:rPr>
              <a:t>লেখক পরিচিতি</a:t>
            </a:r>
            <a:endParaRPr lang="en-US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508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0307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266644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/>
              </a:rPr>
              <a:t>লন্ডন পৌছার দুদিন পরেই আমরা বকরা ঈদের নামায পড়তে গেলাম লন্ডন থেকে মাইল তিরিশেক দূরে ওকিং মসজিদে। লন্ডনে মুসলমানদের আরও কয়েকটি মসজিদ আছে। কিন্তু ওকিং সবচেয়ে বিখ্যাত মসজিদ</a:t>
            </a:r>
            <a:r>
              <a:rPr lang="bn-BD" sz="2400" b="1" dirty="0" smtClean="0">
                <a:latin typeface="NikoshBAN"/>
              </a:rPr>
              <a:t>।বহু-বান্ধবদের </a:t>
            </a:r>
            <a:r>
              <a:rPr lang="bn-BD" sz="2400" b="1" dirty="0">
                <a:latin typeface="NikoshBAN"/>
              </a:rPr>
              <a:t>সঙ্গে দেখা হবে। মসজিদ কমিটির সৌজন্যে অন্তত একটি বেলার জন্য সিদ্ধ খাবারের দেশে রসনা পরিতৃপ্তিকর মুসলমানি খানা খাওয়া যাবে। আরও দেখা যাবে দুনিয়ার নানা জাতির মুসলমানকে-এক ঢিলে </a:t>
            </a:r>
            <a:r>
              <a:rPr lang="bn-BD" sz="2400" b="1" dirty="0" smtClean="0">
                <a:latin typeface="NikoshBAN"/>
              </a:rPr>
              <a:t>এতগুলো </a:t>
            </a:r>
            <a:r>
              <a:rPr lang="bn-BD" sz="2400" b="1" dirty="0">
                <a:latin typeface="NikoshBAN"/>
              </a:rPr>
              <a:t>পাখি মারা যাবে দেখে লন্ডন প্রবাসীরা </a:t>
            </a:r>
            <a:r>
              <a:rPr lang="bn-BD" sz="2400" b="1" dirty="0" smtClean="0">
                <a:latin typeface="NikoshBAN"/>
              </a:rPr>
              <a:t>তো </a:t>
            </a:r>
            <a:r>
              <a:rPr lang="bn-BD" sz="2400" b="1" dirty="0">
                <a:latin typeface="NikoshBAN"/>
              </a:rPr>
              <a:t>বটেই</a:t>
            </a:r>
            <a:r>
              <a:rPr lang="en-US" sz="2400" b="1" dirty="0">
                <a:latin typeface="NikoshBAN"/>
              </a:rPr>
              <a:t>, </a:t>
            </a:r>
            <a:r>
              <a:rPr lang="bn-BD" sz="2400" b="1" dirty="0">
                <a:latin typeface="NikoshBAN"/>
              </a:rPr>
              <a:t>এমনকি ইংল্যান্ডের বিভিন্ন অঞ্চলে অবস্থানকারী মুসলমানরাও ঈদের দিনটিতে ওকিং-এ নামাজ পড়তে আসে।</a:t>
            </a:r>
            <a:endParaRPr lang="en-US" sz="2400" b="1" dirty="0">
              <a:latin typeface="NikoshBAN"/>
            </a:endParaRPr>
          </a:p>
          <a:p>
            <a:endParaRPr lang="en-US" sz="2400" b="1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9" y="152400"/>
            <a:ext cx="2969203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52400"/>
            <a:ext cx="2837306" cy="2362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55" y="152400"/>
            <a:ext cx="2932545" cy="2362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8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69406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/>
              </a:rPr>
              <a:t>একক কাজ</a:t>
            </a:r>
            <a:endParaRPr lang="en-US" sz="4000" b="1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04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/>
              </a:rPr>
              <a:t>সময়- ৩ মিনিট</a:t>
            </a:r>
            <a:endParaRPr lang="en-US" sz="2400" b="1" dirty="0">
              <a:latin typeface="NikoshB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9"/>
          <a:stretch/>
        </p:blipFill>
        <p:spPr>
          <a:xfrm>
            <a:off x="2707660" y="1143000"/>
            <a:ext cx="3388340" cy="30429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20420" y="521716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/>
              </a:rPr>
              <a:t>লেখক পরিচিতি সংক্ষেপে লেখ।</a:t>
            </a:r>
            <a:endParaRPr lang="en-US" sz="3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142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1044</Words>
  <Application>Microsoft Office PowerPoint</Application>
  <PresentationFormat>On-screen Show (4:3)</PresentationFormat>
  <Paragraphs>60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36</cp:revision>
  <dcterms:created xsi:type="dcterms:W3CDTF">2006-08-16T00:00:00Z</dcterms:created>
  <dcterms:modified xsi:type="dcterms:W3CDTF">2020-08-19T14:55:28Z</dcterms:modified>
</cp:coreProperties>
</file>