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72" r:id="rId10"/>
    <p:sldId id="273" r:id="rId11"/>
    <p:sldId id="279" r:id="rId12"/>
    <p:sldId id="264" r:id="rId13"/>
    <p:sldId id="265" r:id="rId14"/>
    <p:sldId id="266" r:id="rId15"/>
    <p:sldId id="267" r:id="rId16"/>
    <p:sldId id="268" r:id="rId17"/>
    <p:sldId id="269" r:id="rId18"/>
    <p:sldId id="270" r:id="rId19"/>
    <p:sldId id="271" r:id="rId20"/>
    <p:sldId id="275" r:id="rId21"/>
    <p:sldId id="274" r:id="rId22"/>
    <p:sldId id="276" r:id="rId23"/>
    <p:sldId id="27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073C9D-91F7-43D2-A41E-B85AFA1EF2BE}" type="doc">
      <dgm:prSet loTypeId="urn:microsoft.com/office/officeart/2005/8/layout/pyramid2" loCatId="list" qsTypeId="urn:microsoft.com/office/officeart/2005/8/quickstyle/simple1" qsCatId="simple" csTypeId="urn:microsoft.com/office/officeart/2005/8/colors/accent1_2" csCatId="accent1" phldr="1"/>
      <dgm:spPr/>
    </dgm:pt>
    <dgm:pt modelId="{58F7C118-0415-4B34-BF23-60600EA0D7F6}">
      <dgm:prSet phldrT="[Text]"/>
      <dgm:spPr/>
      <dgm:t>
        <a:bodyPr/>
        <a:lstStyle/>
        <a:p>
          <a:r>
            <a:rPr lang="bn-BD" dirty="0" smtClean="0">
              <a:latin typeface="NikoshBAN" panose="02000000000000000000" pitchFamily="2" charset="0"/>
              <a:cs typeface="NikoshBAN" panose="02000000000000000000" pitchFamily="2" charset="0"/>
            </a:rPr>
            <a:t>বিমা প্রধানত দুই প্রকার</a:t>
          </a:r>
          <a:endParaRPr lang="en-US" dirty="0">
            <a:latin typeface="NikoshBAN" panose="02000000000000000000" pitchFamily="2" charset="0"/>
            <a:cs typeface="NikoshBAN" panose="02000000000000000000" pitchFamily="2" charset="0"/>
          </a:endParaRPr>
        </a:p>
      </dgm:t>
    </dgm:pt>
    <dgm:pt modelId="{B67642A4-A1C7-4BD2-89CE-214AC707B0FD}" type="parTrans" cxnId="{71AA9F2C-CC6E-4209-AFD9-457B253248E0}">
      <dgm:prSet/>
      <dgm:spPr/>
      <dgm:t>
        <a:bodyPr/>
        <a:lstStyle/>
        <a:p>
          <a:endParaRPr lang="en-US"/>
        </a:p>
      </dgm:t>
    </dgm:pt>
    <dgm:pt modelId="{0C09C4F3-E86F-40FD-99D8-D96CE949B419}" type="sibTrans" cxnId="{71AA9F2C-CC6E-4209-AFD9-457B253248E0}">
      <dgm:prSet/>
      <dgm:spPr/>
      <dgm:t>
        <a:bodyPr/>
        <a:lstStyle/>
        <a:p>
          <a:endParaRPr lang="en-US"/>
        </a:p>
      </dgm:t>
    </dgm:pt>
    <dgm:pt modelId="{91534E00-D065-40F5-959C-D47E2BC8D0D6}">
      <dgm:prSet phldrT="[Text]"/>
      <dgm:spPr/>
      <dgm:t>
        <a:bodyPr/>
        <a:lstStyle/>
        <a:p>
          <a:r>
            <a:rPr lang="bn-BD" dirty="0" smtClean="0">
              <a:latin typeface="NikoshBAN" panose="02000000000000000000" pitchFamily="2" charset="0"/>
              <a:cs typeface="NikoshBAN" panose="02000000000000000000" pitchFamily="2" charset="0"/>
            </a:rPr>
            <a:t>জীবন বিমা</a:t>
          </a:r>
          <a:endParaRPr lang="en-US" dirty="0">
            <a:latin typeface="NikoshBAN" panose="02000000000000000000" pitchFamily="2" charset="0"/>
            <a:cs typeface="NikoshBAN" panose="02000000000000000000" pitchFamily="2" charset="0"/>
          </a:endParaRPr>
        </a:p>
      </dgm:t>
    </dgm:pt>
    <dgm:pt modelId="{23C5F147-B521-4D21-84D4-E09D68770F36}" type="parTrans" cxnId="{81FA5164-7918-40C0-BA63-0BEA6B1445C5}">
      <dgm:prSet/>
      <dgm:spPr/>
      <dgm:t>
        <a:bodyPr/>
        <a:lstStyle/>
        <a:p>
          <a:endParaRPr lang="en-US"/>
        </a:p>
      </dgm:t>
    </dgm:pt>
    <dgm:pt modelId="{47A53E9F-58F4-4689-8926-23B2B06D2DFC}" type="sibTrans" cxnId="{81FA5164-7918-40C0-BA63-0BEA6B1445C5}">
      <dgm:prSet/>
      <dgm:spPr/>
      <dgm:t>
        <a:bodyPr/>
        <a:lstStyle/>
        <a:p>
          <a:endParaRPr lang="en-US"/>
        </a:p>
      </dgm:t>
    </dgm:pt>
    <dgm:pt modelId="{F8DAF9C0-4C99-4613-A127-41572EA829FB}">
      <dgm:prSet phldrT="[Text]"/>
      <dgm:spPr/>
      <dgm:t>
        <a:bodyPr/>
        <a:lstStyle/>
        <a:p>
          <a:r>
            <a:rPr lang="bn-BD" dirty="0" smtClean="0">
              <a:latin typeface="NikoshBAN" panose="02000000000000000000" pitchFamily="2" charset="0"/>
              <a:cs typeface="NikoshBAN" panose="02000000000000000000" pitchFamily="2" charset="0"/>
            </a:rPr>
            <a:t>সাধারন বিমা</a:t>
          </a:r>
          <a:endParaRPr lang="en-US" dirty="0">
            <a:latin typeface="NikoshBAN" panose="02000000000000000000" pitchFamily="2" charset="0"/>
            <a:cs typeface="NikoshBAN" panose="02000000000000000000" pitchFamily="2" charset="0"/>
          </a:endParaRPr>
        </a:p>
      </dgm:t>
    </dgm:pt>
    <dgm:pt modelId="{6AA553C2-C0FF-42F5-AA13-364B2BA54CD8}" type="parTrans" cxnId="{AE78BC1B-35D5-468D-8D31-3FA678F86207}">
      <dgm:prSet/>
      <dgm:spPr/>
      <dgm:t>
        <a:bodyPr/>
        <a:lstStyle/>
        <a:p>
          <a:endParaRPr lang="en-US"/>
        </a:p>
      </dgm:t>
    </dgm:pt>
    <dgm:pt modelId="{478D987D-9131-40AF-911E-1E4190B15E38}" type="sibTrans" cxnId="{AE78BC1B-35D5-468D-8D31-3FA678F86207}">
      <dgm:prSet/>
      <dgm:spPr/>
      <dgm:t>
        <a:bodyPr/>
        <a:lstStyle/>
        <a:p>
          <a:endParaRPr lang="en-US"/>
        </a:p>
      </dgm:t>
    </dgm:pt>
    <dgm:pt modelId="{62B0C57D-9179-44AA-BB1A-085A0BADB7CF}" type="pres">
      <dgm:prSet presAssocID="{C1073C9D-91F7-43D2-A41E-B85AFA1EF2BE}" presName="compositeShape" presStyleCnt="0">
        <dgm:presLayoutVars>
          <dgm:dir/>
          <dgm:resizeHandles/>
        </dgm:presLayoutVars>
      </dgm:prSet>
      <dgm:spPr/>
    </dgm:pt>
    <dgm:pt modelId="{F173B1A9-7809-4326-83D4-E770BF33ABC6}" type="pres">
      <dgm:prSet presAssocID="{C1073C9D-91F7-43D2-A41E-B85AFA1EF2BE}" presName="pyramid" presStyleLbl="node1" presStyleIdx="0" presStyleCnt="1"/>
      <dgm:spPr/>
    </dgm:pt>
    <dgm:pt modelId="{5B346221-71A6-4C66-934A-0584C4FD7E90}" type="pres">
      <dgm:prSet presAssocID="{C1073C9D-91F7-43D2-A41E-B85AFA1EF2BE}" presName="theList" presStyleCnt="0"/>
      <dgm:spPr/>
    </dgm:pt>
    <dgm:pt modelId="{1B40CC96-89D3-492F-973F-D4907B818082}" type="pres">
      <dgm:prSet presAssocID="{58F7C118-0415-4B34-BF23-60600EA0D7F6}" presName="aNode" presStyleLbl="fgAcc1" presStyleIdx="0" presStyleCnt="3" custLinFactNeighborX="-4262" custLinFactNeighborY="-93632">
        <dgm:presLayoutVars>
          <dgm:bulletEnabled val="1"/>
        </dgm:presLayoutVars>
      </dgm:prSet>
      <dgm:spPr/>
      <dgm:t>
        <a:bodyPr/>
        <a:lstStyle/>
        <a:p>
          <a:endParaRPr lang="en-US"/>
        </a:p>
      </dgm:t>
    </dgm:pt>
    <dgm:pt modelId="{5992D47D-3F8D-4A3B-8FCB-7C044DA552F2}" type="pres">
      <dgm:prSet presAssocID="{58F7C118-0415-4B34-BF23-60600EA0D7F6}" presName="aSpace" presStyleCnt="0"/>
      <dgm:spPr/>
    </dgm:pt>
    <dgm:pt modelId="{05B5E08E-A1AD-40F2-A1CA-B01B86F38166}" type="pres">
      <dgm:prSet presAssocID="{91534E00-D065-40F5-959C-D47E2BC8D0D6}" presName="aNode" presStyleLbl="fgAcc1" presStyleIdx="1" presStyleCnt="3" custLinFactNeighborX="17441" custLinFactNeighborY="-8329">
        <dgm:presLayoutVars>
          <dgm:bulletEnabled val="1"/>
        </dgm:presLayoutVars>
      </dgm:prSet>
      <dgm:spPr/>
      <dgm:t>
        <a:bodyPr/>
        <a:lstStyle/>
        <a:p>
          <a:endParaRPr lang="en-US"/>
        </a:p>
      </dgm:t>
    </dgm:pt>
    <dgm:pt modelId="{42C795BD-061E-481E-B923-76CCA6ABBF53}" type="pres">
      <dgm:prSet presAssocID="{91534E00-D065-40F5-959C-D47E2BC8D0D6}" presName="aSpace" presStyleCnt="0"/>
      <dgm:spPr/>
    </dgm:pt>
    <dgm:pt modelId="{834C31AC-D467-4C6E-B3E3-9BD3922FE4D8}" type="pres">
      <dgm:prSet presAssocID="{F8DAF9C0-4C99-4613-A127-41572EA829FB}" presName="aNode" presStyleLbl="fgAcc1" presStyleIdx="2" presStyleCnt="3" custLinFactNeighborX="30711" custLinFactNeighborY="24986">
        <dgm:presLayoutVars>
          <dgm:bulletEnabled val="1"/>
        </dgm:presLayoutVars>
      </dgm:prSet>
      <dgm:spPr/>
      <dgm:t>
        <a:bodyPr/>
        <a:lstStyle/>
        <a:p>
          <a:endParaRPr lang="en-US"/>
        </a:p>
      </dgm:t>
    </dgm:pt>
    <dgm:pt modelId="{6832E59F-CC68-456A-A18F-FA447BA13D3A}" type="pres">
      <dgm:prSet presAssocID="{F8DAF9C0-4C99-4613-A127-41572EA829FB}" presName="aSpace" presStyleCnt="0"/>
      <dgm:spPr/>
    </dgm:pt>
  </dgm:ptLst>
  <dgm:cxnLst>
    <dgm:cxn modelId="{D471D62A-B3E3-4921-BD76-5D68E5365E5E}" type="presOf" srcId="{F8DAF9C0-4C99-4613-A127-41572EA829FB}" destId="{834C31AC-D467-4C6E-B3E3-9BD3922FE4D8}" srcOrd="0" destOrd="0" presId="urn:microsoft.com/office/officeart/2005/8/layout/pyramid2"/>
    <dgm:cxn modelId="{74E742E5-4C64-45C7-A072-DE7810F11A28}" type="presOf" srcId="{C1073C9D-91F7-43D2-A41E-B85AFA1EF2BE}" destId="{62B0C57D-9179-44AA-BB1A-085A0BADB7CF}" srcOrd="0" destOrd="0" presId="urn:microsoft.com/office/officeart/2005/8/layout/pyramid2"/>
    <dgm:cxn modelId="{71AA9F2C-CC6E-4209-AFD9-457B253248E0}" srcId="{C1073C9D-91F7-43D2-A41E-B85AFA1EF2BE}" destId="{58F7C118-0415-4B34-BF23-60600EA0D7F6}" srcOrd="0" destOrd="0" parTransId="{B67642A4-A1C7-4BD2-89CE-214AC707B0FD}" sibTransId="{0C09C4F3-E86F-40FD-99D8-D96CE949B419}"/>
    <dgm:cxn modelId="{2C708949-55EF-46D7-913C-D03CC7B24C31}" type="presOf" srcId="{91534E00-D065-40F5-959C-D47E2BC8D0D6}" destId="{05B5E08E-A1AD-40F2-A1CA-B01B86F38166}" srcOrd="0" destOrd="0" presId="urn:microsoft.com/office/officeart/2005/8/layout/pyramid2"/>
    <dgm:cxn modelId="{BC6B6006-F8E6-4D90-862D-35C9226646A0}" type="presOf" srcId="{58F7C118-0415-4B34-BF23-60600EA0D7F6}" destId="{1B40CC96-89D3-492F-973F-D4907B818082}" srcOrd="0" destOrd="0" presId="urn:microsoft.com/office/officeart/2005/8/layout/pyramid2"/>
    <dgm:cxn modelId="{AE78BC1B-35D5-468D-8D31-3FA678F86207}" srcId="{C1073C9D-91F7-43D2-A41E-B85AFA1EF2BE}" destId="{F8DAF9C0-4C99-4613-A127-41572EA829FB}" srcOrd="2" destOrd="0" parTransId="{6AA553C2-C0FF-42F5-AA13-364B2BA54CD8}" sibTransId="{478D987D-9131-40AF-911E-1E4190B15E38}"/>
    <dgm:cxn modelId="{81FA5164-7918-40C0-BA63-0BEA6B1445C5}" srcId="{C1073C9D-91F7-43D2-A41E-B85AFA1EF2BE}" destId="{91534E00-D065-40F5-959C-D47E2BC8D0D6}" srcOrd="1" destOrd="0" parTransId="{23C5F147-B521-4D21-84D4-E09D68770F36}" sibTransId="{47A53E9F-58F4-4689-8926-23B2B06D2DFC}"/>
    <dgm:cxn modelId="{F9BBF722-4A31-4D9B-BD14-F87804E0BC0A}" type="presParOf" srcId="{62B0C57D-9179-44AA-BB1A-085A0BADB7CF}" destId="{F173B1A9-7809-4326-83D4-E770BF33ABC6}" srcOrd="0" destOrd="0" presId="urn:microsoft.com/office/officeart/2005/8/layout/pyramid2"/>
    <dgm:cxn modelId="{B1B248AA-D1D4-4D6C-A7B4-C8E9031CB1FE}" type="presParOf" srcId="{62B0C57D-9179-44AA-BB1A-085A0BADB7CF}" destId="{5B346221-71A6-4C66-934A-0584C4FD7E90}" srcOrd="1" destOrd="0" presId="urn:microsoft.com/office/officeart/2005/8/layout/pyramid2"/>
    <dgm:cxn modelId="{63CC51D4-7D6F-494A-90A7-751FF52E34A1}" type="presParOf" srcId="{5B346221-71A6-4C66-934A-0584C4FD7E90}" destId="{1B40CC96-89D3-492F-973F-D4907B818082}" srcOrd="0" destOrd="0" presId="urn:microsoft.com/office/officeart/2005/8/layout/pyramid2"/>
    <dgm:cxn modelId="{CC166025-1CC5-4A5F-B503-224580CACC8B}" type="presParOf" srcId="{5B346221-71A6-4C66-934A-0584C4FD7E90}" destId="{5992D47D-3F8D-4A3B-8FCB-7C044DA552F2}" srcOrd="1" destOrd="0" presId="urn:microsoft.com/office/officeart/2005/8/layout/pyramid2"/>
    <dgm:cxn modelId="{5D3E1E36-5915-4742-AC3F-9F32048E7B21}" type="presParOf" srcId="{5B346221-71A6-4C66-934A-0584C4FD7E90}" destId="{05B5E08E-A1AD-40F2-A1CA-B01B86F38166}" srcOrd="2" destOrd="0" presId="urn:microsoft.com/office/officeart/2005/8/layout/pyramid2"/>
    <dgm:cxn modelId="{4F6074C3-0F0E-42B8-A3B9-BF8796CDF553}" type="presParOf" srcId="{5B346221-71A6-4C66-934A-0584C4FD7E90}" destId="{42C795BD-061E-481E-B923-76CCA6ABBF53}" srcOrd="3" destOrd="0" presId="urn:microsoft.com/office/officeart/2005/8/layout/pyramid2"/>
    <dgm:cxn modelId="{A71BEE36-0726-4EF6-A664-5702EC06B9B1}" type="presParOf" srcId="{5B346221-71A6-4C66-934A-0584C4FD7E90}" destId="{834C31AC-D467-4C6E-B3E3-9BD3922FE4D8}" srcOrd="4" destOrd="0" presId="urn:microsoft.com/office/officeart/2005/8/layout/pyramid2"/>
    <dgm:cxn modelId="{8BB8841D-C33E-4A93-BE84-F69B5C29594B}" type="presParOf" srcId="{5B346221-71A6-4C66-934A-0584C4FD7E90}" destId="{6832E59F-CC68-456A-A18F-FA447BA13D3A}"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FB19C5-6B76-411A-B7E2-12AD2DCFD8A3}" type="datetimeFigureOut">
              <a:rPr lang="en-US" smtClean="0"/>
              <a:t>8/20/2020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F29F48-79E4-4D8D-8986-2F3CD53F9D5D}" type="slidenum">
              <a:rPr lang="en-US" smtClean="0"/>
              <a:t>‹#›</a:t>
            </a:fld>
            <a:endParaRPr lang="en-US"/>
          </a:p>
        </p:txBody>
      </p:sp>
    </p:spTree>
    <p:extLst>
      <p:ext uri="{BB962C8B-B14F-4D97-AF65-F5344CB8AC3E}">
        <p14:creationId xmlns:p14="http://schemas.microsoft.com/office/powerpoint/2010/main" val="1553333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F29F48-79E4-4D8D-8986-2F3CD53F9D5D}" type="slidenum">
              <a:rPr lang="en-US" smtClean="0"/>
              <a:t>14</a:t>
            </a:fld>
            <a:endParaRPr lang="en-US"/>
          </a:p>
        </p:txBody>
      </p:sp>
    </p:spTree>
    <p:extLst>
      <p:ext uri="{BB962C8B-B14F-4D97-AF65-F5344CB8AC3E}">
        <p14:creationId xmlns:p14="http://schemas.microsoft.com/office/powerpoint/2010/main" val="3172869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4EA81D6-EE00-4BF5-9A32-85C40291929C}" type="datetimeFigureOut">
              <a:rPr lang="en-US" smtClean="0"/>
              <a:t>8/20/2020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ECBF770-5542-4220-97AA-F2C9AA90247B}" type="slidenum">
              <a:rPr lang="en-US" smtClean="0"/>
              <a:t>‹#›</a:t>
            </a:fld>
            <a:endParaRPr lang="en-US"/>
          </a:p>
        </p:txBody>
      </p:sp>
    </p:spTree>
    <p:extLst>
      <p:ext uri="{BB962C8B-B14F-4D97-AF65-F5344CB8AC3E}">
        <p14:creationId xmlns:p14="http://schemas.microsoft.com/office/powerpoint/2010/main" val="240282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4EA81D6-EE00-4BF5-9A32-85C40291929C}" type="datetimeFigureOut">
              <a:rPr lang="en-US" smtClean="0"/>
              <a:t>8/20/2020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ECBF770-5542-4220-97AA-F2C9AA90247B}" type="slidenum">
              <a:rPr lang="en-US" smtClean="0"/>
              <a:t>‹#›</a:t>
            </a:fld>
            <a:endParaRPr lang="en-US"/>
          </a:p>
        </p:txBody>
      </p:sp>
    </p:spTree>
    <p:extLst>
      <p:ext uri="{BB962C8B-B14F-4D97-AF65-F5344CB8AC3E}">
        <p14:creationId xmlns:p14="http://schemas.microsoft.com/office/powerpoint/2010/main" val="4173724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4EA81D6-EE00-4BF5-9A32-85C40291929C}" type="datetimeFigureOut">
              <a:rPr lang="en-US" smtClean="0"/>
              <a:t>8/20/2020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ECBF770-5542-4220-97AA-F2C9AA90247B}" type="slidenum">
              <a:rPr lang="en-US" smtClean="0"/>
              <a:t>‹#›</a:t>
            </a:fld>
            <a:endParaRPr lang="en-US"/>
          </a:p>
        </p:txBody>
      </p:sp>
    </p:spTree>
    <p:extLst>
      <p:ext uri="{BB962C8B-B14F-4D97-AF65-F5344CB8AC3E}">
        <p14:creationId xmlns:p14="http://schemas.microsoft.com/office/powerpoint/2010/main" val="3824239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4EA81D6-EE00-4BF5-9A32-85C40291929C}" type="datetimeFigureOut">
              <a:rPr lang="en-US" smtClean="0"/>
              <a:t>8/20/2020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ECBF770-5542-4220-97AA-F2C9AA90247B}" type="slidenum">
              <a:rPr lang="en-US" smtClean="0"/>
              <a:t>‹#›</a:t>
            </a:fld>
            <a:endParaRPr lang="en-US"/>
          </a:p>
        </p:txBody>
      </p:sp>
    </p:spTree>
    <p:extLst>
      <p:ext uri="{BB962C8B-B14F-4D97-AF65-F5344CB8AC3E}">
        <p14:creationId xmlns:p14="http://schemas.microsoft.com/office/powerpoint/2010/main" val="1212237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4EA81D6-EE00-4BF5-9A32-85C40291929C}" type="datetimeFigureOut">
              <a:rPr lang="en-US" smtClean="0"/>
              <a:t>8/20/2020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ECBF770-5542-4220-97AA-F2C9AA90247B}" type="slidenum">
              <a:rPr lang="en-US" smtClean="0"/>
              <a:t>‹#›</a:t>
            </a:fld>
            <a:endParaRPr lang="en-US"/>
          </a:p>
        </p:txBody>
      </p:sp>
    </p:spTree>
    <p:extLst>
      <p:ext uri="{BB962C8B-B14F-4D97-AF65-F5344CB8AC3E}">
        <p14:creationId xmlns:p14="http://schemas.microsoft.com/office/powerpoint/2010/main" val="3355871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24EA81D6-EE00-4BF5-9A32-85C40291929C}" type="datetimeFigureOut">
              <a:rPr lang="en-US" smtClean="0"/>
              <a:t>8/20/2020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8ECBF770-5542-4220-97AA-F2C9AA90247B}" type="slidenum">
              <a:rPr lang="en-US" smtClean="0"/>
              <a:t>‹#›</a:t>
            </a:fld>
            <a:endParaRPr lang="en-US"/>
          </a:p>
        </p:txBody>
      </p:sp>
    </p:spTree>
    <p:extLst>
      <p:ext uri="{BB962C8B-B14F-4D97-AF65-F5344CB8AC3E}">
        <p14:creationId xmlns:p14="http://schemas.microsoft.com/office/powerpoint/2010/main" val="1396099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24EA81D6-EE00-4BF5-9A32-85C40291929C}" type="datetimeFigureOut">
              <a:rPr lang="en-US" smtClean="0"/>
              <a:t>8/20/2020</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8ECBF770-5542-4220-97AA-F2C9AA90247B}" type="slidenum">
              <a:rPr lang="en-US" smtClean="0"/>
              <a:t>‹#›</a:t>
            </a:fld>
            <a:endParaRPr lang="en-US"/>
          </a:p>
        </p:txBody>
      </p:sp>
    </p:spTree>
    <p:extLst>
      <p:ext uri="{BB962C8B-B14F-4D97-AF65-F5344CB8AC3E}">
        <p14:creationId xmlns:p14="http://schemas.microsoft.com/office/powerpoint/2010/main" val="2058564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24EA81D6-EE00-4BF5-9A32-85C40291929C}" type="datetimeFigureOut">
              <a:rPr lang="en-US" smtClean="0"/>
              <a:t>8/20/2020</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8ECBF770-5542-4220-97AA-F2C9AA90247B}" type="slidenum">
              <a:rPr lang="en-US" smtClean="0"/>
              <a:t>‹#›</a:t>
            </a:fld>
            <a:endParaRPr lang="en-US"/>
          </a:p>
        </p:txBody>
      </p:sp>
    </p:spTree>
    <p:extLst>
      <p:ext uri="{BB962C8B-B14F-4D97-AF65-F5344CB8AC3E}">
        <p14:creationId xmlns:p14="http://schemas.microsoft.com/office/powerpoint/2010/main" val="3248091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24EA81D6-EE00-4BF5-9A32-85C40291929C}" type="datetimeFigureOut">
              <a:rPr lang="en-US" smtClean="0"/>
              <a:t>8/20/2020</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8ECBF770-5542-4220-97AA-F2C9AA90247B}" type="slidenum">
              <a:rPr lang="en-US" smtClean="0"/>
              <a:t>‹#›</a:t>
            </a:fld>
            <a:endParaRPr lang="en-US"/>
          </a:p>
        </p:txBody>
      </p:sp>
    </p:spTree>
    <p:extLst>
      <p:ext uri="{BB962C8B-B14F-4D97-AF65-F5344CB8AC3E}">
        <p14:creationId xmlns:p14="http://schemas.microsoft.com/office/powerpoint/2010/main" val="2377986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24EA81D6-EE00-4BF5-9A32-85C40291929C}" type="datetimeFigureOut">
              <a:rPr lang="en-US" smtClean="0"/>
              <a:t>8/20/2020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8ECBF770-5542-4220-97AA-F2C9AA90247B}" type="slidenum">
              <a:rPr lang="en-US" smtClean="0"/>
              <a:t>‹#›</a:t>
            </a:fld>
            <a:endParaRPr lang="en-US"/>
          </a:p>
        </p:txBody>
      </p:sp>
    </p:spTree>
    <p:extLst>
      <p:ext uri="{BB962C8B-B14F-4D97-AF65-F5344CB8AC3E}">
        <p14:creationId xmlns:p14="http://schemas.microsoft.com/office/powerpoint/2010/main" val="2258817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24EA81D6-EE00-4BF5-9A32-85C40291929C}" type="datetimeFigureOut">
              <a:rPr lang="en-US" smtClean="0"/>
              <a:t>8/20/2020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8ECBF770-5542-4220-97AA-F2C9AA90247B}" type="slidenum">
              <a:rPr lang="en-US" smtClean="0"/>
              <a:t>‹#›</a:t>
            </a:fld>
            <a:endParaRPr lang="en-US"/>
          </a:p>
        </p:txBody>
      </p:sp>
    </p:spTree>
    <p:extLst>
      <p:ext uri="{BB962C8B-B14F-4D97-AF65-F5344CB8AC3E}">
        <p14:creationId xmlns:p14="http://schemas.microsoft.com/office/powerpoint/2010/main" val="997691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ame 6"/>
          <p:cNvSpPr/>
          <p:nvPr userDrawn="1"/>
        </p:nvSpPr>
        <p:spPr>
          <a:xfrm>
            <a:off x="0" y="0"/>
            <a:ext cx="12192000" cy="6858000"/>
          </a:xfrm>
          <a:prstGeom prst="frame">
            <a:avLst>
              <a:gd name="adj1" fmla="val 4907"/>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p:cNvSpPr txBox="1"/>
          <p:nvPr userDrawn="1"/>
        </p:nvSpPr>
        <p:spPr>
          <a:xfrm>
            <a:off x="342900" y="6488668"/>
            <a:ext cx="11518900" cy="369332"/>
          </a:xfrm>
          <a:prstGeom prst="rect">
            <a:avLst/>
          </a:prstGeom>
          <a:noFill/>
        </p:spPr>
        <p:txBody>
          <a:bodyPr wrap="square" rtlCol="0">
            <a:spAutoFit/>
          </a:bodyPr>
          <a:lstStyle/>
          <a:p>
            <a:pPr algn="ctr"/>
            <a:r>
              <a:rPr lang="en-US" dirty="0" err="1" smtClean="0">
                <a:solidFill>
                  <a:schemeClr val="bg1"/>
                </a:solidFill>
                <a:latin typeface="NikoshBAN" panose="02000000000000000000" pitchFamily="2" charset="0"/>
                <a:cs typeface="NikoshBAN" panose="02000000000000000000" pitchFamily="2" charset="0"/>
              </a:rPr>
              <a:t>রিকন</a:t>
            </a:r>
            <a:r>
              <a:rPr lang="en-US" baseline="0" dirty="0" smtClean="0">
                <a:solidFill>
                  <a:schemeClr val="bg1"/>
                </a:solidFill>
                <a:latin typeface="NikoshBAN" panose="02000000000000000000" pitchFamily="2" charset="0"/>
                <a:cs typeface="NikoshBAN" panose="02000000000000000000" pitchFamily="2" charset="0"/>
              </a:rPr>
              <a:t> </a:t>
            </a:r>
            <a:r>
              <a:rPr lang="en-US" baseline="0" dirty="0" err="1" smtClean="0">
                <a:solidFill>
                  <a:schemeClr val="bg1"/>
                </a:solidFill>
                <a:latin typeface="NikoshBAN" panose="02000000000000000000" pitchFamily="2" charset="0"/>
                <a:cs typeface="NikoshBAN" panose="02000000000000000000" pitchFamily="2" charset="0"/>
              </a:rPr>
              <a:t>চন্দ্র</a:t>
            </a:r>
            <a:r>
              <a:rPr lang="en-US" baseline="0" dirty="0" smtClean="0">
                <a:solidFill>
                  <a:schemeClr val="bg1"/>
                </a:solidFill>
                <a:latin typeface="NikoshBAN" panose="02000000000000000000" pitchFamily="2" charset="0"/>
                <a:cs typeface="NikoshBAN" panose="02000000000000000000" pitchFamily="2" charset="0"/>
              </a:rPr>
              <a:t> </a:t>
            </a:r>
            <a:r>
              <a:rPr lang="en-US" baseline="0" dirty="0" err="1" smtClean="0">
                <a:solidFill>
                  <a:schemeClr val="bg1"/>
                </a:solidFill>
                <a:latin typeface="NikoshBAN" panose="02000000000000000000" pitchFamily="2" charset="0"/>
                <a:cs typeface="NikoshBAN" panose="02000000000000000000" pitchFamily="2" charset="0"/>
              </a:rPr>
              <a:t>দাশ</a:t>
            </a:r>
            <a:r>
              <a:rPr lang="en-US" baseline="0" dirty="0" smtClean="0">
                <a:solidFill>
                  <a:schemeClr val="bg1"/>
                </a:solidFill>
                <a:latin typeface="NikoshBAN" panose="02000000000000000000" pitchFamily="2" charset="0"/>
                <a:cs typeface="NikoshBAN" panose="02000000000000000000" pitchFamily="2" charset="0"/>
              </a:rPr>
              <a:t>, </a:t>
            </a:r>
            <a:r>
              <a:rPr lang="en-US" baseline="0" dirty="0" err="1" smtClean="0">
                <a:solidFill>
                  <a:schemeClr val="bg1"/>
                </a:solidFill>
                <a:latin typeface="NikoshBAN" panose="02000000000000000000" pitchFamily="2" charset="0"/>
                <a:cs typeface="NikoshBAN" panose="02000000000000000000" pitchFamily="2" charset="0"/>
              </a:rPr>
              <a:t>সহকারি</a:t>
            </a:r>
            <a:r>
              <a:rPr lang="en-US" baseline="0" dirty="0" smtClean="0">
                <a:solidFill>
                  <a:schemeClr val="bg1"/>
                </a:solidFill>
                <a:latin typeface="NikoshBAN" panose="02000000000000000000" pitchFamily="2" charset="0"/>
                <a:cs typeface="NikoshBAN" panose="02000000000000000000" pitchFamily="2" charset="0"/>
              </a:rPr>
              <a:t> </a:t>
            </a:r>
            <a:r>
              <a:rPr lang="en-US" baseline="0" dirty="0" err="1" smtClean="0">
                <a:solidFill>
                  <a:schemeClr val="bg1"/>
                </a:solidFill>
                <a:latin typeface="NikoshBAN" panose="02000000000000000000" pitchFamily="2" charset="0"/>
                <a:cs typeface="NikoshBAN" panose="02000000000000000000" pitchFamily="2" charset="0"/>
              </a:rPr>
              <a:t>শিক্ষক</a:t>
            </a:r>
            <a:r>
              <a:rPr lang="en-US" baseline="0" dirty="0" smtClean="0">
                <a:solidFill>
                  <a:schemeClr val="bg1"/>
                </a:solidFill>
                <a:latin typeface="NikoshBAN" panose="02000000000000000000" pitchFamily="2" charset="0"/>
                <a:cs typeface="NikoshBAN" panose="02000000000000000000" pitchFamily="2" charset="0"/>
              </a:rPr>
              <a:t> ( </a:t>
            </a:r>
            <a:r>
              <a:rPr lang="en-US" baseline="0" dirty="0" err="1" smtClean="0">
                <a:solidFill>
                  <a:schemeClr val="bg1"/>
                </a:solidFill>
                <a:latin typeface="NikoshBAN" panose="02000000000000000000" pitchFamily="2" charset="0"/>
                <a:cs typeface="NikoshBAN" panose="02000000000000000000" pitchFamily="2" charset="0"/>
              </a:rPr>
              <a:t>ব্যবসায়</a:t>
            </a:r>
            <a:r>
              <a:rPr lang="en-US" baseline="0" dirty="0" smtClean="0">
                <a:solidFill>
                  <a:schemeClr val="bg1"/>
                </a:solidFill>
                <a:latin typeface="NikoshBAN" panose="02000000000000000000" pitchFamily="2" charset="0"/>
                <a:cs typeface="NikoshBAN" panose="02000000000000000000" pitchFamily="2" charset="0"/>
              </a:rPr>
              <a:t> </a:t>
            </a:r>
            <a:r>
              <a:rPr lang="en-US" baseline="0" dirty="0" err="1" smtClean="0">
                <a:solidFill>
                  <a:schemeClr val="bg1"/>
                </a:solidFill>
                <a:latin typeface="NikoshBAN" panose="02000000000000000000" pitchFamily="2" charset="0"/>
                <a:cs typeface="NikoshBAN" panose="02000000000000000000" pitchFamily="2" charset="0"/>
              </a:rPr>
              <a:t>শিক্ষা</a:t>
            </a:r>
            <a:r>
              <a:rPr lang="en-US" baseline="0" dirty="0" smtClean="0">
                <a:solidFill>
                  <a:schemeClr val="bg1"/>
                </a:solidFill>
                <a:latin typeface="NikoshBAN" panose="02000000000000000000" pitchFamily="2" charset="0"/>
                <a:cs typeface="NikoshBAN" panose="02000000000000000000" pitchFamily="2" charset="0"/>
              </a:rPr>
              <a:t> ) </a:t>
            </a:r>
            <a:r>
              <a:rPr lang="en-US" baseline="0" dirty="0" err="1" smtClean="0">
                <a:solidFill>
                  <a:schemeClr val="bg1"/>
                </a:solidFill>
                <a:latin typeface="NikoshBAN" panose="02000000000000000000" pitchFamily="2" charset="0"/>
                <a:cs typeface="NikoshBAN" panose="02000000000000000000" pitchFamily="2" charset="0"/>
              </a:rPr>
              <a:t>পাগলা</a:t>
            </a:r>
            <a:r>
              <a:rPr lang="en-US" baseline="0" dirty="0" smtClean="0">
                <a:solidFill>
                  <a:schemeClr val="bg1"/>
                </a:solidFill>
                <a:latin typeface="NikoshBAN" panose="02000000000000000000" pitchFamily="2" charset="0"/>
                <a:cs typeface="NikoshBAN" panose="02000000000000000000" pitchFamily="2" charset="0"/>
              </a:rPr>
              <a:t> </a:t>
            </a:r>
            <a:r>
              <a:rPr lang="en-US" baseline="0" dirty="0" err="1" smtClean="0">
                <a:solidFill>
                  <a:schemeClr val="bg1"/>
                </a:solidFill>
                <a:latin typeface="NikoshBAN" panose="02000000000000000000" pitchFamily="2" charset="0"/>
                <a:cs typeface="NikoshBAN" panose="02000000000000000000" pitchFamily="2" charset="0"/>
              </a:rPr>
              <a:t>সরকারি</a:t>
            </a:r>
            <a:r>
              <a:rPr lang="en-US" baseline="0" dirty="0" smtClean="0">
                <a:solidFill>
                  <a:schemeClr val="bg1"/>
                </a:solidFill>
                <a:latin typeface="NikoshBAN" panose="02000000000000000000" pitchFamily="2" charset="0"/>
                <a:cs typeface="NikoshBAN" panose="02000000000000000000" pitchFamily="2" charset="0"/>
              </a:rPr>
              <a:t> </a:t>
            </a:r>
            <a:r>
              <a:rPr lang="en-US" baseline="0" dirty="0" err="1" smtClean="0">
                <a:solidFill>
                  <a:schemeClr val="bg1"/>
                </a:solidFill>
                <a:latin typeface="NikoshBAN" panose="02000000000000000000" pitchFamily="2" charset="0"/>
                <a:cs typeface="NikoshBAN" panose="02000000000000000000" pitchFamily="2" charset="0"/>
              </a:rPr>
              <a:t>মডেল</a:t>
            </a:r>
            <a:r>
              <a:rPr lang="en-US" baseline="0" dirty="0" smtClean="0">
                <a:solidFill>
                  <a:schemeClr val="bg1"/>
                </a:solidFill>
                <a:latin typeface="NikoshBAN" panose="02000000000000000000" pitchFamily="2" charset="0"/>
                <a:cs typeface="NikoshBAN" panose="02000000000000000000" pitchFamily="2" charset="0"/>
              </a:rPr>
              <a:t> </a:t>
            </a:r>
            <a:r>
              <a:rPr lang="en-US" baseline="0" dirty="0" err="1" smtClean="0">
                <a:solidFill>
                  <a:schemeClr val="bg1"/>
                </a:solidFill>
                <a:latin typeface="NikoshBAN" panose="02000000000000000000" pitchFamily="2" charset="0"/>
                <a:cs typeface="NikoshBAN" panose="02000000000000000000" pitchFamily="2" charset="0"/>
              </a:rPr>
              <a:t>হাইস্কুল</a:t>
            </a:r>
            <a:r>
              <a:rPr lang="en-US" baseline="0" dirty="0" smtClean="0">
                <a:solidFill>
                  <a:schemeClr val="bg1"/>
                </a:solidFill>
                <a:latin typeface="NikoshBAN" panose="02000000000000000000" pitchFamily="2" charset="0"/>
                <a:cs typeface="NikoshBAN" panose="02000000000000000000" pitchFamily="2" charset="0"/>
              </a:rPr>
              <a:t> </a:t>
            </a:r>
            <a:r>
              <a:rPr lang="en-US" baseline="0" dirty="0" err="1" smtClean="0">
                <a:solidFill>
                  <a:schemeClr val="bg1"/>
                </a:solidFill>
                <a:latin typeface="NikoshBAN" panose="02000000000000000000" pitchFamily="2" charset="0"/>
                <a:cs typeface="NikoshBAN" panose="02000000000000000000" pitchFamily="2" charset="0"/>
              </a:rPr>
              <a:t>এন্ড</a:t>
            </a:r>
            <a:r>
              <a:rPr lang="en-US" baseline="0" dirty="0" smtClean="0">
                <a:solidFill>
                  <a:schemeClr val="bg1"/>
                </a:solidFill>
                <a:latin typeface="NikoshBAN" panose="02000000000000000000" pitchFamily="2" charset="0"/>
                <a:cs typeface="NikoshBAN" panose="02000000000000000000" pitchFamily="2" charset="0"/>
              </a:rPr>
              <a:t> </a:t>
            </a:r>
            <a:r>
              <a:rPr lang="en-US" baseline="0" dirty="0" err="1" smtClean="0">
                <a:solidFill>
                  <a:schemeClr val="bg1"/>
                </a:solidFill>
                <a:latin typeface="NikoshBAN" panose="02000000000000000000" pitchFamily="2" charset="0"/>
                <a:cs typeface="NikoshBAN" panose="02000000000000000000" pitchFamily="2" charset="0"/>
              </a:rPr>
              <a:t>কলেজ</a:t>
            </a:r>
            <a:r>
              <a:rPr lang="en-US" baseline="0" dirty="0" smtClean="0">
                <a:solidFill>
                  <a:schemeClr val="bg1"/>
                </a:solidFill>
                <a:latin typeface="NikoshBAN" panose="02000000000000000000" pitchFamily="2" charset="0"/>
                <a:cs typeface="NikoshBAN" panose="02000000000000000000" pitchFamily="2" charset="0"/>
              </a:rPr>
              <a:t>, </a:t>
            </a:r>
            <a:r>
              <a:rPr lang="en-US" baseline="0" dirty="0" err="1" smtClean="0">
                <a:solidFill>
                  <a:schemeClr val="bg1"/>
                </a:solidFill>
                <a:latin typeface="NikoshBAN" panose="02000000000000000000" pitchFamily="2" charset="0"/>
                <a:cs typeface="NikoshBAN" panose="02000000000000000000" pitchFamily="2" charset="0"/>
              </a:rPr>
              <a:t>দক্ষিণ</a:t>
            </a:r>
            <a:r>
              <a:rPr lang="en-US" baseline="0" dirty="0" smtClean="0">
                <a:solidFill>
                  <a:schemeClr val="bg1"/>
                </a:solidFill>
                <a:latin typeface="NikoshBAN" panose="02000000000000000000" pitchFamily="2" charset="0"/>
                <a:cs typeface="NikoshBAN" panose="02000000000000000000" pitchFamily="2" charset="0"/>
              </a:rPr>
              <a:t> </a:t>
            </a:r>
            <a:r>
              <a:rPr lang="en-US" baseline="0" dirty="0" err="1" smtClean="0">
                <a:solidFill>
                  <a:schemeClr val="bg1"/>
                </a:solidFill>
                <a:latin typeface="NikoshBAN" panose="02000000000000000000" pitchFamily="2" charset="0"/>
                <a:cs typeface="NikoshBAN" panose="02000000000000000000" pitchFamily="2" charset="0"/>
              </a:rPr>
              <a:t>সুনামগঞ্জ</a:t>
            </a:r>
            <a:r>
              <a:rPr lang="en-US" baseline="0" dirty="0" smtClean="0">
                <a:solidFill>
                  <a:schemeClr val="bg1"/>
                </a:solidFill>
                <a:latin typeface="NikoshBAN" panose="02000000000000000000" pitchFamily="2" charset="0"/>
                <a:cs typeface="NikoshBAN" panose="02000000000000000000" pitchFamily="2" charset="0"/>
              </a:rPr>
              <a:t>, </a:t>
            </a:r>
            <a:r>
              <a:rPr lang="en-US" baseline="0" dirty="0" err="1" smtClean="0">
                <a:solidFill>
                  <a:schemeClr val="bg1"/>
                </a:solidFill>
                <a:latin typeface="NikoshBAN" panose="02000000000000000000" pitchFamily="2" charset="0"/>
                <a:cs typeface="NikoshBAN" panose="02000000000000000000" pitchFamily="2" charset="0"/>
              </a:rPr>
              <a:t>সুনামগঞ্জ</a:t>
            </a:r>
            <a:r>
              <a:rPr lang="en-US" baseline="0" dirty="0" smtClean="0">
                <a:solidFill>
                  <a:schemeClr val="bg1"/>
                </a:solidFill>
                <a:latin typeface="NikoshBAN" panose="02000000000000000000" pitchFamily="2" charset="0"/>
                <a:cs typeface="NikoshBAN" panose="02000000000000000000" pitchFamily="2" charset="0"/>
              </a:rPr>
              <a:t>।</a:t>
            </a:r>
            <a:endParaRPr lang="en-US"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622567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4024" y="532263"/>
            <a:ext cx="11163869" cy="5854889"/>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txBody>
          <a:bodyPr wrap="square" rtlCol="0">
            <a:spAutoFit/>
          </a:bodyPr>
          <a:lstStyle/>
          <a:p>
            <a:endParaRPr lang="en-US" dirty="0"/>
          </a:p>
        </p:txBody>
      </p:sp>
      <p:sp>
        <p:nvSpPr>
          <p:cNvPr id="3" name="TextBox 2"/>
          <p:cNvSpPr txBox="1"/>
          <p:nvPr/>
        </p:nvSpPr>
        <p:spPr>
          <a:xfrm>
            <a:off x="1228299" y="4804012"/>
            <a:ext cx="9744501" cy="1200329"/>
          </a:xfrm>
          <a:prstGeom prst="rect">
            <a:avLst/>
          </a:prstGeom>
          <a:noFill/>
        </p:spPr>
        <p:txBody>
          <a:bodyPr wrap="square" rtlCol="0">
            <a:spAutoFit/>
          </a:bodyPr>
          <a:lstStyle/>
          <a:p>
            <a:pPr algn="ctr"/>
            <a:r>
              <a:rPr lang="en-US" sz="7200" dirty="0" err="1" smtClean="0">
                <a:solidFill>
                  <a:srgbClr val="FFFF00"/>
                </a:solidFill>
                <a:latin typeface="NikoshBAN" panose="02000000000000000000" pitchFamily="2" charset="0"/>
                <a:cs typeface="NikoshBAN" panose="02000000000000000000" pitchFamily="2" charset="0"/>
              </a:rPr>
              <a:t>আজকের</a:t>
            </a:r>
            <a:r>
              <a:rPr lang="en-US" sz="7200" dirty="0" smtClean="0">
                <a:solidFill>
                  <a:srgbClr val="FFFF00"/>
                </a:solidFill>
                <a:latin typeface="NikoshBAN" panose="02000000000000000000" pitchFamily="2" charset="0"/>
                <a:cs typeface="NikoshBAN" panose="02000000000000000000" pitchFamily="2" charset="0"/>
              </a:rPr>
              <a:t> </a:t>
            </a:r>
            <a:r>
              <a:rPr lang="en-US" sz="7200" dirty="0" err="1" smtClean="0">
                <a:solidFill>
                  <a:srgbClr val="FFFF00"/>
                </a:solidFill>
                <a:latin typeface="NikoshBAN" panose="02000000000000000000" pitchFamily="2" charset="0"/>
                <a:cs typeface="NikoshBAN" panose="02000000000000000000" pitchFamily="2" charset="0"/>
              </a:rPr>
              <a:t>ক্লাসে</a:t>
            </a:r>
            <a:r>
              <a:rPr lang="en-US" sz="7200" dirty="0" smtClean="0">
                <a:solidFill>
                  <a:srgbClr val="FFFF00"/>
                </a:solidFill>
                <a:latin typeface="NikoshBAN" panose="02000000000000000000" pitchFamily="2" charset="0"/>
                <a:cs typeface="NikoshBAN" panose="02000000000000000000" pitchFamily="2" charset="0"/>
              </a:rPr>
              <a:t> </a:t>
            </a:r>
            <a:r>
              <a:rPr lang="en-US" sz="7200" dirty="0" err="1" smtClean="0">
                <a:solidFill>
                  <a:srgbClr val="FFFF00"/>
                </a:solidFill>
                <a:latin typeface="NikoshBAN" panose="02000000000000000000" pitchFamily="2" charset="0"/>
                <a:cs typeface="NikoshBAN" panose="02000000000000000000" pitchFamily="2" charset="0"/>
              </a:rPr>
              <a:t>সবাইকে</a:t>
            </a:r>
            <a:r>
              <a:rPr lang="en-US" sz="7200" dirty="0" smtClean="0">
                <a:solidFill>
                  <a:srgbClr val="FFFF00"/>
                </a:solidFill>
                <a:latin typeface="NikoshBAN" panose="02000000000000000000" pitchFamily="2" charset="0"/>
                <a:cs typeface="NikoshBAN" panose="02000000000000000000" pitchFamily="2" charset="0"/>
              </a:rPr>
              <a:t> </a:t>
            </a:r>
            <a:r>
              <a:rPr lang="en-US" sz="7200" dirty="0" err="1" smtClean="0">
                <a:solidFill>
                  <a:srgbClr val="FFFF00"/>
                </a:solidFill>
                <a:latin typeface="NikoshBAN" panose="02000000000000000000" pitchFamily="2" charset="0"/>
                <a:cs typeface="NikoshBAN" panose="02000000000000000000" pitchFamily="2" charset="0"/>
              </a:rPr>
              <a:t>স্বাগত</a:t>
            </a:r>
            <a:endParaRPr lang="en-US" sz="7200"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3826252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0905" y="993111"/>
            <a:ext cx="10515600" cy="4351338"/>
          </a:xfrm>
        </p:spPr>
        <p:txBody>
          <a:bodyPr/>
          <a:lstStyle/>
          <a:p>
            <a:pPr marL="0" indent="0" algn="just">
              <a:buNone/>
            </a:pPr>
            <a:r>
              <a:rPr lang="bn-IN" sz="4800" b="1" u="sng" dirty="0">
                <a:latin typeface="NikoshBAN" pitchFamily="2" charset="0"/>
                <a:cs typeface="NikoshBAN" pitchFamily="2" charset="0"/>
              </a:rPr>
              <a:t>জীবন বিমাঃ</a:t>
            </a:r>
            <a:r>
              <a:rPr lang="bn-IN" sz="4800" dirty="0">
                <a:latin typeface="NikoshBAN" pitchFamily="2" charset="0"/>
                <a:cs typeface="NikoshBAN" pitchFamily="2" charset="0"/>
              </a:rPr>
              <a:t>- </a:t>
            </a:r>
            <a:r>
              <a:rPr lang="bn-IN" sz="4400" dirty="0">
                <a:latin typeface="NikoshBAN" pitchFamily="2" charset="0"/>
                <a:cs typeface="NikoshBAN" pitchFamily="2" charset="0"/>
              </a:rPr>
              <a:t>যে বিমা চুক্তির মাধ্যমে বিমাকারী বিমা কিস্তির বিনিময়ে বিমা গ্রহণকারী ব্যক্তিকে বা তাঁরনির্বাচিত ব্যাক্তিকে বা উত্তরাধিকারীকে বিশেষ সময়ের পরে বা বিমাগ্রহীতার মৃত্যুতে বিমাকূত অর্থ প্রদান করে থাকে তাকে জীবন বিমা বলে। জীবনের ক্ষতিপূরণের নিশ্চয়তা কেউ দিতে পারেনা তাই জীবন বীমাকে ক্ষতিপূরণের চুক্তি বলা হয় না।  </a:t>
            </a:r>
          </a:p>
        </p:txBody>
      </p:sp>
    </p:spTree>
    <p:extLst>
      <p:ext uri="{BB962C8B-B14F-4D97-AF65-F5344CB8AC3E}">
        <p14:creationId xmlns:p14="http://schemas.microsoft.com/office/powerpoint/2010/main" val="5902762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0905" y="1238771"/>
            <a:ext cx="10515600" cy="4351338"/>
          </a:xfrm>
        </p:spPr>
        <p:txBody>
          <a:bodyPr/>
          <a:lstStyle/>
          <a:p>
            <a:pPr marL="0" indent="0" algn="just">
              <a:buNone/>
            </a:pPr>
            <a:r>
              <a:rPr lang="bn-IN" sz="6000" b="1" u="sng" dirty="0" smtClean="0">
                <a:latin typeface="NikoshBAN" pitchFamily="2" charset="0"/>
                <a:cs typeface="NikoshBAN" pitchFamily="2" charset="0"/>
              </a:rPr>
              <a:t>সাধারন বিমাঃ</a:t>
            </a:r>
            <a:r>
              <a:rPr lang="bn-IN" sz="6000" dirty="0" smtClean="0">
                <a:latin typeface="NikoshBAN" pitchFamily="2" charset="0"/>
                <a:cs typeface="NikoshBAN" pitchFamily="2" charset="0"/>
              </a:rPr>
              <a:t>- অনাকাঙ্খিত কোন ঘটনার জন্য যে বিমা চুক্তির মাধ্যমে বিমাকারী বিমা কিস্তির বিনিময়ে বিমা গ্রহণকারী ব্যক্তিকে বা প্রতিষ্ঠান কে নির্দিষ্ট্য ক্ষতিপুর</a:t>
            </a:r>
            <a:r>
              <a:rPr lang="bn-BD" sz="6000" dirty="0" smtClean="0">
                <a:latin typeface="NikoshBAN" pitchFamily="2" charset="0"/>
                <a:cs typeface="NikoshBAN" pitchFamily="2" charset="0"/>
              </a:rPr>
              <a:t>ণ</a:t>
            </a:r>
            <a:r>
              <a:rPr lang="bn-IN" sz="6000" dirty="0" smtClean="0">
                <a:latin typeface="NikoshBAN" pitchFamily="2" charset="0"/>
                <a:cs typeface="NikoshBAN" pitchFamily="2" charset="0"/>
              </a:rPr>
              <a:t> দিয়ে থাকে তাকে সাধারন বিমা বলে। </a:t>
            </a:r>
            <a:endParaRPr lang="en-US" sz="6000" dirty="0" smtClean="0">
              <a:latin typeface="NikoshBAN" pitchFamily="2" charset="0"/>
              <a:cs typeface="NikoshBAN" pitchFamily="2" charset="0"/>
            </a:endParaRPr>
          </a:p>
          <a:p>
            <a:pPr marL="0" indent="0">
              <a:buNone/>
            </a:pPr>
            <a:endParaRPr lang="en-US" dirty="0"/>
          </a:p>
        </p:txBody>
      </p:sp>
    </p:spTree>
    <p:extLst>
      <p:ext uri="{BB962C8B-B14F-4D97-AF65-F5344CB8AC3E}">
        <p14:creationId xmlns:p14="http://schemas.microsoft.com/office/powerpoint/2010/main" val="22476455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0502" y="412419"/>
            <a:ext cx="10972799" cy="4678196"/>
          </a:xfrm>
        </p:spPr>
      </p:pic>
      <p:sp>
        <p:nvSpPr>
          <p:cNvPr id="8" name="TextBox 7"/>
          <p:cNvSpPr txBox="1"/>
          <p:nvPr/>
        </p:nvSpPr>
        <p:spPr>
          <a:xfrm flipH="1">
            <a:off x="3480178" y="5254388"/>
            <a:ext cx="5636525" cy="923330"/>
          </a:xfrm>
          <a:prstGeom prst="rect">
            <a:avLst/>
          </a:prstGeom>
          <a:noFill/>
        </p:spPr>
        <p:txBody>
          <a:bodyPr wrap="square" rtlCol="0">
            <a:spAutoFit/>
          </a:bodyPr>
          <a:lstStyle/>
          <a:p>
            <a:pPr algn="ctr"/>
            <a:r>
              <a:rPr lang="bn-BD" sz="5400" dirty="0" smtClean="0">
                <a:latin typeface="NikoshBAN" panose="02000000000000000000" pitchFamily="2" charset="0"/>
                <a:cs typeface="NikoshBAN" panose="02000000000000000000" pitchFamily="2" charset="0"/>
              </a:rPr>
              <a:t>দুর্ঘটনা</a:t>
            </a:r>
            <a:endParaRPr lang="en-US" sz="5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3138441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4967" y="532263"/>
            <a:ext cx="11232108" cy="5644700"/>
          </a:xfrm>
        </p:spPr>
        <p:txBody>
          <a:bodyPr/>
          <a:lstStyle/>
          <a:p>
            <a:pPr marL="0" indent="0" algn="just">
              <a:buNone/>
            </a:pPr>
            <a:r>
              <a:rPr lang="bn-BD" sz="5400" dirty="0" smtClean="0">
                <a:latin typeface="NikoshBAN" panose="02000000000000000000" pitchFamily="2" charset="0"/>
                <a:cs typeface="NikoshBAN" panose="02000000000000000000" pitchFamily="2" charset="0"/>
              </a:rPr>
              <a:t>বিমা ব্যবসায় সবচেয়ে জনপ্রিয় হচ্ছে জীবন বিমা। যে বিমা চুক্তির মাধ্যমে বিমাকারী বিমা কিস্তির বিনিময়ে বিমা গ্রহনকারী ব্যক্তিকে বা তার নির্বাচিত ব্যক্তিকে বা উত্তরাধিকারীকে একটি বিশেষ সময়ের পরে বা বিমা গ্রহীতার মৃত্যুতে বিমাকৃত অর্থ প্রদান করে থাকে সেই বিমা চুক্তিকেই জীবন বিমা বলে । </a:t>
            </a:r>
            <a:endParaRPr lang="en-US" sz="5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688676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59558" y="423080"/>
            <a:ext cx="10904561" cy="4885899"/>
          </a:xfrm>
          <a:blipFill dpi="0" rotWithShape="1">
            <a:blip r:embed="rId4">
              <a:extLst>
                <a:ext uri="{28A0092B-C50C-407E-A947-70E740481C1C}">
                  <a14:useLocalDpi xmlns:a14="http://schemas.microsoft.com/office/drawing/2010/main" val="0"/>
                </a:ext>
              </a:extLst>
            </a:blip>
            <a:srcRect/>
            <a:stretch>
              <a:fillRect/>
            </a:stretch>
          </a:blipFill>
        </p:spPr>
      </p:pic>
      <p:sp>
        <p:nvSpPr>
          <p:cNvPr id="5" name="TextBox 4"/>
          <p:cNvSpPr txBox="1"/>
          <p:nvPr/>
        </p:nvSpPr>
        <p:spPr>
          <a:xfrm>
            <a:off x="559558" y="5431809"/>
            <a:ext cx="11000095" cy="1015663"/>
          </a:xfrm>
          <a:prstGeom prst="rect">
            <a:avLst/>
          </a:prstGeom>
          <a:noFill/>
        </p:spPr>
        <p:txBody>
          <a:bodyPr wrap="square" rtlCol="0">
            <a:spAutoFit/>
          </a:bodyPr>
          <a:lstStyle/>
          <a:p>
            <a:pPr algn="ctr"/>
            <a:r>
              <a:rPr lang="bn-BD" sz="6000" dirty="0" smtClean="0">
                <a:latin typeface="NikoshBAN" panose="02000000000000000000" pitchFamily="2" charset="0"/>
                <a:cs typeface="NikoshBAN" panose="02000000000000000000" pitchFamily="2" charset="0"/>
              </a:rPr>
              <a:t>অগ্নিকান্ড</a:t>
            </a:r>
            <a:endParaRPr lang="en-US" sz="6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7646186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0904" y="1129589"/>
            <a:ext cx="10515600" cy="4351338"/>
          </a:xfrm>
        </p:spPr>
        <p:txBody>
          <a:bodyPr/>
          <a:lstStyle/>
          <a:p>
            <a:pPr marL="0" indent="0" algn="just">
              <a:buNone/>
            </a:pPr>
            <a:r>
              <a:rPr lang="bn-BD" sz="7200" dirty="0" smtClean="0">
                <a:latin typeface="NikoshBAN" panose="02000000000000000000" pitchFamily="2" charset="0"/>
                <a:cs typeface="NikoshBAN" panose="02000000000000000000" pitchFamily="2" charset="0"/>
              </a:rPr>
              <a:t>যে বিমা চুক্তির মাধ্যমে বিমা গ্রহীতা ব্যক্তিকে অগ্নিজনিত ক্ষতির জন্য ক্ষতিপূরণ দান করে তাকে অগ্নি বিমা বলে ।</a:t>
            </a:r>
            <a:endParaRPr lang="en-US" sz="7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6356212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3206" y="477672"/>
            <a:ext cx="11109278" cy="4722125"/>
          </a:xfrm>
        </p:spPr>
      </p:pic>
      <p:sp>
        <p:nvSpPr>
          <p:cNvPr id="5" name="TextBox 4"/>
          <p:cNvSpPr txBox="1"/>
          <p:nvPr/>
        </p:nvSpPr>
        <p:spPr>
          <a:xfrm>
            <a:off x="614150" y="5336275"/>
            <a:ext cx="11041039" cy="830997"/>
          </a:xfrm>
          <a:prstGeom prst="rect">
            <a:avLst/>
          </a:prstGeom>
          <a:noFill/>
        </p:spPr>
        <p:txBody>
          <a:bodyPr wrap="square" rtlCol="0">
            <a:spAutoFit/>
          </a:bodyPr>
          <a:lstStyle/>
          <a:p>
            <a:pPr algn="ctr"/>
            <a:r>
              <a:rPr lang="bn-BD" sz="4800" dirty="0" smtClean="0">
                <a:solidFill>
                  <a:srgbClr val="00B050"/>
                </a:solidFill>
                <a:latin typeface="NikoshBAN" panose="02000000000000000000" pitchFamily="2" charset="0"/>
                <a:cs typeface="NikoshBAN" panose="02000000000000000000" pitchFamily="2" charset="0"/>
              </a:rPr>
              <a:t>নৌ-দূর্ঘটনা</a:t>
            </a:r>
            <a:endParaRPr lang="en-US" sz="48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09284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7672" y="1006759"/>
            <a:ext cx="11245755" cy="4351338"/>
          </a:xfrm>
        </p:spPr>
        <p:txBody>
          <a:bodyPr/>
          <a:lstStyle/>
          <a:p>
            <a:pPr marL="0" indent="0" algn="just">
              <a:buNone/>
            </a:pPr>
            <a:r>
              <a:rPr lang="bn-BD" sz="7200" dirty="0" smtClean="0">
                <a:latin typeface="NikoshBAN" panose="02000000000000000000" pitchFamily="2" charset="0"/>
                <a:cs typeface="NikoshBAN" panose="02000000000000000000" pitchFamily="2" charset="0"/>
              </a:rPr>
              <a:t>যে বিমা নদী ও সামুদ্রিক যাত্রা থেকে সৃষ্ট ঝুঁকির জন্য ক্ষতিপূরণ দেয়ার প্রতিশ্রুতি দেওয়া হয় তাকে নৌ বিমা বলে ।</a:t>
            </a:r>
            <a:endParaRPr lang="en-US" sz="7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05175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2589" y="504967"/>
            <a:ext cx="10958825" cy="4708478"/>
          </a:xfrm>
        </p:spPr>
      </p:pic>
      <p:sp>
        <p:nvSpPr>
          <p:cNvPr id="5" name="TextBox 4"/>
          <p:cNvSpPr txBox="1"/>
          <p:nvPr/>
        </p:nvSpPr>
        <p:spPr>
          <a:xfrm>
            <a:off x="586854" y="5349923"/>
            <a:ext cx="11013744" cy="830997"/>
          </a:xfrm>
          <a:prstGeom prst="rect">
            <a:avLst/>
          </a:prstGeom>
          <a:noFill/>
        </p:spPr>
        <p:txBody>
          <a:bodyPr wrap="square" rtlCol="0">
            <a:spAutoFit/>
          </a:bodyPr>
          <a:lstStyle/>
          <a:p>
            <a:pPr algn="ctr"/>
            <a:r>
              <a:rPr lang="bn-BD" sz="4800" dirty="0" smtClean="0">
                <a:latin typeface="NikoshBAN" panose="02000000000000000000" pitchFamily="2" charset="0"/>
                <a:cs typeface="NikoshBAN" panose="02000000000000000000" pitchFamily="2" charset="0"/>
              </a:rPr>
              <a:t> বাস দুর্ঘটনা</a:t>
            </a:r>
            <a:endParaRPr lang="en-US" sz="4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931290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9962" y="1211476"/>
            <a:ext cx="10515600" cy="4351338"/>
          </a:xfrm>
        </p:spPr>
        <p:txBody>
          <a:bodyPr/>
          <a:lstStyle/>
          <a:p>
            <a:pPr marL="0" indent="0" algn="just">
              <a:buNone/>
            </a:pPr>
            <a:r>
              <a:rPr lang="bn-BD" sz="6000" dirty="0" smtClean="0">
                <a:latin typeface="NikoshBAN" panose="02000000000000000000" pitchFamily="2" charset="0"/>
                <a:cs typeface="NikoshBAN" panose="02000000000000000000" pitchFamily="2" charset="0"/>
              </a:rPr>
              <a:t>ব্যক্তির জীবন বা সম্পত্তি বিনাশের ঝুঁকি দুর্ঘটনা বিমার আওতাভুক্ত। এ জাতীয় বিমার শর্তানুসারে নির্দিষ্ট প্রমিয়ামের পরিবর্তে আশঙ্কিত দুর্ঘটনা জনিত ক্ষতি সংঘটিত হলে বিমা গ্রহীতাকে ক্ষতিপূরণ প্রদান করে।</a:t>
            </a:r>
            <a:endParaRPr lang="en-US" sz="6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48111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4967" y="436729"/>
            <a:ext cx="1978925" cy="2442949"/>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9719481" y="466299"/>
            <a:ext cx="1978925" cy="2442949"/>
          </a:xfrm>
          <a:prstGeom prst="rect">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220872" y="1091821"/>
            <a:ext cx="5868538" cy="1200329"/>
          </a:xfrm>
          <a:prstGeom prst="rect">
            <a:avLst/>
          </a:prstGeom>
          <a:noFill/>
        </p:spPr>
        <p:txBody>
          <a:bodyPr wrap="square" rtlCol="0">
            <a:spAutoFit/>
          </a:bodyPr>
          <a:lstStyle/>
          <a:p>
            <a:pPr algn="ctr"/>
            <a:r>
              <a:rPr lang="bn-BD" sz="7200" dirty="0" smtClean="0">
                <a:latin typeface="NikoshBAN" panose="02000000000000000000" pitchFamily="2" charset="0"/>
                <a:cs typeface="NikoshBAN" panose="02000000000000000000" pitchFamily="2" charset="0"/>
              </a:rPr>
              <a:t>পরিচিতি</a:t>
            </a:r>
            <a:endParaRPr lang="en-US" sz="7200" dirty="0">
              <a:latin typeface="NikoshBAN" panose="02000000000000000000" pitchFamily="2" charset="0"/>
              <a:cs typeface="NikoshBAN" panose="02000000000000000000" pitchFamily="2" charset="0"/>
            </a:endParaRPr>
          </a:p>
        </p:txBody>
      </p:sp>
      <p:sp>
        <p:nvSpPr>
          <p:cNvPr id="7" name="TextBox 6"/>
          <p:cNvSpPr txBox="1"/>
          <p:nvPr/>
        </p:nvSpPr>
        <p:spPr>
          <a:xfrm>
            <a:off x="668740" y="3220872"/>
            <a:ext cx="6291617" cy="2677656"/>
          </a:xfrm>
          <a:prstGeom prst="rect">
            <a:avLst/>
          </a:prstGeom>
          <a:noFill/>
        </p:spPr>
        <p:txBody>
          <a:bodyPr wrap="square" rtlCol="0">
            <a:spAutoFit/>
          </a:bodyPr>
          <a:lstStyle/>
          <a:p>
            <a:r>
              <a:rPr lang="bn-BD" sz="2800" b="1" dirty="0">
                <a:latin typeface="NikoshBAN" panose="02000000000000000000" pitchFamily="2" charset="0"/>
                <a:cs typeface="NikoshBAN" panose="02000000000000000000" pitchFamily="2" charset="0"/>
              </a:rPr>
              <a:t>রিকন চন্দ্র দাশ</a:t>
            </a:r>
          </a:p>
          <a:p>
            <a:r>
              <a:rPr lang="bn-BD" sz="2800" b="1" dirty="0">
                <a:latin typeface="NikoshBAN" panose="02000000000000000000" pitchFamily="2" charset="0"/>
                <a:cs typeface="NikoshBAN" panose="02000000000000000000" pitchFamily="2" charset="0"/>
              </a:rPr>
              <a:t>সহকারি শিক্ষক ( ব্যবসায় শিক্ষা )</a:t>
            </a:r>
          </a:p>
          <a:p>
            <a:r>
              <a:rPr lang="bn-BD" sz="2800" b="1" dirty="0">
                <a:latin typeface="NikoshBAN" panose="02000000000000000000" pitchFamily="2" charset="0"/>
                <a:cs typeface="NikoshBAN" panose="02000000000000000000" pitchFamily="2" charset="0"/>
              </a:rPr>
              <a:t>পাগলা সরকারি মডেল হাইস্কুল এন্ড কলেজ</a:t>
            </a:r>
          </a:p>
          <a:p>
            <a:r>
              <a:rPr lang="bn-BD" sz="2800" b="1" dirty="0">
                <a:latin typeface="NikoshBAN" panose="02000000000000000000" pitchFamily="2" charset="0"/>
                <a:cs typeface="NikoshBAN" panose="02000000000000000000" pitchFamily="2" charset="0"/>
              </a:rPr>
              <a:t>দক্ষিণ সুনামগঞ্জ, সুনামগঞ্জ</a:t>
            </a:r>
          </a:p>
          <a:p>
            <a:r>
              <a:rPr lang="bn-BD" sz="2800" b="1" dirty="0">
                <a:latin typeface="NikoshBAN" panose="02000000000000000000" pitchFamily="2" charset="0"/>
                <a:cs typeface="NikoshBAN" panose="02000000000000000000" pitchFamily="2" charset="0"/>
              </a:rPr>
              <a:t>মোবাইল নংঃ ০১৭২২২১৫৭৭৯</a:t>
            </a:r>
          </a:p>
          <a:p>
            <a:r>
              <a:rPr lang="bn-BD" sz="2800" b="1" dirty="0"/>
              <a:t>Email : rikanchandrad</a:t>
            </a:r>
            <a:r>
              <a:rPr lang="en-US" sz="2800" b="1" dirty="0"/>
              <a:t>1955@gmail.com</a:t>
            </a:r>
          </a:p>
        </p:txBody>
      </p:sp>
      <p:sp>
        <p:nvSpPr>
          <p:cNvPr id="8" name="TextBox 7"/>
          <p:cNvSpPr txBox="1"/>
          <p:nvPr/>
        </p:nvSpPr>
        <p:spPr>
          <a:xfrm>
            <a:off x="7328847" y="3603009"/>
            <a:ext cx="4094328" cy="2554545"/>
          </a:xfrm>
          <a:prstGeom prst="rect">
            <a:avLst/>
          </a:prstGeom>
          <a:noFill/>
        </p:spPr>
        <p:txBody>
          <a:bodyPr wrap="square" rtlCol="0">
            <a:spAutoFit/>
          </a:bodyPr>
          <a:lstStyle/>
          <a:p>
            <a:r>
              <a:rPr lang="bn-BD" sz="3200" b="1" dirty="0">
                <a:latin typeface="NikoshBAN" panose="02000000000000000000" pitchFamily="2" charset="0"/>
                <a:cs typeface="NikoshBAN" panose="02000000000000000000" pitchFamily="2" charset="0"/>
              </a:rPr>
              <a:t>শ্রেণিঃনবম ও দশম</a:t>
            </a:r>
          </a:p>
          <a:p>
            <a:r>
              <a:rPr lang="bn-BD" sz="3200" b="1" dirty="0">
                <a:latin typeface="NikoshBAN" panose="02000000000000000000" pitchFamily="2" charset="0"/>
                <a:cs typeface="NikoshBAN" panose="02000000000000000000" pitchFamily="2" charset="0"/>
              </a:rPr>
              <a:t>অধ্যায়ঃ </a:t>
            </a:r>
            <a:r>
              <a:rPr lang="bn-BD" sz="3200" b="1" dirty="0" smtClean="0">
                <a:latin typeface="NikoshBAN" panose="02000000000000000000" pitchFamily="2" charset="0"/>
                <a:cs typeface="NikoshBAN" panose="02000000000000000000" pitchFamily="2" charset="0"/>
              </a:rPr>
              <a:t>পঞ্চম</a:t>
            </a:r>
            <a:endParaRPr lang="en-US" sz="3200" b="1" dirty="0">
              <a:latin typeface="NikoshBAN" panose="02000000000000000000" pitchFamily="2" charset="0"/>
              <a:cs typeface="NikoshBAN" panose="02000000000000000000" pitchFamily="2" charset="0"/>
            </a:endParaRPr>
          </a:p>
          <a:p>
            <a:r>
              <a:rPr lang="en-US" sz="3200" b="1" dirty="0" err="1">
                <a:latin typeface="NikoshBAN" panose="02000000000000000000" pitchFamily="2" charset="0"/>
                <a:cs typeface="NikoshBAN" panose="02000000000000000000" pitchFamily="2" charset="0"/>
              </a:rPr>
              <a:t>বিষয়ঃ</a:t>
            </a:r>
            <a:r>
              <a:rPr lang="en-US" sz="3200" b="1" dirty="0">
                <a:latin typeface="NikoshBAN" panose="02000000000000000000" pitchFamily="2" charset="0"/>
                <a:cs typeface="NikoshBAN" panose="02000000000000000000" pitchFamily="2" charset="0"/>
              </a:rPr>
              <a:t> </a:t>
            </a:r>
            <a:r>
              <a:rPr lang="en-US" sz="3200" b="1" dirty="0" err="1">
                <a:latin typeface="NikoshBAN" panose="02000000000000000000" pitchFamily="2" charset="0"/>
                <a:cs typeface="NikoshBAN" panose="02000000000000000000" pitchFamily="2" charset="0"/>
              </a:rPr>
              <a:t>ব্যবসায়</a:t>
            </a:r>
            <a:r>
              <a:rPr lang="en-US" sz="3200" b="1" dirty="0">
                <a:latin typeface="NikoshBAN" panose="02000000000000000000" pitchFamily="2" charset="0"/>
                <a:cs typeface="NikoshBAN" panose="02000000000000000000" pitchFamily="2" charset="0"/>
              </a:rPr>
              <a:t> </a:t>
            </a:r>
            <a:r>
              <a:rPr lang="en-US" sz="3200" b="1" dirty="0" err="1">
                <a:latin typeface="NikoshBAN" panose="02000000000000000000" pitchFamily="2" charset="0"/>
                <a:cs typeface="NikoshBAN" panose="02000000000000000000" pitchFamily="2" charset="0"/>
              </a:rPr>
              <a:t>উদ্যোগ</a:t>
            </a:r>
            <a:endParaRPr lang="bn-BD" sz="3200" b="1" dirty="0">
              <a:latin typeface="NikoshBAN" panose="02000000000000000000" pitchFamily="2" charset="0"/>
              <a:cs typeface="NikoshBAN" panose="02000000000000000000" pitchFamily="2" charset="0"/>
            </a:endParaRPr>
          </a:p>
          <a:p>
            <a:r>
              <a:rPr lang="bn-BD" sz="3200" b="1" dirty="0">
                <a:latin typeface="NikoshBAN" panose="02000000000000000000" pitchFamily="2" charset="0"/>
                <a:cs typeface="NikoshBAN" panose="02000000000000000000" pitchFamily="2" charset="0"/>
              </a:rPr>
              <a:t>সময়ঃ ৪৫ মিনিট</a:t>
            </a:r>
          </a:p>
          <a:p>
            <a:r>
              <a:rPr lang="bn-BD" sz="3200" b="1" dirty="0" smtClean="0">
                <a:latin typeface="NikoshBAN" panose="02000000000000000000" pitchFamily="2" charset="0"/>
                <a:cs typeface="NikoshBAN" panose="02000000000000000000" pitchFamily="2" charset="0"/>
              </a:rPr>
              <a:t>তারিখঃ ১৯/০</a:t>
            </a:r>
            <a:r>
              <a:rPr lang="en-US" sz="3200" b="1" dirty="0">
                <a:latin typeface="NikoshBAN" panose="02000000000000000000" pitchFamily="2" charset="0"/>
                <a:cs typeface="NikoshBAN" panose="02000000000000000000" pitchFamily="2" charset="0"/>
              </a:rPr>
              <a:t>৮</a:t>
            </a:r>
            <a:r>
              <a:rPr lang="bn-BD" sz="3200" b="1" dirty="0">
                <a:latin typeface="NikoshBAN" panose="02000000000000000000" pitchFamily="2" charset="0"/>
                <a:cs typeface="NikoshBAN" panose="02000000000000000000" pitchFamily="2" charset="0"/>
              </a:rPr>
              <a:t>/২০২০ খ্রিঃ </a:t>
            </a:r>
          </a:p>
        </p:txBody>
      </p:sp>
    </p:spTree>
    <p:extLst>
      <p:ext uri="{BB962C8B-B14F-4D97-AF65-F5344CB8AC3E}">
        <p14:creationId xmlns:p14="http://schemas.microsoft.com/office/powerpoint/2010/main" val="25785733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1319" y="573206"/>
            <a:ext cx="11245756" cy="1323439"/>
          </a:xfrm>
          <a:prstGeom prst="rect">
            <a:avLst/>
          </a:prstGeom>
          <a:noFill/>
        </p:spPr>
        <p:txBody>
          <a:bodyPr wrap="square" rtlCol="0">
            <a:spAutoFit/>
          </a:bodyPr>
          <a:lstStyle/>
          <a:p>
            <a:pPr algn="ctr"/>
            <a:r>
              <a:rPr lang="bn-BD" sz="8000" dirty="0" smtClean="0">
                <a:latin typeface="NikoshBAN" panose="02000000000000000000" pitchFamily="2" charset="0"/>
                <a:cs typeface="NikoshBAN" panose="02000000000000000000" pitchFamily="2" charset="0"/>
              </a:rPr>
              <a:t>দলীয় কাজ</a:t>
            </a:r>
            <a:endParaRPr lang="en-US" sz="8000" dirty="0">
              <a:latin typeface="NikoshBAN" panose="02000000000000000000" pitchFamily="2" charset="0"/>
              <a:cs typeface="NikoshBAN" panose="02000000000000000000" pitchFamily="2" charset="0"/>
            </a:endParaRPr>
          </a:p>
        </p:txBody>
      </p:sp>
      <p:sp>
        <p:nvSpPr>
          <p:cNvPr id="5" name="TextBox 4"/>
          <p:cNvSpPr txBox="1"/>
          <p:nvPr/>
        </p:nvSpPr>
        <p:spPr>
          <a:xfrm>
            <a:off x="532262" y="3562066"/>
            <a:ext cx="10849970" cy="1015663"/>
          </a:xfrm>
          <a:prstGeom prst="rect">
            <a:avLst/>
          </a:prstGeom>
          <a:noFill/>
        </p:spPr>
        <p:txBody>
          <a:bodyPr wrap="square" rtlCol="0">
            <a:spAutoFit/>
          </a:bodyPr>
          <a:lstStyle/>
          <a:p>
            <a:pPr marL="857250" indent="-857250">
              <a:buFont typeface="Arial" panose="020B0604020202020204" pitchFamily="34" charset="0"/>
              <a:buChar char="•"/>
            </a:pPr>
            <a:r>
              <a:rPr lang="bn-BD" sz="6000" dirty="0" smtClean="0">
                <a:latin typeface="NikoshBAN" panose="02000000000000000000" pitchFamily="2" charset="0"/>
                <a:cs typeface="NikoshBAN" panose="02000000000000000000" pitchFamily="2" charset="0"/>
              </a:rPr>
              <a:t>সাধারন বিমা কত প্রাকার ও কী কী লিখ ?</a:t>
            </a:r>
            <a:endParaRPr lang="en-US" sz="6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464516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0752" y="2797791"/>
            <a:ext cx="10413242" cy="3416320"/>
          </a:xfrm>
          <a:prstGeom prst="rect">
            <a:avLst/>
          </a:prstGeom>
          <a:noFill/>
        </p:spPr>
        <p:txBody>
          <a:bodyPr wrap="square" rtlCol="0">
            <a:spAutoFit/>
          </a:bodyPr>
          <a:lstStyle/>
          <a:p>
            <a:pPr marL="285750" indent="-285750">
              <a:buFont typeface="Wingdings" panose="05000000000000000000" pitchFamily="2" charset="2"/>
              <a:buChar char="q"/>
            </a:pPr>
            <a:r>
              <a:rPr lang="bn-BD" sz="5400" dirty="0" smtClean="0">
                <a:latin typeface="NikoshBAN" pitchFamily="2" charset="0"/>
                <a:cs typeface="NikoshBAN" pitchFamily="2" charset="0"/>
              </a:rPr>
              <a:t> নৌ </a:t>
            </a:r>
            <a:r>
              <a:rPr lang="bn-IN" sz="5400" dirty="0" smtClean="0">
                <a:latin typeface="NikoshBAN" pitchFamily="2" charset="0"/>
                <a:cs typeface="NikoshBAN" pitchFamily="2" charset="0"/>
              </a:rPr>
              <a:t>বিমা </a:t>
            </a:r>
            <a:r>
              <a:rPr lang="bn-IN" sz="5400" dirty="0">
                <a:latin typeface="NikoshBAN" pitchFamily="2" charset="0"/>
                <a:cs typeface="NikoshBAN" pitchFamily="2" charset="0"/>
              </a:rPr>
              <a:t>কি</a:t>
            </a:r>
            <a:r>
              <a:rPr lang="bn-IN" sz="5400" dirty="0" smtClean="0">
                <a:latin typeface="NikoshBAN" pitchFamily="2" charset="0"/>
                <a:cs typeface="NikoshBAN" pitchFamily="2" charset="0"/>
              </a:rPr>
              <a:t>?</a:t>
            </a:r>
            <a:endParaRPr lang="bn-BD" sz="5400" dirty="0" smtClean="0">
              <a:latin typeface="NikoshBAN" pitchFamily="2" charset="0"/>
              <a:cs typeface="NikoshBAN" pitchFamily="2" charset="0"/>
            </a:endParaRPr>
          </a:p>
          <a:p>
            <a:pPr marL="285750" indent="-285750">
              <a:buFont typeface="Wingdings" panose="05000000000000000000" pitchFamily="2" charset="2"/>
              <a:buChar char="q"/>
            </a:pPr>
            <a:r>
              <a:rPr lang="bn-IN" sz="5400" dirty="0" smtClean="0">
                <a:latin typeface="NikoshBAN" pitchFamily="2" charset="0"/>
                <a:cs typeface="NikoshBAN" pitchFamily="2" charset="0"/>
              </a:rPr>
              <a:t> </a:t>
            </a:r>
            <a:r>
              <a:rPr lang="bn-IN" sz="5400" dirty="0">
                <a:latin typeface="NikoshBAN" pitchFamily="2" charset="0"/>
                <a:cs typeface="NikoshBAN" pitchFamily="2" charset="0"/>
              </a:rPr>
              <a:t>বিমা  কত প্রকার </a:t>
            </a:r>
            <a:r>
              <a:rPr lang="bn-IN" sz="5400" dirty="0" smtClean="0">
                <a:latin typeface="NikoshBAN" pitchFamily="2" charset="0"/>
                <a:cs typeface="NikoshBAN" pitchFamily="2" charset="0"/>
              </a:rPr>
              <a:t>?</a:t>
            </a:r>
            <a:endParaRPr lang="bn-BD" sz="5400" dirty="0" smtClean="0">
              <a:latin typeface="NikoshBAN" pitchFamily="2" charset="0"/>
              <a:cs typeface="NikoshBAN" pitchFamily="2" charset="0"/>
            </a:endParaRPr>
          </a:p>
          <a:p>
            <a:pPr marL="285750" indent="-285750">
              <a:buFont typeface="Wingdings" panose="05000000000000000000" pitchFamily="2" charset="2"/>
              <a:buChar char="q"/>
            </a:pPr>
            <a:r>
              <a:rPr lang="bn-IN" sz="5400" dirty="0" smtClean="0">
                <a:latin typeface="NikoshBAN" pitchFamily="2" charset="0"/>
                <a:cs typeface="NikoshBAN" pitchFamily="2" charset="0"/>
              </a:rPr>
              <a:t> </a:t>
            </a:r>
            <a:r>
              <a:rPr lang="bn-BD" sz="5400" dirty="0" smtClean="0">
                <a:latin typeface="NikoshBAN" pitchFamily="2" charset="0"/>
                <a:cs typeface="NikoshBAN" pitchFamily="2" charset="0"/>
              </a:rPr>
              <a:t>দুর্ঘটনা</a:t>
            </a:r>
            <a:r>
              <a:rPr lang="bn-IN" sz="5400" dirty="0" smtClean="0">
                <a:latin typeface="NikoshBAN" pitchFamily="2" charset="0"/>
                <a:cs typeface="NikoshBAN" pitchFamily="2" charset="0"/>
              </a:rPr>
              <a:t> </a:t>
            </a:r>
            <a:r>
              <a:rPr lang="bn-IN" sz="5400" dirty="0">
                <a:latin typeface="NikoshBAN" pitchFamily="2" charset="0"/>
                <a:cs typeface="NikoshBAN" pitchFamily="2" charset="0"/>
              </a:rPr>
              <a:t>বিমা কাকে বলে </a:t>
            </a:r>
            <a:r>
              <a:rPr lang="bn-IN" sz="5400" dirty="0" smtClean="0">
                <a:latin typeface="NikoshBAN" pitchFamily="2" charset="0"/>
                <a:cs typeface="NikoshBAN" pitchFamily="2" charset="0"/>
              </a:rPr>
              <a:t>?</a:t>
            </a:r>
            <a:endParaRPr lang="bn-BD" sz="5400" dirty="0">
              <a:latin typeface="NikoshBAN" pitchFamily="2" charset="0"/>
              <a:cs typeface="NikoshBAN" pitchFamily="2" charset="0"/>
            </a:endParaRPr>
          </a:p>
          <a:p>
            <a:pPr marL="285750" indent="-285750">
              <a:buFont typeface="Wingdings" panose="05000000000000000000" pitchFamily="2" charset="2"/>
              <a:buChar char="q"/>
            </a:pPr>
            <a:r>
              <a:rPr lang="bn-BD" sz="5400" dirty="0" smtClean="0">
                <a:latin typeface="NikoshBAN" pitchFamily="2" charset="0"/>
                <a:cs typeface="NikoshBAN" pitchFamily="2" charset="0"/>
              </a:rPr>
              <a:t>জীবন</a:t>
            </a:r>
            <a:r>
              <a:rPr lang="bn-IN" sz="5400" dirty="0" smtClean="0">
                <a:latin typeface="NikoshBAN" pitchFamily="2" charset="0"/>
                <a:cs typeface="NikoshBAN" pitchFamily="2" charset="0"/>
              </a:rPr>
              <a:t> </a:t>
            </a:r>
            <a:r>
              <a:rPr lang="bn-IN" sz="5400" dirty="0">
                <a:latin typeface="NikoshBAN" pitchFamily="2" charset="0"/>
                <a:cs typeface="NikoshBAN" pitchFamily="2" charset="0"/>
              </a:rPr>
              <a:t>বিমা কাকে বলে? </a:t>
            </a:r>
          </a:p>
        </p:txBody>
      </p:sp>
      <p:sp>
        <p:nvSpPr>
          <p:cNvPr id="5" name="TextBox 4"/>
          <p:cNvSpPr txBox="1"/>
          <p:nvPr/>
        </p:nvSpPr>
        <p:spPr>
          <a:xfrm>
            <a:off x="5964072" y="450376"/>
            <a:ext cx="5622878" cy="1446550"/>
          </a:xfrm>
          <a:prstGeom prst="rect">
            <a:avLst/>
          </a:prstGeom>
          <a:noFill/>
        </p:spPr>
        <p:txBody>
          <a:bodyPr wrap="square" rtlCol="0">
            <a:spAutoFit/>
          </a:bodyPr>
          <a:lstStyle/>
          <a:p>
            <a:pPr algn="ctr"/>
            <a:r>
              <a:rPr lang="bn-BD" sz="8800" dirty="0" smtClean="0">
                <a:solidFill>
                  <a:srgbClr val="00B050"/>
                </a:solidFill>
                <a:latin typeface="NikoshBAN" panose="02000000000000000000" pitchFamily="2" charset="0"/>
                <a:cs typeface="NikoshBAN" panose="02000000000000000000" pitchFamily="2" charset="0"/>
              </a:rPr>
              <a:t>মূল্যায়ন</a:t>
            </a:r>
            <a:endParaRPr lang="en-US" sz="88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3117904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4"/>
                                        </p:tgtEl>
                                        <p:attrNameLst>
                                          <p:attrName>style.visibility</p:attrName>
                                        </p:attrNameLst>
                                      </p:cBhvr>
                                      <p:to>
                                        <p:strVal val="visible"/>
                                      </p:to>
                                    </p:set>
                                    <p:anim by="(-#ppt_w*2)" calcmode="lin" valueType="num">
                                      <p:cBhvr rctx="PPT">
                                        <p:cTn id="12" dur="500" autoRev="1" fill="hold">
                                          <p:stCondLst>
                                            <p:cond delay="0"/>
                                          </p:stCondLst>
                                        </p:cTn>
                                        <p:tgtEl>
                                          <p:spTgt spid="4"/>
                                        </p:tgtEl>
                                        <p:attrNameLst>
                                          <p:attrName>ppt_w</p:attrName>
                                        </p:attrNameLst>
                                      </p:cBhvr>
                                    </p:anim>
                                    <p:anim by="(#ppt_w*0.50)" calcmode="lin" valueType="num">
                                      <p:cBhvr>
                                        <p:cTn id="13" dur="500" decel="50000" autoRev="1" fill="hold">
                                          <p:stCondLst>
                                            <p:cond delay="0"/>
                                          </p:stCondLst>
                                        </p:cTn>
                                        <p:tgtEl>
                                          <p:spTgt spid="4"/>
                                        </p:tgtEl>
                                        <p:attrNameLst>
                                          <p:attrName>ppt_x</p:attrName>
                                        </p:attrNameLst>
                                      </p:cBhvr>
                                    </p:anim>
                                    <p:anim from="(-#ppt_h/2)" to="(#ppt_y)" calcmode="lin" valueType="num">
                                      <p:cBhvr>
                                        <p:cTn id="14" dur="1000" fill="hold">
                                          <p:stCondLst>
                                            <p:cond delay="0"/>
                                          </p:stCondLst>
                                        </p:cTn>
                                        <p:tgtEl>
                                          <p:spTgt spid="4"/>
                                        </p:tgtEl>
                                        <p:attrNameLst>
                                          <p:attrName>ppt_y</p:attrName>
                                        </p:attrNameLst>
                                      </p:cBhvr>
                                    </p:anim>
                                    <p:animRot by="21600000">
                                      <p:cBhvr>
                                        <p:cTn id="15"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Callout 3"/>
          <p:cNvSpPr/>
          <p:nvPr/>
        </p:nvSpPr>
        <p:spPr>
          <a:xfrm>
            <a:off x="4230806" y="382137"/>
            <a:ext cx="7151427" cy="270225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9600" b="1" dirty="0" smtClean="0">
                <a:solidFill>
                  <a:schemeClr val="tx1">
                    <a:lumMod val="95000"/>
                    <a:lumOff val="5000"/>
                  </a:schemeClr>
                </a:solidFill>
                <a:latin typeface="NikoshBAN" panose="02000000000000000000" pitchFamily="2" charset="0"/>
                <a:cs typeface="NikoshBAN" panose="02000000000000000000" pitchFamily="2" charset="0"/>
              </a:rPr>
              <a:t>বাড়ির কাজ</a:t>
            </a:r>
            <a:endParaRPr lang="en-US" sz="9600" b="1" dirty="0">
              <a:solidFill>
                <a:schemeClr val="tx1">
                  <a:lumMod val="95000"/>
                  <a:lumOff val="5000"/>
                </a:schemeClr>
              </a:solidFill>
              <a:latin typeface="NikoshBAN" panose="02000000000000000000" pitchFamily="2" charset="0"/>
              <a:cs typeface="NikoshBAN" panose="02000000000000000000" pitchFamily="2" charset="0"/>
            </a:endParaRPr>
          </a:p>
        </p:txBody>
      </p:sp>
      <p:sp>
        <p:nvSpPr>
          <p:cNvPr id="5" name="TextBox 4"/>
          <p:cNvSpPr txBox="1"/>
          <p:nvPr/>
        </p:nvSpPr>
        <p:spPr>
          <a:xfrm>
            <a:off x="2361062" y="4012443"/>
            <a:ext cx="9225887" cy="1446550"/>
          </a:xfrm>
          <a:prstGeom prst="rect">
            <a:avLst/>
          </a:prstGeom>
          <a:noFill/>
        </p:spPr>
        <p:txBody>
          <a:bodyPr wrap="square" rtlCol="0">
            <a:spAutoFit/>
          </a:bodyPr>
          <a:lstStyle/>
          <a:p>
            <a:pPr marL="1143000" indent="-1143000">
              <a:buFont typeface="Wingdings" panose="05000000000000000000" pitchFamily="2" charset="2"/>
              <a:buChar char="q"/>
            </a:pPr>
            <a:r>
              <a:rPr lang="bn-BD" sz="8800" dirty="0" smtClean="0">
                <a:latin typeface="NikoshBAN" panose="02000000000000000000" pitchFamily="2" charset="0"/>
                <a:cs typeface="NikoshBAN" panose="02000000000000000000" pitchFamily="2" charset="0"/>
              </a:rPr>
              <a:t>বিমার গুরুত্ব লিখ ?</a:t>
            </a:r>
            <a:endParaRPr lang="en-US" sz="8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2592697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28" dur="1000" fill="hold"/>
                                        <p:tgtEl>
                                          <p:spTgt spid="5"/>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BD" sz="8000" dirty="0" smtClean="0">
                <a:solidFill>
                  <a:schemeClr val="tx2">
                    <a:lumMod val="75000"/>
                  </a:schemeClr>
                </a:solidFill>
                <a:latin typeface="NikoshBAN" panose="02000000000000000000" pitchFamily="2" charset="0"/>
                <a:cs typeface="NikoshBAN" panose="02000000000000000000" pitchFamily="2" charset="0"/>
              </a:rPr>
              <a:t>আজকের ক্লাসে সবাইকে ধন্যবাদ</a:t>
            </a:r>
            <a:endParaRPr lang="en-US" sz="8000" dirty="0">
              <a:solidFill>
                <a:schemeClr val="tx2">
                  <a:lumMod val="75000"/>
                </a:schemeClr>
              </a:solidFill>
              <a:latin typeface="NikoshBAN" panose="02000000000000000000" pitchFamily="2" charset="0"/>
              <a:cs typeface="NikoshBAN" panose="02000000000000000000" pitchFamily="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7922" y="1825625"/>
            <a:ext cx="10863618" cy="4351338"/>
          </a:xfrm>
        </p:spPr>
      </p:pic>
    </p:spTree>
    <p:extLst>
      <p:ext uri="{BB962C8B-B14F-4D97-AF65-F5344CB8AC3E}">
        <p14:creationId xmlns:p14="http://schemas.microsoft.com/office/powerpoint/2010/main" val="279109771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4967" y="491319"/>
            <a:ext cx="10727140" cy="769441"/>
          </a:xfrm>
          <a:prstGeom prst="rect">
            <a:avLst/>
          </a:prstGeom>
          <a:noFill/>
        </p:spPr>
        <p:txBody>
          <a:bodyPr wrap="square" rtlCol="0">
            <a:spAutoFit/>
          </a:bodyPr>
          <a:lstStyle/>
          <a:p>
            <a:pPr algn="ctr"/>
            <a:r>
              <a:rPr lang="en-US" sz="4400" dirty="0" err="1" smtClean="0">
                <a:solidFill>
                  <a:srgbClr val="C00000"/>
                </a:solidFill>
                <a:latin typeface="NikoshBAN" panose="02000000000000000000" pitchFamily="2" charset="0"/>
                <a:cs typeface="NikoshBAN" panose="02000000000000000000" pitchFamily="2" charset="0"/>
              </a:rPr>
              <a:t>এসো</a:t>
            </a:r>
            <a:r>
              <a:rPr lang="en-US" sz="4400" dirty="0" smtClean="0">
                <a:solidFill>
                  <a:srgbClr val="C00000"/>
                </a:solidFill>
                <a:latin typeface="NikoshBAN" panose="02000000000000000000" pitchFamily="2" charset="0"/>
                <a:cs typeface="NikoshBAN" panose="02000000000000000000" pitchFamily="2" charset="0"/>
              </a:rPr>
              <a:t> </a:t>
            </a:r>
            <a:r>
              <a:rPr lang="en-US" sz="4400" dirty="0" err="1" smtClean="0">
                <a:solidFill>
                  <a:srgbClr val="C00000"/>
                </a:solidFill>
                <a:latin typeface="NikoshBAN" panose="02000000000000000000" pitchFamily="2" charset="0"/>
                <a:cs typeface="NikoshBAN" panose="02000000000000000000" pitchFamily="2" charset="0"/>
              </a:rPr>
              <a:t>শিক্ষার্থী</a:t>
            </a:r>
            <a:r>
              <a:rPr lang="en-US" sz="4400" dirty="0" smtClean="0">
                <a:solidFill>
                  <a:srgbClr val="C00000"/>
                </a:solidFill>
                <a:latin typeface="NikoshBAN" panose="02000000000000000000" pitchFamily="2" charset="0"/>
                <a:cs typeface="NikoshBAN" panose="02000000000000000000" pitchFamily="2" charset="0"/>
              </a:rPr>
              <a:t> </a:t>
            </a:r>
            <a:r>
              <a:rPr lang="en-US" sz="4400" dirty="0" err="1" smtClean="0">
                <a:solidFill>
                  <a:srgbClr val="C00000"/>
                </a:solidFill>
                <a:latin typeface="NikoshBAN" panose="02000000000000000000" pitchFamily="2" charset="0"/>
                <a:cs typeface="NikoshBAN" panose="02000000000000000000" pitchFamily="2" charset="0"/>
              </a:rPr>
              <a:t>বন্ধুরা</a:t>
            </a:r>
            <a:r>
              <a:rPr lang="en-US" sz="4400" dirty="0" smtClean="0">
                <a:solidFill>
                  <a:srgbClr val="C00000"/>
                </a:solidFill>
                <a:latin typeface="NikoshBAN" panose="02000000000000000000" pitchFamily="2" charset="0"/>
                <a:cs typeface="NikoshBAN" panose="02000000000000000000" pitchFamily="2" charset="0"/>
              </a:rPr>
              <a:t> </a:t>
            </a:r>
            <a:r>
              <a:rPr lang="en-US" sz="4400" dirty="0" err="1" smtClean="0">
                <a:solidFill>
                  <a:srgbClr val="C00000"/>
                </a:solidFill>
                <a:latin typeface="NikoshBAN" panose="02000000000000000000" pitchFamily="2" charset="0"/>
                <a:cs typeface="NikoshBAN" panose="02000000000000000000" pitchFamily="2" charset="0"/>
              </a:rPr>
              <a:t>আমরা</a:t>
            </a:r>
            <a:r>
              <a:rPr lang="en-US" sz="4400" dirty="0" smtClean="0">
                <a:solidFill>
                  <a:srgbClr val="C00000"/>
                </a:solidFill>
                <a:latin typeface="NikoshBAN" panose="02000000000000000000" pitchFamily="2" charset="0"/>
                <a:cs typeface="NikoshBAN" panose="02000000000000000000" pitchFamily="2" charset="0"/>
              </a:rPr>
              <a:t> </a:t>
            </a:r>
            <a:r>
              <a:rPr lang="en-US" sz="4400" dirty="0" err="1" smtClean="0">
                <a:solidFill>
                  <a:srgbClr val="C00000"/>
                </a:solidFill>
                <a:latin typeface="NikoshBAN" panose="02000000000000000000" pitchFamily="2" charset="0"/>
                <a:cs typeface="NikoshBAN" panose="02000000000000000000" pitchFamily="2" charset="0"/>
              </a:rPr>
              <a:t>দুইটি</a:t>
            </a:r>
            <a:r>
              <a:rPr lang="en-US" sz="4400" dirty="0" smtClean="0">
                <a:solidFill>
                  <a:srgbClr val="C00000"/>
                </a:solidFill>
                <a:latin typeface="NikoshBAN" panose="02000000000000000000" pitchFamily="2" charset="0"/>
                <a:cs typeface="NikoshBAN" panose="02000000000000000000" pitchFamily="2" charset="0"/>
              </a:rPr>
              <a:t> </a:t>
            </a:r>
            <a:r>
              <a:rPr lang="en-US" sz="4400" dirty="0" err="1" smtClean="0">
                <a:solidFill>
                  <a:srgbClr val="C00000"/>
                </a:solidFill>
                <a:latin typeface="NikoshBAN" panose="02000000000000000000" pitchFamily="2" charset="0"/>
                <a:cs typeface="NikoshBAN" panose="02000000000000000000" pitchFamily="2" charset="0"/>
              </a:rPr>
              <a:t>ছবি</a:t>
            </a:r>
            <a:r>
              <a:rPr lang="en-US" sz="4400" dirty="0" smtClean="0">
                <a:solidFill>
                  <a:srgbClr val="C00000"/>
                </a:solidFill>
                <a:latin typeface="NikoshBAN" panose="02000000000000000000" pitchFamily="2" charset="0"/>
                <a:cs typeface="NikoshBAN" panose="02000000000000000000" pitchFamily="2" charset="0"/>
              </a:rPr>
              <a:t> </a:t>
            </a:r>
            <a:r>
              <a:rPr lang="en-US" sz="4400" dirty="0" err="1" smtClean="0">
                <a:solidFill>
                  <a:srgbClr val="C00000"/>
                </a:solidFill>
                <a:latin typeface="NikoshBAN" panose="02000000000000000000" pitchFamily="2" charset="0"/>
                <a:cs typeface="NikoshBAN" panose="02000000000000000000" pitchFamily="2" charset="0"/>
              </a:rPr>
              <a:t>দেখি</a:t>
            </a:r>
            <a:r>
              <a:rPr lang="en-US" sz="4400" dirty="0" smtClean="0">
                <a:solidFill>
                  <a:srgbClr val="C00000"/>
                </a:solidFill>
                <a:latin typeface="NikoshBAN" panose="02000000000000000000" pitchFamily="2" charset="0"/>
                <a:cs typeface="NikoshBAN" panose="02000000000000000000" pitchFamily="2" charset="0"/>
              </a:rPr>
              <a:t>…………</a:t>
            </a:r>
            <a:endParaRPr lang="en-US" sz="4400" dirty="0">
              <a:solidFill>
                <a:srgbClr val="C00000"/>
              </a:solidFill>
              <a:latin typeface="NikoshBAN" panose="02000000000000000000" pitchFamily="2" charset="0"/>
              <a:cs typeface="NikoshBAN" panose="02000000000000000000" pitchFamily="2" charset="0"/>
            </a:endParaRPr>
          </a:p>
        </p:txBody>
      </p:sp>
      <p:sp>
        <p:nvSpPr>
          <p:cNvPr id="3" name="Rectangle 2"/>
          <p:cNvSpPr/>
          <p:nvPr/>
        </p:nvSpPr>
        <p:spPr>
          <a:xfrm>
            <a:off x="464025" y="1637731"/>
            <a:ext cx="5022376" cy="4585648"/>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6689679" y="1680949"/>
            <a:ext cx="5022376" cy="4585648"/>
          </a:xfrm>
          <a:prstGeom prst="rect">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36685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1000" fill="hold"/>
                                        <p:tgtEl>
                                          <p:spTgt spid="4"/>
                                        </p:tgtEl>
                                        <p:attrNameLst>
                                          <p:attrName>ppt_w</p:attrName>
                                        </p:attrNameLst>
                                      </p:cBhvr>
                                      <p:tavLst>
                                        <p:tav tm="0">
                                          <p:val>
                                            <p:fltVal val="0"/>
                                          </p:val>
                                        </p:tav>
                                        <p:tav tm="100000">
                                          <p:val>
                                            <p:strVal val="#ppt_w"/>
                                          </p:val>
                                        </p:tav>
                                      </p:tavLst>
                                    </p:anim>
                                    <p:anim calcmode="lin" valueType="num">
                                      <p:cBhvr>
                                        <p:cTn id="24" dur="1000" fill="hold"/>
                                        <p:tgtEl>
                                          <p:spTgt spid="4"/>
                                        </p:tgtEl>
                                        <p:attrNameLst>
                                          <p:attrName>ppt_h</p:attrName>
                                        </p:attrNameLst>
                                      </p:cBhvr>
                                      <p:tavLst>
                                        <p:tav tm="0">
                                          <p:val>
                                            <p:fltVal val="0"/>
                                          </p:val>
                                        </p:tav>
                                        <p:tav tm="100000">
                                          <p:val>
                                            <p:strVal val="#ppt_h"/>
                                          </p:val>
                                        </p:tav>
                                      </p:tavLst>
                                    </p:anim>
                                    <p:anim calcmode="lin" valueType="num">
                                      <p:cBhvr>
                                        <p:cTn id="25" dur="1000" fill="hold"/>
                                        <p:tgtEl>
                                          <p:spTgt spid="4"/>
                                        </p:tgtEl>
                                        <p:attrNameLst>
                                          <p:attrName>style.rotation</p:attrName>
                                        </p:attrNameLst>
                                      </p:cBhvr>
                                      <p:tavLst>
                                        <p:tav tm="0">
                                          <p:val>
                                            <p:fltVal val="90"/>
                                          </p:val>
                                        </p:tav>
                                        <p:tav tm="100000">
                                          <p:val>
                                            <p:fltVal val="0"/>
                                          </p:val>
                                        </p:tav>
                                      </p:tavLst>
                                    </p:anim>
                                    <p:animEffect transition="in" filter="fade">
                                      <p:cBhvr>
                                        <p:cTn id="2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Callout 3"/>
          <p:cNvSpPr/>
          <p:nvPr/>
        </p:nvSpPr>
        <p:spPr>
          <a:xfrm>
            <a:off x="3084394" y="423081"/>
            <a:ext cx="8652681" cy="2224585"/>
          </a:xfrm>
          <a:prstGeom prst="wedgeEllipseCallout">
            <a:avLst/>
          </a:prstGeom>
          <a:solidFill>
            <a:schemeClr val="bg1"/>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9600" dirty="0" smtClean="0">
                <a:solidFill>
                  <a:schemeClr val="accent2">
                    <a:lumMod val="75000"/>
                  </a:schemeClr>
                </a:solidFill>
                <a:latin typeface="NikoshBAN" panose="02000000000000000000" pitchFamily="2" charset="0"/>
                <a:cs typeface="NikoshBAN" panose="02000000000000000000" pitchFamily="2" charset="0"/>
              </a:rPr>
              <a:t>আজকের পাঠ</a:t>
            </a:r>
            <a:endParaRPr lang="en-US" sz="9600" dirty="0">
              <a:solidFill>
                <a:schemeClr val="accent2">
                  <a:lumMod val="75000"/>
                </a:schemeClr>
              </a:solidFill>
              <a:latin typeface="NikoshBAN" panose="02000000000000000000" pitchFamily="2" charset="0"/>
              <a:cs typeface="NikoshBAN" panose="02000000000000000000" pitchFamily="2" charset="0"/>
            </a:endParaRPr>
          </a:p>
        </p:txBody>
      </p:sp>
      <p:sp>
        <p:nvSpPr>
          <p:cNvPr id="5" name="TextBox 4"/>
          <p:cNvSpPr txBox="1"/>
          <p:nvPr/>
        </p:nvSpPr>
        <p:spPr>
          <a:xfrm>
            <a:off x="2715904" y="3821373"/>
            <a:ext cx="4831308" cy="1862048"/>
          </a:xfrm>
          <a:prstGeom prst="rect">
            <a:avLst/>
          </a:prstGeom>
          <a:noFill/>
        </p:spPr>
        <p:txBody>
          <a:bodyPr wrap="square" rtlCol="0">
            <a:spAutoFit/>
          </a:bodyPr>
          <a:lstStyle/>
          <a:p>
            <a:pPr algn="ctr"/>
            <a:r>
              <a:rPr lang="bn-BD" sz="11500" b="1" dirty="0" smtClean="0">
                <a:latin typeface="NikoshBAN" panose="02000000000000000000" pitchFamily="2" charset="0"/>
                <a:cs typeface="NikoshBAN" panose="02000000000000000000" pitchFamily="2" charset="0"/>
              </a:rPr>
              <a:t>বিমা</a:t>
            </a:r>
            <a:endParaRPr lang="en-US" sz="115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6502752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59209"/>
          </a:xfrm>
        </p:spPr>
        <p:txBody>
          <a:bodyPr/>
          <a:lstStyle/>
          <a:p>
            <a:pPr algn="ctr"/>
            <a:r>
              <a:rPr lang="bn-BD" sz="9600" dirty="0" smtClean="0">
                <a:solidFill>
                  <a:srgbClr val="00B050"/>
                </a:solidFill>
                <a:latin typeface="NikoshBAN" panose="02000000000000000000" pitchFamily="2" charset="0"/>
                <a:cs typeface="NikoshBAN" panose="02000000000000000000" pitchFamily="2" charset="0"/>
              </a:rPr>
              <a:t>শিখনফল</a:t>
            </a:r>
            <a:endParaRPr lang="en-US" sz="9600" dirty="0">
              <a:solidFill>
                <a:srgbClr val="00B050"/>
              </a:solidFill>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851847" y="2003046"/>
            <a:ext cx="10515600" cy="4351338"/>
          </a:xfrm>
        </p:spPr>
        <p:txBody>
          <a:bodyPr/>
          <a:lstStyle/>
          <a:p>
            <a:pPr>
              <a:buNone/>
            </a:pPr>
            <a:r>
              <a:rPr lang="en-US" sz="5400" dirty="0" err="1">
                <a:latin typeface="NikoshBAN" pitchFamily="2" charset="0"/>
                <a:cs typeface="NikoshBAN" pitchFamily="2" charset="0"/>
              </a:rPr>
              <a:t>এই</a:t>
            </a:r>
            <a:r>
              <a:rPr lang="en-US" sz="5400" dirty="0">
                <a:latin typeface="NikoshBAN" pitchFamily="2" charset="0"/>
                <a:cs typeface="NikoshBAN" pitchFamily="2" charset="0"/>
              </a:rPr>
              <a:t> </a:t>
            </a:r>
            <a:r>
              <a:rPr lang="en-US" sz="5400" dirty="0" err="1">
                <a:latin typeface="NikoshBAN" pitchFamily="2" charset="0"/>
                <a:cs typeface="NikoshBAN" pitchFamily="2" charset="0"/>
              </a:rPr>
              <a:t>পাঠ</a:t>
            </a:r>
            <a:r>
              <a:rPr lang="en-US" sz="5400" dirty="0">
                <a:latin typeface="NikoshBAN" pitchFamily="2" charset="0"/>
                <a:cs typeface="NikoshBAN" pitchFamily="2" charset="0"/>
              </a:rPr>
              <a:t> </a:t>
            </a:r>
            <a:r>
              <a:rPr lang="en-US" sz="5400" dirty="0" err="1">
                <a:latin typeface="NikoshBAN" pitchFamily="2" charset="0"/>
                <a:cs typeface="NikoshBAN" pitchFamily="2" charset="0"/>
              </a:rPr>
              <a:t>শেষে</a:t>
            </a:r>
            <a:r>
              <a:rPr lang="en-US" sz="5400" dirty="0">
                <a:latin typeface="NikoshBAN" pitchFamily="2" charset="0"/>
                <a:cs typeface="NikoshBAN" pitchFamily="2" charset="0"/>
              </a:rPr>
              <a:t> </a:t>
            </a:r>
            <a:r>
              <a:rPr lang="en-US" sz="5400" dirty="0" err="1">
                <a:latin typeface="NikoshBAN" pitchFamily="2" charset="0"/>
                <a:cs typeface="NikoshBAN" pitchFamily="2" charset="0"/>
              </a:rPr>
              <a:t>শিক্ষাথীরা</a:t>
            </a:r>
            <a:r>
              <a:rPr lang="en-US" sz="5400" dirty="0">
                <a:latin typeface="NikoshBAN" pitchFamily="2" charset="0"/>
                <a:cs typeface="NikoshBAN" pitchFamily="2" charset="0"/>
              </a:rPr>
              <a:t>---</a:t>
            </a:r>
          </a:p>
          <a:p>
            <a:pPr>
              <a:buNone/>
            </a:pPr>
            <a:r>
              <a:rPr lang="bn-IN" sz="5400" dirty="0">
                <a:latin typeface="NikoshBAN" pitchFamily="2" charset="0"/>
                <a:cs typeface="NikoshBAN" pitchFamily="2" charset="0"/>
              </a:rPr>
              <a:t>	</a:t>
            </a:r>
            <a:r>
              <a:rPr lang="en-US" sz="5400" dirty="0">
                <a:latin typeface="NikoshBAN" pitchFamily="2" charset="0"/>
                <a:cs typeface="NikoshBAN" pitchFamily="2" charset="0"/>
              </a:rPr>
              <a:t>১. </a:t>
            </a:r>
            <a:r>
              <a:rPr lang="en-US" sz="5400" dirty="0" err="1">
                <a:latin typeface="NikoshBAN" pitchFamily="2" charset="0"/>
                <a:cs typeface="NikoshBAN" pitchFamily="2" charset="0"/>
              </a:rPr>
              <a:t>বীমা</a:t>
            </a:r>
            <a:r>
              <a:rPr lang="en-US" sz="5400" dirty="0">
                <a:latin typeface="NikoshBAN" pitchFamily="2" charset="0"/>
                <a:cs typeface="NikoshBAN" pitchFamily="2" charset="0"/>
              </a:rPr>
              <a:t> </a:t>
            </a:r>
            <a:r>
              <a:rPr lang="en-US" sz="5400" dirty="0" err="1">
                <a:latin typeface="NikoshBAN" pitchFamily="2" charset="0"/>
                <a:cs typeface="NikoshBAN" pitchFamily="2" charset="0"/>
              </a:rPr>
              <a:t>কি</a:t>
            </a:r>
            <a:r>
              <a:rPr lang="en-US" sz="5400" dirty="0">
                <a:latin typeface="NikoshBAN" pitchFamily="2" charset="0"/>
                <a:cs typeface="NikoshBAN" pitchFamily="2" charset="0"/>
              </a:rPr>
              <a:t> </a:t>
            </a:r>
            <a:r>
              <a:rPr lang="en-US" sz="5400" dirty="0" err="1">
                <a:latin typeface="NikoshBAN" pitchFamily="2" charset="0"/>
                <a:cs typeface="NikoshBAN" pitchFamily="2" charset="0"/>
              </a:rPr>
              <a:t>বলতে</a:t>
            </a:r>
            <a:r>
              <a:rPr lang="en-US" sz="5400" dirty="0">
                <a:latin typeface="NikoshBAN" pitchFamily="2" charset="0"/>
                <a:cs typeface="NikoshBAN" pitchFamily="2" charset="0"/>
              </a:rPr>
              <a:t> </a:t>
            </a:r>
            <a:r>
              <a:rPr lang="en-US" sz="5400" dirty="0" err="1">
                <a:latin typeface="NikoshBAN" pitchFamily="2" charset="0"/>
                <a:cs typeface="NikoshBAN" pitchFamily="2" charset="0"/>
              </a:rPr>
              <a:t>পারবে</a:t>
            </a:r>
            <a:r>
              <a:rPr lang="en-US" sz="5400" dirty="0">
                <a:latin typeface="NikoshBAN" pitchFamily="2" charset="0"/>
                <a:cs typeface="NikoshBAN" pitchFamily="2" charset="0"/>
              </a:rPr>
              <a:t> ?</a:t>
            </a:r>
          </a:p>
          <a:p>
            <a:pPr>
              <a:buNone/>
            </a:pPr>
            <a:r>
              <a:rPr lang="bn-IN" sz="5400" dirty="0">
                <a:latin typeface="NikoshBAN" pitchFamily="2" charset="0"/>
                <a:cs typeface="NikoshBAN" pitchFamily="2" charset="0"/>
              </a:rPr>
              <a:t>	</a:t>
            </a:r>
            <a:r>
              <a:rPr lang="en-US" sz="5400" dirty="0">
                <a:latin typeface="NikoshBAN" pitchFamily="2" charset="0"/>
                <a:cs typeface="NikoshBAN" pitchFamily="2" charset="0"/>
              </a:rPr>
              <a:t>২. </a:t>
            </a:r>
            <a:r>
              <a:rPr lang="en-US" sz="5400" dirty="0" err="1">
                <a:latin typeface="NikoshBAN" pitchFamily="2" charset="0"/>
                <a:cs typeface="NikoshBAN" pitchFamily="2" charset="0"/>
              </a:rPr>
              <a:t>বীমার</a:t>
            </a:r>
            <a:r>
              <a:rPr lang="en-US" sz="5400" dirty="0">
                <a:latin typeface="NikoshBAN" pitchFamily="2" charset="0"/>
                <a:cs typeface="NikoshBAN" pitchFamily="2" charset="0"/>
              </a:rPr>
              <a:t> </a:t>
            </a:r>
            <a:r>
              <a:rPr lang="en-US" sz="5400" dirty="0" err="1">
                <a:latin typeface="NikoshBAN" pitchFamily="2" charset="0"/>
                <a:cs typeface="NikoshBAN" pitchFamily="2" charset="0"/>
              </a:rPr>
              <a:t>গুরুত্ব</a:t>
            </a:r>
            <a:r>
              <a:rPr lang="en-US" sz="5400" dirty="0">
                <a:latin typeface="NikoshBAN" pitchFamily="2" charset="0"/>
                <a:cs typeface="NikoshBAN" pitchFamily="2" charset="0"/>
              </a:rPr>
              <a:t> </a:t>
            </a:r>
            <a:r>
              <a:rPr lang="en-US" sz="5400" dirty="0" err="1">
                <a:latin typeface="NikoshBAN" pitchFamily="2" charset="0"/>
                <a:cs typeface="NikoshBAN" pitchFamily="2" charset="0"/>
              </a:rPr>
              <a:t>ব্যাখ্যা</a:t>
            </a:r>
            <a:r>
              <a:rPr lang="en-US" sz="5400" dirty="0">
                <a:latin typeface="NikoshBAN" pitchFamily="2" charset="0"/>
                <a:cs typeface="NikoshBAN" pitchFamily="2" charset="0"/>
              </a:rPr>
              <a:t> </a:t>
            </a:r>
            <a:r>
              <a:rPr lang="en-US" sz="5400" dirty="0" err="1">
                <a:latin typeface="NikoshBAN" pitchFamily="2" charset="0"/>
                <a:cs typeface="NikoshBAN" pitchFamily="2" charset="0"/>
              </a:rPr>
              <a:t>করতে</a:t>
            </a:r>
            <a:r>
              <a:rPr lang="en-US" sz="5400" dirty="0">
                <a:latin typeface="NikoshBAN" pitchFamily="2" charset="0"/>
                <a:cs typeface="NikoshBAN" pitchFamily="2" charset="0"/>
              </a:rPr>
              <a:t> </a:t>
            </a:r>
            <a:r>
              <a:rPr lang="en-US" sz="5400" dirty="0" err="1">
                <a:latin typeface="NikoshBAN" pitchFamily="2" charset="0"/>
                <a:cs typeface="NikoshBAN" pitchFamily="2" charset="0"/>
              </a:rPr>
              <a:t>পারবে</a:t>
            </a:r>
            <a:r>
              <a:rPr lang="en-US" sz="5400" dirty="0">
                <a:latin typeface="NikoshBAN" pitchFamily="2" charset="0"/>
                <a:cs typeface="NikoshBAN" pitchFamily="2" charset="0"/>
              </a:rPr>
              <a:t> ?</a:t>
            </a:r>
          </a:p>
          <a:p>
            <a:pPr>
              <a:buNone/>
            </a:pPr>
            <a:r>
              <a:rPr lang="bn-IN" sz="5400" dirty="0">
                <a:latin typeface="NikoshBAN" pitchFamily="2" charset="0"/>
                <a:cs typeface="NikoshBAN" pitchFamily="2" charset="0"/>
              </a:rPr>
              <a:t>	</a:t>
            </a:r>
            <a:r>
              <a:rPr lang="en-US" sz="5400" dirty="0">
                <a:latin typeface="NikoshBAN" pitchFamily="2" charset="0"/>
                <a:cs typeface="NikoshBAN" pitchFamily="2" charset="0"/>
              </a:rPr>
              <a:t>৩. </a:t>
            </a:r>
            <a:r>
              <a:rPr lang="en-US" sz="5400" dirty="0" err="1">
                <a:latin typeface="NikoshBAN" pitchFamily="2" charset="0"/>
                <a:cs typeface="NikoshBAN" pitchFamily="2" charset="0"/>
              </a:rPr>
              <a:t>বীমার</a:t>
            </a:r>
            <a:r>
              <a:rPr lang="en-US" sz="5400" dirty="0">
                <a:latin typeface="NikoshBAN" pitchFamily="2" charset="0"/>
                <a:cs typeface="NikoshBAN" pitchFamily="2" charset="0"/>
              </a:rPr>
              <a:t> </a:t>
            </a:r>
            <a:r>
              <a:rPr lang="en-US" sz="5400" dirty="0" err="1">
                <a:latin typeface="NikoshBAN" pitchFamily="2" charset="0"/>
                <a:cs typeface="NikoshBAN" pitchFamily="2" charset="0"/>
              </a:rPr>
              <a:t>প্রকার</a:t>
            </a:r>
            <a:r>
              <a:rPr lang="en-US" sz="5400" dirty="0">
                <a:latin typeface="NikoshBAN" pitchFamily="2" charset="0"/>
                <a:cs typeface="NikoshBAN" pitchFamily="2" charset="0"/>
              </a:rPr>
              <a:t> </a:t>
            </a:r>
            <a:r>
              <a:rPr lang="en-US" sz="5400" dirty="0" err="1">
                <a:latin typeface="NikoshBAN" pitchFamily="2" charset="0"/>
                <a:cs typeface="NikoshBAN" pitchFamily="2" charset="0"/>
              </a:rPr>
              <a:t>ভেদ</a:t>
            </a:r>
            <a:r>
              <a:rPr lang="en-US" sz="5400" dirty="0">
                <a:latin typeface="NikoshBAN" pitchFamily="2" charset="0"/>
                <a:cs typeface="NikoshBAN" pitchFamily="2" charset="0"/>
              </a:rPr>
              <a:t> </a:t>
            </a:r>
            <a:r>
              <a:rPr lang="en-US" sz="5400" dirty="0" err="1">
                <a:latin typeface="NikoshBAN" pitchFamily="2" charset="0"/>
                <a:cs typeface="NikoshBAN" pitchFamily="2" charset="0"/>
              </a:rPr>
              <a:t>ব্যাখ্যা</a:t>
            </a:r>
            <a:r>
              <a:rPr lang="en-US" sz="5400" dirty="0">
                <a:latin typeface="NikoshBAN" pitchFamily="2" charset="0"/>
                <a:cs typeface="NikoshBAN" pitchFamily="2" charset="0"/>
              </a:rPr>
              <a:t> </a:t>
            </a:r>
            <a:r>
              <a:rPr lang="en-US" sz="5400" dirty="0" err="1">
                <a:latin typeface="NikoshBAN" pitchFamily="2" charset="0"/>
                <a:cs typeface="NikoshBAN" pitchFamily="2" charset="0"/>
              </a:rPr>
              <a:t>করতে</a:t>
            </a:r>
            <a:r>
              <a:rPr lang="en-US" sz="5400" dirty="0">
                <a:latin typeface="NikoshBAN" pitchFamily="2" charset="0"/>
                <a:cs typeface="NikoshBAN" pitchFamily="2" charset="0"/>
              </a:rPr>
              <a:t> </a:t>
            </a:r>
            <a:r>
              <a:rPr lang="en-US" sz="5400" dirty="0" err="1">
                <a:latin typeface="NikoshBAN" pitchFamily="2" charset="0"/>
                <a:cs typeface="NikoshBAN" pitchFamily="2" charset="0"/>
              </a:rPr>
              <a:t>পারবে</a:t>
            </a:r>
            <a:r>
              <a:rPr lang="en-US" sz="5400" dirty="0">
                <a:latin typeface="NikoshBAN" pitchFamily="2" charset="0"/>
                <a:cs typeface="NikoshBAN" pitchFamily="2" charset="0"/>
              </a:rPr>
              <a:t> ? </a:t>
            </a:r>
          </a:p>
          <a:p>
            <a:pPr marL="0" indent="0">
              <a:buNone/>
            </a:pPr>
            <a:endParaRPr lang="en-US" dirty="0"/>
          </a:p>
        </p:txBody>
      </p:sp>
    </p:spTree>
    <p:extLst>
      <p:ext uri="{BB962C8B-B14F-4D97-AF65-F5344CB8AC3E}">
        <p14:creationId xmlns:p14="http://schemas.microsoft.com/office/powerpoint/2010/main" val="21809126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32263" y="423079"/>
            <a:ext cx="5227092" cy="4531057"/>
          </a:xfrm>
          <a:prstGeom prst="round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6400801" y="493592"/>
            <a:ext cx="5283958" cy="4531057"/>
          </a:xfrm>
          <a:prstGeom prst="roundRect">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23331" y="5268036"/>
            <a:ext cx="4503762" cy="923330"/>
          </a:xfrm>
          <a:prstGeom prst="rect">
            <a:avLst/>
          </a:prstGeom>
          <a:noFill/>
        </p:spPr>
        <p:txBody>
          <a:bodyPr wrap="square" rtlCol="0">
            <a:spAutoFit/>
          </a:bodyPr>
          <a:lstStyle/>
          <a:p>
            <a:pPr algn="ctr"/>
            <a:r>
              <a:rPr lang="bn-BD" sz="5400" b="1" dirty="0" smtClean="0">
                <a:latin typeface="NikoshBAN" panose="02000000000000000000" pitchFamily="2" charset="0"/>
                <a:cs typeface="NikoshBAN" panose="02000000000000000000" pitchFamily="2" charset="0"/>
              </a:rPr>
              <a:t>অগ্নিকান্ড</a:t>
            </a:r>
            <a:endParaRPr lang="en-US" sz="5400" b="1" dirty="0">
              <a:latin typeface="NikoshBAN" panose="02000000000000000000" pitchFamily="2" charset="0"/>
              <a:cs typeface="NikoshBAN" panose="02000000000000000000" pitchFamily="2" charset="0"/>
            </a:endParaRPr>
          </a:p>
        </p:txBody>
      </p:sp>
      <p:sp>
        <p:nvSpPr>
          <p:cNvPr id="7" name="TextBox 6"/>
          <p:cNvSpPr txBox="1"/>
          <p:nvPr/>
        </p:nvSpPr>
        <p:spPr>
          <a:xfrm>
            <a:off x="6632812" y="5281684"/>
            <a:ext cx="4954137" cy="769441"/>
          </a:xfrm>
          <a:prstGeom prst="rect">
            <a:avLst/>
          </a:prstGeom>
          <a:noFill/>
        </p:spPr>
        <p:txBody>
          <a:bodyPr wrap="square" rtlCol="0">
            <a:spAutoFit/>
          </a:bodyPr>
          <a:lstStyle/>
          <a:p>
            <a:pPr algn="ctr"/>
            <a:r>
              <a:rPr lang="bn-BD" sz="4400" b="1" dirty="0" smtClean="0">
                <a:latin typeface="NikoshBAN" panose="02000000000000000000" pitchFamily="2" charset="0"/>
                <a:cs typeface="NikoshBAN" panose="02000000000000000000" pitchFamily="2" charset="0"/>
              </a:rPr>
              <a:t>নৌ-দূর্ঘটনা</a:t>
            </a:r>
            <a:endParaRPr lang="en-US" sz="44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522001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6979" y="464025"/>
            <a:ext cx="10399594" cy="1569660"/>
          </a:xfrm>
          <a:prstGeom prst="rect">
            <a:avLst/>
          </a:prstGeom>
          <a:noFill/>
        </p:spPr>
        <p:txBody>
          <a:bodyPr wrap="square" rtlCol="0">
            <a:spAutoFit/>
          </a:bodyPr>
          <a:lstStyle/>
          <a:p>
            <a:pPr algn="ctr"/>
            <a:r>
              <a:rPr lang="bn-BD" sz="9600" b="1" dirty="0" smtClean="0">
                <a:latin typeface="NikoshBAN" panose="02000000000000000000" pitchFamily="2" charset="0"/>
                <a:cs typeface="NikoshBAN" panose="02000000000000000000" pitchFamily="2" charset="0"/>
              </a:rPr>
              <a:t>একক কাজ</a:t>
            </a:r>
            <a:endParaRPr lang="en-US" sz="9600" b="1" dirty="0">
              <a:latin typeface="NikoshBAN" panose="02000000000000000000" pitchFamily="2" charset="0"/>
              <a:cs typeface="NikoshBAN" panose="02000000000000000000" pitchFamily="2" charset="0"/>
            </a:endParaRPr>
          </a:p>
        </p:txBody>
      </p:sp>
      <p:sp>
        <p:nvSpPr>
          <p:cNvPr id="5" name="TextBox 4"/>
          <p:cNvSpPr txBox="1"/>
          <p:nvPr/>
        </p:nvSpPr>
        <p:spPr>
          <a:xfrm>
            <a:off x="395784" y="3316406"/>
            <a:ext cx="11477767" cy="1569660"/>
          </a:xfrm>
          <a:prstGeom prst="rect">
            <a:avLst/>
          </a:prstGeom>
          <a:noFill/>
        </p:spPr>
        <p:txBody>
          <a:bodyPr wrap="square" rtlCol="0">
            <a:spAutoFit/>
          </a:bodyPr>
          <a:lstStyle/>
          <a:p>
            <a:pPr marL="1143000" indent="-1143000" algn="ctr">
              <a:buFont typeface="Wingdings" panose="05000000000000000000" pitchFamily="2" charset="2"/>
              <a:buChar char="v"/>
            </a:pPr>
            <a:r>
              <a:rPr lang="bn-BD" sz="9600" dirty="0" smtClean="0">
                <a:latin typeface="NikoshBAN" panose="02000000000000000000" pitchFamily="2" charset="0"/>
                <a:cs typeface="NikoshBAN" panose="02000000000000000000" pitchFamily="2" charset="0"/>
              </a:rPr>
              <a:t>বিমা চুক্তি কাকে বলে ?</a:t>
            </a:r>
            <a:endParaRPr lang="en-US" sz="9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971219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8490" y="1364776"/>
            <a:ext cx="11300346" cy="4247317"/>
          </a:xfrm>
          <a:prstGeom prst="rect">
            <a:avLst/>
          </a:prstGeom>
          <a:noFill/>
        </p:spPr>
        <p:txBody>
          <a:bodyPr wrap="square" rtlCol="0">
            <a:spAutoFit/>
          </a:bodyPr>
          <a:lstStyle/>
          <a:p>
            <a:pPr algn="just"/>
            <a:r>
              <a:rPr lang="en-US" sz="5400" dirty="0" err="1">
                <a:solidFill>
                  <a:srgbClr val="002060"/>
                </a:solidFill>
                <a:latin typeface="NikoshBAN" pitchFamily="2" charset="0"/>
                <a:cs typeface="NikoshBAN" pitchFamily="2" charset="0"/>
              </a:rPr>
              <a:t>যে</a:t>
            </a:r>
            <a:r>
              <a:rPr lang="en-US" sz="5400" dirty="0">
                <a:solidFill>
                  <a:srgbClr val="002060"/>
                </a:solidFill>
                <a:latin typeface="NikoshBAN" pitchFamily="2" charset="0"/>
                <a:cs typeface="NikoshBAN" pitchFamily="2" charset="0"/>
              </a:rPr>
              <a:t> </a:t>
            </a:r>
            <a:r>
              <a:rPr lang="en-US" sz="5400" dirty="0" err="1">
                <a:solidFill>
                  <a:srgbClr val="002060"/>
                </a:solidFill>
                <a:latin typeface="NikoshBAN" pitchFamily="2" charset="0"/>
                <a:cs typeface="NikoshBAN" pitchFamily="2" charset="0"/>
              </a:rPr>
              <a:t>চুক্তির</a:t>
            </a:r>
            <a:r>
              <a:rPr lang="en-US" sz="5400" dirty="0">
                <a:solidFill>
                  <a:srgbClr val="002060"/>
                </a:solidFill>
                <a:latin typeface="NikoshBAN" pitchFamily="2" charset="0"/>
                <a:cs typeface="NikoshBAN" pitchFamily="2" charset="0"/>
              </a:rPr>
              <a:t> </a:t>
            </a:r>
            <a:r>
              <a:rPr lang="en-US" sz="5400" dirty="0" err="1">
                <a:solidFill>
                  <a:srgbClr val="002060"/>
                </a:solidFill>
                <a:latin typeface="NikoshBAN" pitchFamily="2" charset="0"/>
                <a:cs typeface="NikoshBAN" pitchFamily="2" charset="0"/>
              </a:rPr>
              <a:t>মাধ্যমে</a:t>
            </a:r>
            <a:r>
              <a:rPr lang="en-US" sz="5400" dirty="0">
                <a:solidFill>
                  <a:srgbClr val="002060"/>
                </a:solidFill>
                <a:latin typeface="NikoshBAN" pitchFamily="2" charset="0"/>
                <a:cs typeface="NikoshBAN" pitchFamily="2" charset="0"/>
              </a:rPr>
              <a:t> </a:t>
            </a:r>
            <a:r>
              <a:rPr lang="en-US" sz="5400" dirty="0" err="1">
                <a:solidFill>
                  <a:srgbClr val="002060"/>
                </a:solidFill>
                <a:latin typeface="NikoshBAN" pitchFamily="2" charset="0"/>
                <a:cs typeface="NikoshBAN" pitchFamily="2" charset="0"/>
              </a:rPr>
              <a:t>কোন</a:t>
            </a:r>
            <a:r>
              <a:rPr lang="en-US" sz="5400" dirty="0">
                <a:solidFill>
                  <a:srgbClr val="002060"/>
                </a:solidFill>
                <a:latin typeface="NikoshBAN" pitchFamily="2" charset="0"/>
                <a:cs typeface="NikoshBAN" pitchFamily="2" charset="0"/>
              </a:rPr>
              <a:t> </a:t>
            </a:r>
            <a:r>
              <a:rPr lang="en-US" sz="5400" dirty="0" err="1">
                <a:solidFill>
                  <a:srgbClr val="002060"/>
                </a:solidFill>
                <a:latin typeface="NikoshBAN" pitchFamily="2" charset="0"/>
                <a:cs typeface="NikoshBAN" pitchFamily="2" charset="0"/>
              </a:rPr>
              <a:t>প্র</a:t>
            </a:r>
            <a:r>
              <a:rPr lang="bn-BD" sz="5400" dirty="0">
                <a:solidFill>
                  <a:srgbClr val="002060"/>
                </a:solidFill>
                <a:latin typeface="NikoshBAN" pitchFamily="2" charset="0"/>
                <a:cs typeface="NikoshBAN" pitchFamily="2" charset="0"/>
              </a:rPr>
              <a:t>তিষ্ঠান বা কোম্পানী কর্তৃক নির্দিষ্ট প্রিমিয়ামের বিনিময়ে কোন নির্দিষ্ট ব্যক্তি বা তার উত্তরাধিকারী কে কোন অনাকাঙ্খিত ঘটনা বা ক্ষতির জন্য নির্দিষ্ট্য পরিমান অর্থ প্রদান করলে তাকে বীমা চুক্তি বলে। </a:t>
            </a:r>
          </a:p>
        </p:txBody>
      </p:sp>
    </p:spTree>
    <p:extLst>
      <p:ext uri="{BB962C8B-B14F-4D97-AF65-F5344CB8AC3E}">
        <p14:creationId xmlns:p14="http://schemas.microsoft.com/office/powerpoint/2010/main" val="30590473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765196198"/>
              </p:ext>
            </p:extLst>
          </p:nvPr>
        </p:nvGraphicFramePr>
        <p:xfrm>
          <a:off x="545910" y="600501"/>
          <a:ext cx="11000096" cy="55378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51004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graphicEl>
                                              <a:dgm id="{F173B1A9-7809-4326-83D4-E770BF33ABC6}"/>
                                            </p:graphicEl>
                                          </p:spTgt>
                                        </p:tgtEl>
                                        <p:attrNameLst>
                                          <p:attrName>style.visibility</p:attrName>
                                        </p:attrNameLst>
                                      </p:cBhvr>
                                      <p:to>
                                        <p:strVal val="visible"/>
                                      </p:to>
                                    </p:set>
                                    <p:animEffect transition="in" filter="fade">
                                      <p:cBhvr>
                                        <p:cTn id="7" dur="1000"/>
                                        <p:tgtEl>
                                          <p:spTgt spid="4">
                                            <p:graphicEl>
                                              <a:dgm id="{F173B1A9-7809-4326-83D4-E770BF33ABC6}"/>
                                            </p:graphicEl>
                                          </p:spTgt>
                                        </p:tgtEl>
                                      </p:cBhvr>
                                    </p:animEffect>
                                    <p:anim calcmode="lin" valueType="num">
                                      <p:cBhvr>
                                        <p:cTn id="8" dur="1000" fill="hold"/>
                                        <p:tgtEl>
                                          <p:spTgt spid="4">
                                            <p:graphicEl>
                                              <a:dgm id="{F173B1A9-7809-4326-83D4-E770BF33ABC6}"/>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F173B1A9-7809-4326-83D4-E770BF33ABC6}"/>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
                                            <p:graphicEl>
                                              <a:dgm id="{1B40CC96-89D3-492F-973F-D4907B818082}"/>
                                            </p:graphicEl>
                                          </p:spTgt>
                                        </p:tgtEl>
                                        <p:attrNameLst>
                                          <p:attrName>style.visibility</p:attrName>
                                        </p:attrNameLst>
                                      </p:cBhvr>
                                      <p:to>
                                        <p:strVal val="visible"/>
                                      </p:to>
                                    </p:set>
                                    <p:animEffect transition="in" filter="fade">
                                      <p:cBhvr>
                                        <p:cTn id="14" dur="1000"/>
                                        <p:tgtEl>
                                          <p:spTgt spid="4">
                                            <p:graphicEl>
                                              <a:dgm id="{1B40CC96-89D3-492F-973F-D4907B818082}"/>
                                            </p:graphicEl>
                                          </p:spTgt>
                                        </p:tgtEl>
                                      </p:cBhvr>
                                    </p:animEffect>
                                    <p:anim calcmode="lin" valueType="num">
                                      <p:cBhvr>
                                        <p:cTn id="15" dur="1000" fill="hold"/>
                                        <p:tgtEl>
                                          <p:spTgt spid="4">
                                            <p:graphicEl>
                                              <a:dgm id="{1B40CC96-89D3-492F-973F-D4907B818082}"/>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1B40CC96-89D3-492F-973F-D4907B818082}"/>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4">
                                            <p:graphicEl>
                                              <a:dgm id="{05B5E08E-A1AD-40F2-A1CA-B01B86F38166}"/>
                                            </p:graphicEl>
                                          </p:spTgt>
                                        </p:tgtEl>
                                        <p:attrNameLst>
                                          <p:attrName>style.visibility</p:attrName>
                                        </p:attrNameLst>
                                      </p:cBhvr>
                                      <p:to>
                                        <p:strVal val="visible"/>
                                      </p:to>
                                    </p:set>
                                    <p:animEffect transition="in" filter="fade">
                                      <p:cBhvr>
                                        <p:cTn id="21" dur="1000"/>
                                        <p:tgtEl>
                                          <p:spTgt spid="4">
                                            <p:graphicEl>
                                              <a:dgm id="{05B5E08E-A1AD-40F2-A1CA-B01B86F38166}"/>
                                            </p:graphicEl>
                                          </p:spTgt>
                                        </p:tgtEl>
                                      </p:cBhvr>
                                    </p:animEffect>
                                    <p:anim calcmode="lin" valueType="num">
                                      <p:cBhvr>
                                        <p:cTn id="22" dur="1000" fill="hold"/>
                                        <p:tgtEl>
                                          <p:spTgt spid="4">
                                            <p:graphicEl>
                                              <a:dgm id="{05B5E08E-A1AD-40F2-A1CA-B01B86F38166}"/>
                                            </p:graphicEl>
                                          </p:spTgt>
                                        </p:tgtEl>
                                        <p:attrNameLst>
                                          <p:attrName>ppt_x</p:attrName>
                                        </p:attrNameLst>
                                      </p:cBhvr>
                                      <p:tavLst>
                                        <p:tav tm="0">
                                          <p:val>
                                            <p:strVal val="#ppt_x"/>
                                          </p:val>
                                        </p:tav>
                                        <p:tav tm="100000">
                                          <p:val>
                                            <p:strVal val="#ppt_x"/>
                                          </p:val>
                                        </p:tav>
                                      </p:tavLst>
                                    </p:anim>
                                    <p:anim calcmode="lin" valueType="num">
                                      <p:cBhvr>
                                        <p:cTn id="23" dur="1000" fill="hold"/>
                                        <p:tgtEl>
                                          <p:spTgt spid="4">
                                            <p:graphicEl>
                                              <a:dgm id="{05B5E08E-A1AD-40F2-A1CA-B01B86F38166}"/>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4">
                                            <p:graphicEl>
                                              <a:dgm id="{834C31AC-D467-4C6E-B3E3-9BD3922FE4D8}"/>
                                            </p:graphicEl>
                                          </p:spTgt>
                                        </p:tgtEl>
                                        <p:attrNameLst>
                                          <p:attrName>style.visibility</p:attrName>
                                        </p:attrNameLst>
                                      </p:cBhvr>
                                      <p:to>
                                        <p:strVal val="visible"/>
                                      </p:to>
                                    </p:set>
                                    <p:animEffect transition="in" filter="fade">
                                      <p:cBhvr>
                                        <p:cTn id="28" dur="1000"/>
                                        <p:tgtEl>
                                          <p:spTgt spid="4">
                                            <p:graphicEl>
                                              <a:dgm id="{834C31AC-D467-4C6E-B3E3-9BD3922FE4D8}"/>
                                            </p:graphicEl>
                                          </p:spTgt>
                                        </p:tgtEl>
                                      </p:cBhvr>
                                    </p:animEffect>
                                    <p:anim calcmode="lin" valueType="num">
                                      <p:cBhvr>
                                        <p:cTn id="29" dur="1000" fill="hold"/>
                                        <p:tgtEl>
                                          <p:spTgt spid="4">
                                            <p:graphicEl>
                                              <a:dgm id="{834C31AC-D467-4C6E-B3E3-9BD3922FE4D8}"/>
                                            </p:graphicEl>
                                          </p:spTgt>
                                        </p:tgtEl>
                                        <p:attrNameLst>
                                          <p:attrName>ppt_x</p:attrName>
                                        </p:attrNameLst>
                                      </p:cBhvr>
                                      <p:tavLst>
                                        <p:tav tm="0">
                                          <p:val>
                                            <p:strVal val="#ppt_x"/>
                                          </p:val>
                                        </p:tav>
                                        <p:tav tm="100000">
                                          <p:val>
                                            <p:strVal val="#ppt_x"/>
                                          </p:val>
                                        </p:tav>
                                      </p:tavLst>
                                    </p:anim>
                                    <p:anim calcmode="lin" valueType="num">
                                      <p:cBhvr>
                                        <p:cTn id="30" dur="1000" fill="hold"/>
                                        <p:tgtEl>
                                          <p:spTgt spid="4">
                                            <p:graphicEl>
                                              <a:dgm id="{834C31AC-D467-4C6E-B3E3-9BD3922FE4D8}"/>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357</Words>
  <Application>Microsoft Office PowerPoint</Application>
  <PresentationFormat>Widescreen</PresentationFormat>
  <Paragraphs>50</Paragraphs>
  <Slides>23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NikoshBAN</vt:lpstr>
      <vt:lpstr>Vrinda</vt:lpstr>
      <vt:lpstr>Wingdings</vt:lpstr>
      <vt:lpstr>Office Theme</vt:lpstr>
      <vt:lpstr>PowerPoint Presentation</vt:lpstr>
      <vt:lpstr>PowerPoint Presentation</vt:lpstr>
      <vt:lpstr>PowerPoint Presentation</vt:lpstr>
      <vt:lpstr>PowerPoint Presentation</vt:lpstr>
      <vt:lpstr>শিখনফল</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আজকের ক্লাসে সবাইকে ধন্যবাদ</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Subrata Talukder</dc:creator>
  <cp:lastModifiedBy>Subrata Talukder</cp:lastModifiedBy>
  <cp:revision>31</cp:revision>
  <dcterms:created xsi:type="dcterms:W3CDTF">2020-08-17T16:27:08Z</dcterms:created>
  <dcterms:modified xsi:type="dcterms:W3CDTF">2020-08-20T16:57:53Z</dcterms:modified>
</cp:coreProperties>
</file>