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1"/>
  </p:sldMasterIdLst>
  <p:notesMasterIdLst>
    <p:notesMasterId r:id="rId18"/>
  </p:notesMasterIdLst>
  <p:sldIdLst>
    <p:sldId id="455" r:id="rId2"/>
    <p:sldId id="456" r:id="rId3"/>
    <p:sldId id="458" r:id="rId4"/>
    <p:sldId id="459" r:id="rId5"/>
    <p:sldId id="460" r:id="rId6"/>
    <p:sldId id="461" r:id="rId7"/>
    <p:sldId id="462" r:id="rId8"/>
    <p:sldId id="463" r:id="rId9"/>
    <p:sldId id="464" r:id="rId10"/>
    <p:sldId id="465" r:id="rId11"/>
    <p:sldId id="466" r:id="rId12"/>
    <p:sldId id="422" r:id="rId13"/>
    <p:sldId id="468" r:id="rId14"/>
    <p:sldId id="467" r:id="rId15"/>
    <p:sldId id="403" r:id="rId16"/>
    <p:sldId id="40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/>
  <p:cmAuthor id="2" name="Kalyan Brata Biswas" initials="KBB" lastIdx="1" clrIdx="1">
    <p:extLst>
      <p:ext uri="{19B8F6BF-5375-455C-9EA6-DF929625EA0E}">
        <p15:presenceInfo xmlns:p15="http://schemas.microsoft.com/office/powerpoint/2012/main" userId="75eeaf60cecfec0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FF00FF"/>
    <a:srgbClr val="00CC00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94660"/>
  </p:normalViewPr>
  <p:slideViewPr>
    <p:cSldViewPr snapToGrid="0">
      <p:cViewPr varScale="1">
        <p:scale>
          <a:sx n="68" d="100"/>
          <a:sy n="68" d="100"/>
        </p:scale>
        <p:origin x="96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416C5-17A3-4A51-822E-943DC21A77C2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9B751-307B-4AB1-B7CD-059B93A125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878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7B095-97AB-47BC-A91C-5B2D97406D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A63928-1C0C-4E81-B1C8-52094902BA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729545-998C-4A81-8DBA-8E07FF813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4C61-0EC9-4997-A3F1-DA003DEEB3DE}" type="datetime5">
              <a:rPr lang="en-US" smtClean="0"/>
              <a:pPr/>
              <a:t>19-Aug-20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129D1B-8CC9-4E48-A688-14B7537D4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661581-DEB1-4A1E-9613-E9450E2B8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868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9AC90-8AF2-46C9-80B4-4B61FB2C9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C57BBB-22AB-486F-A086-1BEBF51720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93FFE2-2706-40F1-9A1F-2952E32FC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7841E-430E-472F-98DB-C00FBAD6F1F7}" type="datetime5">
              <a:rPr lang="en-US" smtClean="0"/>
              <a:pPr/>
              <a:t>19-Aug-20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ABBB43-E206-4ABF-BDDF-D98EAB971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6D21B-703E-48DE-A413-119105718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83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AEC9B0-6078-4A69-9CA4-8FE29A24C5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FF082E-7278-4017-B6C4-6BBE53D035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4DF310-5465-446D-871F-F77A71E58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5DD1-DB80-4D5D-857E-3452BF77E0C8}" type="datetime5">
              <a:rPr lang="en-US" smtClean="0"/>
              <a:pPr/>
              <a:t>19-Aug-20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3E3A1-9638-45B6-9468-EC45C9C95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F493BA-7956-449E-A909-33063FCE9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88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C45E3-41B7-4C9C-A6E2-1C0CE37E0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C7B17-887E-4A3C-88CD-19B9911C19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89CB18-4DA0-4C7B-B55F-C85198EA1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81055-4B32-41D0-B073-B47FD5064563}" type="datetime5">
              <a:rPr lang="en-US" smtClean="0"/>
              <a:pPr/>
              <a:t>19-Aug-20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53DE19-5616-4F1C-8843-F25F1AAB4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31824D-181B-46CA-BAD5-59D3CC7CD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697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0B5AA-ACFB-4759-BA32-ECA65FC8C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D541F8-30CB-483B-9A4B-6C1AAD82C9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FD8DC1-2783-4A1A-B83C-BA5903F10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831FE-D3D5-49F9-B5E6-A59D93710E57}" type="datetime5">
              <a:rPr lang="en-US" smtClean="0"/>
              <a:pPr/>
              <a:t>19-Aug-20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43762-35B8-40CD-873C-D0DA6135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AD38F1-C57B-484D-9555-9F8D42793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262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EE851-C907-4E15-8525-489D443CE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5CB35-559C-4FC9-86D3-98CCD026CE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CE4DFB-7381-4EC4-9A47-A046DF9221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B4E267-94E8-4776-A6D4-93D879EC6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B0240-6FEF-4108-B190-842596504402}" type="datetime5">
              <a:rPr lang="en-US" smtClean="0"/>
              <a:pPr/>
              <a:t>19-Aug-20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43937B-8EA2-4177-99FB-33A8799F0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F8B66F-57A1-4F2E-8624-134970875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84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0501A-67DE-4B0D-8A33-15DF28640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258CFB-FA48-4E4E-A82C-1C4859F559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B8284E-CCAF-40D1-ABA4-041A05D14C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9E2274-A4B2-4A8D-8012-EA7C4E2C26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AC78A5-1299-4807-82F9-04FDF32D2A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0BD426-A66F-42BE-8BC5-95B3AE551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3C3B0-4F9F-4760-90EB-7264BA530CC5}" type="datetime5">
              <a:rPr lang="en-US" smtClean="0"/>
              <a:pPr/>
              <a:t>19-Aug-20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95FAE8-8AA3-4434-B248-74F188F0E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943941-C51D-4670-8D1C-9ABA7C22D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968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0F0FB-B4F0-49B4-B33F-6D63E4F17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612FA7-68D3-46D1-9098-5512CD91B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5DE4-B46B-4AAF-AF74-4C38C2B26BC4}" type="datetime5">
              <a:rPr lang="en-US" smtClean="0"/>
              <a:pPr/>
              <a:t>19-Aug-20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A30E41-12BB-46B0-A6E7-75C6D3CB6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0572F9-728D-4A4E-9250-0F2B89BD3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243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997FDF-3602-4E96-A2E5-4C5DB56DD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5B36E-C6DB-4562-9121-14D15AABA54A}" type="datetime5">
              <a:rPr lang="en-US" smtClean="0"/>
              <a:pPr/>
              <a:t>19-Aug-20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1D4548-9CFB-4D74-82C3-656A666DA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5EEBFB-BCA2-4ACA-8FDE-0953BAF34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977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FE712-747C-4C43-A76B-31FF0CEB6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7B0C1-4116-4321-8F3B-891E5ED13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33B956-4ABA-47FD-AEB8-2C414ABF10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1D4ACD-24F1-40CE-94ED-A419F01DC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67F2B-D8F4-4C1D-A882-F1F8568FE3A6}" type="datetime5">
              <a:rPr lang="en-US" smtClean="0"/>
              <a:pPr/>
              <a:t>19-Aug-20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864E74-1A99-4DA5-8926-86E7A1848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8AADE7-83A1-4A6E-820A-162F952AD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001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0346D-9BE5-44B5-82CE-EF723515D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D1865A-448B-419D-9CB8-198C4D664D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F899B8-76BF-4935-9DB2-B793E2DCE5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C367BD-112C-43CD-B777-C66B8B2B7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17453-1836-4066-80BA-345294880C1B}" type="datetime5">
              <a:rPr lang="en-US" smtClean="0"/>
              <a:pPr/>
              <a:t>19-Aug-20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7429A9-21C4-4339-9E95-F52C4F0AA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19D641-72CF-4ED2-9D6E-638DD2045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579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9D5DB4-BD32-4374-B809-1AD2FE29E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147EF0-B128-4903-8E37-B2F5A58F19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73AE0D-0301-470C-B6D0-5A877B03C5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7F31D-49AB-4A6D-8F63-D6131C19C17C}" type="datetime5">
              <a:rPr lang="en-US" smtClean="0"/>
              <a:pPr/>
              <a:t>19-Aug-20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7584E9-A733-4870-899E-1DB38C454D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25FB69-6C68-4433-865D-E3CFB501E8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721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gif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microsoft.com/office/2007/relationships/hdphoto" Target="../media/hdphoto18.wdp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0.wdp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1.wdp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3.wdp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microsoft.com/office/2007/relationships/hdphoto" Target="../media/hdphoto8.wdp"/><Relationship Id="rId5" Type="http://schemas.microsoft.com/office/2007/relationships/hdphoto" Target="../media/hdphoto5.wdp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microsoft.com/office/2007/relationships/hdphoto" Target="../media/hdphoto7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7" Type="http://schemas.microsoft.com/office/2007/relationships/hdphoto" Target="../media/hdphoto1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10.wdp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7" Type="http://schemas.microsoft.com/office/2007/relationships/hdphoto" Target="../media/hdphoto8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microsoft.com/office/2007/relationships/hdphoto" Target="../media/hdphoto13.wdp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14.wdp"/><Relationship Id="rId7" Type="http://schemas.microsoft.com/office/2007/relationships/hdphoto" Target="../media/hdphoto7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microsoft.com/office/2007/relationships/hdphoto" Target="../media/hdphoto15.wdp"/><Relationship Id="rId4" Type="http://schemas.openxmlformats.org/officeDocument/2006/relationships/image" Target="../media/image19.png"/><Relationship Id="rId9" Type="http://schemas.microsoft.com/office/2007/relationships/hdphoto" Target="../media/hdphoto16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F61629C-D21B-47B3-9F22-A895DCC97E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89" y="756859"/>
            <a:ext cx="4210638" cy="546811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91A3883-2B46-4976-AE3A-BC4D3D717ECD}"/>
              </a:ext>
            </a:extLst>
          </p:cNvPr>
          <p:cNvSpPr/>
          <p:nvPr/>
        </p:nvSpPr>
        <p:spPr>
          <a:xfrm>
            <a:off x="5979694" y="1585261"/>
            <a:ext cx="61463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b="1" dirty="0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সবাইকে স্বাগত।</a:t>
            </a:r>
            <a:endParaRPr lang="en-US" sz="4000" b="1" dirty="0">
              <a:ln w="11430"/>
              <a:solidFill>
                <a:srgbClr val="0066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A72315-694E-4EB4-A232-4E509DED0AA9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08BE4A-15D2-4B68-BCD7-0211D39715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216" y="2445000"/>
            <a:ext cx="3575649" cy="3779972"/>
          </a:xfrm>
          <a:prstGeom prst="rect">
            <a:avLst/>
          </a:prstGeom>
        </p:spPr>
      </p:pic>
      <p:sp>
        <p:nvSpPr>
          <p:cNvPr id="4" name="Cube 3">
            <a:extLst>
              <a:ext uri="{FF2B5EF4-FFF2-40B4-BE49-F238E27FC236}">
                <a16:creationId xmlns:a16="http://schemas.microsoft.com/office/drawing/2014/main" id="{B13DD95B-A0F7-4135-BBC3-AD1DEA4456BE}"/>
              </a:ext>
            </a:extLst>
          </p:cNvPr>
          <p:cNvSpPr/>
          <p:nvPr/>
        </p:nvSpPr>
        <p:spPr>
          <a:xfrm>
            <a:off x="5194457" y="5437680"/>
            <a:ext cx="2321169" cy="577850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Fine   Upbeat and Dance Background Music  Electronic Pop Music Instrumental (FREE DOWNNLOAD)">
            <a:hlinkClick r:id="" action="ppaction://media"/>
            <a:extLst>
              <a:ext uri="{FF2B5EF4-FFF2-40B4-BE49-F238E27FC236}">
                <a16:creationId xmlns:a16="http://schemas.microsoft.com/office/drawing/2014/main" id="{C473472A-B000-4E5D-B933-EF8A7E7443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249126" y="4540167"/>
            <a:ext cx="65950" cy="6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24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6364" numSld="999" showWhenStopped="0">
                <p:cTn id="2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4" grpId="0"/>
      <p:bldP spid="3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F7F0446-4B85-4176-A1D5-FAD88BC0F712}"/>
              </a:ext>
            </a:extLst>
          </p:cNvPr>
          <p:cNvSpPr/>
          <p:nvPr/>
        </p:nvSpPr>
        <p:spPr>
          <a:xfrm>
            <a:off x="754380" y="0"/>
            <a:ext cx="102887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পর্যবেক্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83F672-D802-40FE-930F-3552DEAC7D13}"/>
              </a:ext>
            </a:extLst>
          </p:cNvPr>
          <p:cNvSpPr/>
          <p:nvPr/>
        </p:nvSpPr>
        <p:spPr>
          <a:xfrm>
            <a:off x="7774756" y="6100334"/>
            <a:ext cx="40537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36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BCEC85-91BC-4A10-BAD3-BB92618C7C24}"/>
              </a:ext>
            </a:extLst>
          </p:cNvPr>
          <p:cNvSpPr/>
          <p:nvPr/>
        </p:nvSpPr>
        <p:spPr>
          <a:xfrm>
            <a:off x="2118223" y="562708"/>
            <a:ext cx="76166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এগুলো হচ্ছে রাসায়নিক কৃষি প্রযুক্তি।</a:t>
            </a:r>
            <a:endParaRPr lang="en-US" sz="32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1C1B0B-D5E4-42C6-B940-16127BF09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85" y="3237579"/>
            <a:ext cx="3840680" cy="22107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209C37B-9CF2-48DD-9F26-C845560C2F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542" y="3231972"/>
            <a:ext cx="3930186" cy="22107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E5EFE1-D6EF-4AB7-8B9F-CCB5D9784F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290" y="3198795"/>
            <a:ext cx="2936743" cy="220102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A06BF5A-D2E0-48D1-82DC-F437054382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B3B542-2090-4D6D-BB43-B8B175ADAAAD}"/>
              </a:ext>
            </a:extLst>
          </p:cNvPr>
          <p:cNvSpPr/>
          <p:nvPr/>
        </p:nvSpPr>
        <p:spPr>
          <a:xfrm>
            <a:off x="204534" y="3217625"/>
            <a:ext cx="3810279" cy="2204988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EFF62E-B527-4212-A29B-6996659C40FD}"/>
              </a:ext>
            </a:extLst>
          </p:cNvPr>
          <p:cNvSpPr/>
          <p:nvPr/>
        </p:nvSpPr>
        <p:spPr>
          <a:xfrm>
            <a:off x="4378290" y="3221593"/>
            <a:ext cx="2969434" cy="220102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39EE4-1D10-4072-9006-4519AB9F6128}"/>
              </a:ext>
            </a:extLst>
          </p:cNvPr>
          <p:cNvSpPr/>
          <p:nvPr/>
        </p:nvSpPr>
        <p:spPr>
          <a:xfrm>
            <a:off x="7841230" y="3209651"/>
            <a:ext cx="3973774" cy="2210731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0E6DE7E-4CC6-44EA-9398-198B59B5100A}"/>
              </a:ext>
            </a:extLst>
          </p:cNvPr>
          <p:cNvSpPr/>
          <p:nvPr/>
        </p:nvSpPr>
        <p:spPr>
          <a:xfrm rot="10800000" flipV="1">
            <a:off x="-3" y="5505650"/>
            <a:ext cx="405376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জমিতে ড্রোনের সাহায্যে কীটনা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শকের ব্যবহার।  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147D62-BB0A-4E5C-AD94-8778481889F4}"/>
              </a:ext>
            </a:extLst>
          </p:cNvPr>
          <p:cNvSpPr/>
          <p:nvPr/>
        </p:nvSpPr>
        <p:spPr>
          <a:xfrm>
            <a:off x="4337253" y="5468264"/>
            <a:ext cx="315401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জমিতে রাসায়নিক সারের ব্যবহার  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15EBB26-BC75-4A66-9814-83927EE6CC83}"/>
              </a:ext>
            </a:extLst>
          </p:cNvPr>
          <p:cNvSpPr/>
          <p:nvPr/>
        </p:nvSpPr>
        <p:spPr>
          <a:xfrm>
            <a:off x="7854748" y="5515558"/>
            <a:ext cx="397377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জমিতে কীটনা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শকের ব্যবহার 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36B6D5-50FD-4066-9D0D-AD61701A50DF}"/>
              </a:ext>
            </a:extLst>
          </p:cNvPr>
          <p:cNvSpPr/>
          <p:nvPr/>
        </p:nvSpPr>
        <p:spPr>
          <a:xfrm>
            <a:off x="0" y="1069328"/>
            <a:ext cx="12192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বাড়তি উৎপাদনের জন্য অনেক ফসলে রাসায়নিক সার এবং কীটনাশক ব্যবহার করা হয় ।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30258F-59C5-4100-B9F2-9F0F741CFB9B}"/>
              </a:ext>
            </a:extLst>
          </p:cNvPr>
          <p:cNvSpPr/>
          <p:nvPr/>
        </p:nvSpPr>
        <p:spPr>
          <a:xfrm>
            <a:off x="204534" y="1590402"/>
            <a:ext cx="1151855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রাসায়নিক সার উদ্ভিদের ভালো বৃদ্ধিতে এবং অধিক ফসল উৎপাদনে সহায়তা করে । 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D578A7-A932-43BE-9440-8F3C428376C9}"/>
              </a:ext>
            </a:extLst>
          </p:cNvPr>
          <p:cNvSpPr/>
          <p:nvPr/>
        </p:nvSpPr>
        <p:spPr>
          <a:xfrm>
            <a:off x="0" y="2015545"/>
            <a:ext cx="1198746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রাসায়নিক পদার্থ ফসলের ক্ষতিকারক পোকা ও আগাছা দমন করে অধিক খাদ্য উৎপাদনে ভূমিকা রাখছে ।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77234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8" grpId="0"/>
      <p:bldP spid="5" grpId="0" animBg="1"/>
      <p:bldP spid="9" grpId="0" animBg="1"/>
      <p:bldP spid="10" grpId="0" animBg="1"/>
      <p:bldP spid="12" grpId="0" animBg="1"/>
      <p:bldP spid="2" grpId="0"/>
      <p:bldP spid="3" grpId="0"/>
      <p:bldP spid="13" grpId="0"/>
      <p:bldP spid="15" grpId="0"/>
      <p:bldP spid="16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94CC1C3-90D7-4A36-A04C-2220261C4B76}"/>
              </a:ext>
            </a:extLst>
          </p:cNvPr>
          <p:cNvSpPr/>
          <p:nvPr/>
        </p:nvSpPr>
        <p:spPr>
          <a:xfrm>
            <a:off x="1595687" y="68205"/>
            <a:ext cx="84687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পর্যবেক্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C80179-C14A-4F9A-BE38-DC8FFDD45C87}"/>
              </a:ext>
            </a:extLst>
          </p:cNvPr>
          <p:cNvSpPr/>
          <p:nvPr/>
        </p:nvSpPr>
        <p:spPr>
          <a:xfrm>
            <a:off x="4276344" y="500330"/>
            <a:ext cx="3435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এগুলো হচ্ছে জৈবপ্রযুক্তি।</a:t>
            </a:r>
            <a:endParaRPr lang="en-US" sz="32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481642-EF5D-4EC3-BC2B-CCFA9EC0F08B}"/>
              </a:ext>
            </a:extLst>
          </p:cNvPr>
          <p:cNvSpPr/>
          <p:nvPr/>
        </p:nvSpPr>
        <p:spPr>
          <a:xfrm>
            <a:off x="4501663" y="5753613"/>
            <a:ext cx="28979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32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8D0C4CB-2653-4FD7-A178-9764FB623A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877" y="3060480"/>
            <a:ext cx="5901309" cy="257371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F1AD57B-DD3D-418A-8DD7-BB367C418B5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9E3F64-B249-49FE-9790-F800770E2FDF}"/>
              </a:ext>
            </a:extLst>
          </p:cNvPr>
          <p:cNvSpPr/>
          <p:nvPr/>
        </p:nvSpPr>
        <p:spPr>
          <a:xfrm>
            <a:off x="137431" y="3024554"/>
            <a:ext cx="5686593" cy="2665048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39DA56-3502-4B5D-ACD8-158A66E67525}"/>
              </a:ext>
            </a:extLst>
          </p:cNvPr>
          <p:cNvSpPr/>
          <p:nvPr/>
        </p:nvSpPr>
        <p:spPr>
          <a:xfrm>
            <a:off x="6096000" y="3024554"/>
            <a:ext cx="5927187" cy="2632242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4380DFD-89BC-4B76-8958-0129B6DFF150}"/>
              </a:ext>
            </a:extLst>
          </p:cNvPr>
          <p:cNvSpPr/>
          <p:nvPr/>
        </p:nvSpPr>
        <p:spPr>
          <a:xfrm>
            <a:off x="0" y="1001474"/>
            <a:ext cx="1166211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কল্যাণে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উৎপাদনে জীবের ব্যবহারই হলো জৈব প্রযুক্তি।  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B1EC05-A812-443F-980F-E5210A95F211}"/>
              </a:ext>
            </a:extLst>
          </p:cNvPr>
          <p:cNvSpPr/>
          <p:nvPr/>
        </p:nvSpPr>
        <p:spPr>
          <a:xfrm>
            <a:off x="0" y="1517230"/>
            <a:ext cx="1185906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যেমন- জৈব প্রযুক্তির মাধ্যমে বিশেষ বৈশিষ্ট্যসম্পন্ন উদ্ভিদ সৃষ্টি করা হচ্ছে।  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F1EC4CB-2F92-4565-BC20-043843E745C8}"/>
              </a:ext>
            </a:extLst>
          </p:cNvPr>
          <p:cNvSpPr/>
          <p:nvPr/>
        </p:nvSpPr>
        <p:spPr>
          <a:xfrm>
            <a:off x="1" y="2005866"/>
            <a:ext cx="1205456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প্রযুক্তি মানুষকে অধিক পৃষ্টিসমৃদ্ধ, পোকামাকড় প্রতিরোধী এবং অধিক ফলনশীল উদ্ভিদ উৎপাদনে সহায়তা করছে।  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DF55901-6D82-4682-958A-DD96E37FFC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12" y="3060480"/>
            <a:ext cx="5655212" cy="257371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EB03735-67F6-4415-AC37-C5F2FB811B25}"/>
              </a:ext>
            </a:extLst>
          </p:cNvPr>
          <p:cNvSpPr/>
          <p:nvPr/>
        </p:nvSpPr>
        <p:spPr>
          <a:xfrm>
            <a:off x="137432" y="5689602"/>
            <a:ext cx="436423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জৈব প্রযুক্তি নতুন শস্য </a:t>
            </a:r>
          </a:p>
          <a:p>
            <a:pPr algn="ctr"/>
            <a:r>
              <a:rPr lang="bn-BD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ৎপাদনে সাহায্য করে। 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6AA10E-8EE1-473F-8A20-D5611C199720}"/>
              </a:ext>
            </a:extLst>
          </p:cNvPr>
          <p:cNvSpPr/>
          <p:nvPr/>
        </p:nvSpPr>
        <p:spPr>
          <a:xfrm>
            <a:off x="7399606" y="5623991"/>
            <a:ext cx="462358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জৈব প্রযুক্তি শস্যকে পোকামাকড় </a:t>
            </a:r>
          </a:p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প্রতিরোধী করতে সাহায্য করে। 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010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4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4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4" grpId="0" animBg="1"/>
      <p:bldP spid="6" grpId="0" animBg="1"/>
      <p:bldP spid="11" grpId="0" animBg="1"/>
      <p:bldP spid="2" grpId="0"/>
      <p:bldP spid="13" grpId="0"/>
      <p:bldP spid="15" grpId="0"/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16923" y="5795889"/>
            <a:ext cx="3727939" cy="171302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                      </a:t>
            </a:r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19-Aug-20</a:t>
            </a:fld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                    Kalyan Brata Biswas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C1FDD5-72E3-4E06-9CF8-029C877FDC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18" y="2450107"/>
            <a:ext cx="10424161" cy="3876107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670CD85-C9FD-45F1-9EED-588A70B4FA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  <a14:imgEffect>
                      <a14:saturation sat="3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871" y="219808"/>
            <a:ext cx="2183254" cy="2183254"/>
          </a:xfrm>
          <a:prstGeom prst="rect">
            <a:avLst/>
          </a:prstGeom>
        </p:spPr>
      </p:pic>
      <p:sp>
        <p:nvSpPr>
          <p:cNvPr id="14" name="Scroll: Horizontal 13">
            <a:extLst>
              <a:ext uri="{FF2B5EF4-FFF2-40B4-BE49-F238E27FC236}">
                <a16:creationId xmlns:a16="http://schemas.microsoft.com/office/drawing/2014/main" id="{49A3F48C-B138-4D05-9457-1AFA662C1793}"/>
              </a:ext>
            </a:extLst>
          </p:cNvPr>
          <p:cNvSpPr/>
          <p:nvPr/>
        </p:nvSpPr>
        <p:spPr>
          <a:xfrm rot="10800000" flipV="1">
            <a:off x="3249636" y="531787"/>
            <a:ext cx="3995226" cy="1559297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6827034-53CB-405D-83B3-6B9505AE1D1D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68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860F2DB-15AD-46E7-B1AF-6DCF611384E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54F65119-BB00-4640-9833-398831BDBAA3}"/>
              </a:ext>
            </a:extLst>
          </p:cNvPr>
          <p:cNvSpPr/>
          <p:nvPr/>
        </p:nvSpPr>
        <p:spPr>
          <a:xfrm>
            <a:off x="1392701" y="351692"/>
            <a:ext cx="91158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বামপাশের বাক্যাংশের সাথে ডানপাশের বাক্যাংশ  মিল করঃ </a:t>
            </a:r>
            <a:endParaRPr lang="en-US" sz="36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lowchart: Document 1">
            <a:extLst>
              <a:ext uri="{FF2B5EF4-FFF2-40B4-BE49-F238E27FC236}">
                <a16:creationId xmlns:a16="http://schemas.microsoft.com/office/drawing/2014/main" id="{4074F160-84C1-4C00-A7D2-005EA90E569D}"/>
              </a:ext>
            </a:extLst>
          </p:cNvPr>
          <p:cNvSpPr/>
          <p:nvPr/>
        </p:nvSpPr>
        <p:spPr>
          <a:xfrm>
            <a:off x="3052689" y="267286"/>
            <a:ext cx="4403188" cy="1533379"/>
          </a:xfrm>
          <a:prstGeom prst="flowChartDocumen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4FC0AB5-C48B-4A95-B86E-30F98CE30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877" y="849193"/>
            <a:ext cx="3608688" cy="5159614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1D8177E-2D93-4459-9546-141365DBE218}"/>
              </a:ext>
            </a:extLst>
          </p:cNvPr>
          <p:cNvSpPr/>
          <p:nvPr/>
        </p:nvSpPr>
        <p:spPr>
          <a:xfrm>
            <a:off x="450168" y="4047979"/>
            <a:ext cx="635859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থমিক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ৃষ্টা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র।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Explosion: 14 Points 8">
            <a:extLst>
              <a:ext uri="{FF2B5EF4-FFF2-40B4-BE49-F238E27FC236}">
                <a16:creationId xmlns:a16="http://schemas.microsoft.com/office/drawing/2014/main" id="{0B338124-2AB4-45A2-93C2-45943C84A252}"/>
              </a:ext>
            </a:extLst>
          </p:cNvPr>
          <p:cNvSpPr/>
          <p:nvPr/>
        </p:nvSpPr>
        <p:spPr>
          <a:xfrm>
            <a:off x="618978" y="618978"/>
            <a:ext cx="6006905" cy="2810022"/>
          </a:xfrm>
          <a:prstGeom prst="irregularSeal2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D8133C-9F4C-473B-9769-C603BDD31401}"/>
              </a:ext>
            </a:extLst>
          </p:cNvPr>
          <p:cNvSpPr/>
          <p:nvPr/>
        </p:nvSpPr>
        <p:spPr>
          <a:xfrm>
            <a:off x="1716258" y="1612095"/>
            <a:ext cx="38264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 বই সংযোগ</a:t>
            </a:r>
            <a:endParaRPr lang="en-US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77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9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BEBE8F7-31C5-4E5D-B2DF-9E523E0EB1C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xplosion: 8 Points 2">
            <a:extLst>
              <a:ext uri="{FF2B5EF4-FFF2-40B4-BE49-F238E27FC236}">
                <a16:creationId xmlns:a16="http://schemas.microsoft.com/office/drawing/2014/main" id="{4E5B2060-1D7A-48D1-B3BE-141099B25C0D}"/>
              </a:ext>
            </a:extLst>
          </p:cNvPr>
          <p:cNvSpPr/>
          <p:nvPr/>
        </p:nvSpPr>
        <p:spPr>
          <a:xfrm>
            <a:off x="126609" y="196948"/>
            <a:ext cx="3727938" cy="3868615"/>
          </a:xfrm>
          <a:prstGeom prst="irregularSeal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A5C41C-E2AA-4594-AA75-E2B3E96FA827}"/>
              </a:ext>
            </a:extLst>
          </p:cNvPr>
          <p:cNvSpPr/>
          <p:nvPr/>
        </p:nvSpPr>
        <p:spPr>
          <a:xfrm>
            <a:off x="3854547" y="1927274"/>
            <a:ext cx="524725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প্রশ্নগুলোর উত্তর দাওঃ 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52F314-1F60-4D26-A496-3EEDE9B35D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098" y="196948"/>
            <a:ext cx="2133600" cy="214312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31CEC72-ADF7-4BF5-9615-8C7D1E8B6E55}"/>
              </a:ext>
            </a:extLst>
          </p:cNvPr>
          <p:cNvSpPr/>
          <p:nvPr/>
        </p:nvSpPr>
        <p:spPr>
          <a:xfrm>
            <a:off x="3460651" y="3094069"/>
            <a:ext cx="860474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১) জ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ৈব প্রযুক্তি কী? জৈব প্রযুক্তি কীভাবে উদ্ভিদের অধিক ফসল উৎপাদনে সহায়তা করছে সে সম্পর্কে ২টি বাক্য লেখ। 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308126-6B9D-4EB8-BF0C-ABAD686045A3}"/>
              </a:ext>
            </a:extLst>
          </p:cNvPr>
          <p:cNvSpPr/>
          <p:nvPr/>
        </p:nvSpPr>
        <p:spPr>
          <a:xfrm>
            <a:off x="2574388" y="4524472"/>
            <a:ext cx="935501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২) উদ্ভিদের অধিক ফসল উৎপাদনে রাসায়নিক প্রযুক্তির ভূমিকা সম্পর্কে ৩টি বাক্য লেখ।   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35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6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956603" y="3429001"/>
            <a:ext cx="3488788" cy="313006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19-Aug-20</a:t>
            </a:fld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            Kalyan Brata Biswas 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9" t="16657" r="17357" b="35531"/>
          <a:stretch/>
        </p:blipFill>
        <p:spPr bwMode="auto">
          <a:xfrm>
            <a:off x="3403570" y="703943"/>
            <a:ext cx="2944092" cy="63038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sp>
        <p:nvSpPr>
          <p:cNvPr id="16" name="Rectangle 15"/>
          <p:cNvSpPr/>
          <p:nvPr/>
        </p:nvSpPr>
        <p:spPr>
          <a:xfrm>
            <a:off x="5669281" y="2278966"/>
            <a:ext cx="590843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4400" b="1" dirty="0">
                <a:ln w="10541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ln w="10541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তুমি কি মনে কর অধিক খাদ্য উৎপাদনে </a:t>
            </a:r>
            <a:r>
              <a:rPr lang="bn-BD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n w="10541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কৃষি প্রযুক্তি </a:t>
            </a:r>
            <a:r>
              <a:rPr lang="bn-BD" sz="4400" b="1" dirty="0">
                <a:ln w="10541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গুরুত্বপুর্ণ ভূমিকা পালন করছে? কীভাবে গুরুত্বপুর্ণ ভূমিকা পালন করছে সে সম্পর্কে </a:t>
            </a:r>
            <a:r>
              <a:rPr lang="bn-IN" sz="4400" b="1" dirty="0">
                <a:ln w="10541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৫ টি বাক্যে </a:t>
            </a:r>
            <a:r>
              <a:rPr lang="bn-BD" sz="4400" b="1" dirty="0">
                <a:ln w="10541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লিখ </a:t>
            </a:r>
            <a:r>
              <a:rPr lang="bn-IN" sz="4400" b="1" dirty="0">
                <a:ln w="10541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494166-3136-4755-BD55-B800874ECD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28" y="1481845"/>
            <a:ext cx="5345353" cy="507211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7E6DE6F-535C-4A08-A347-3DCEC138193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531034" y="6499274"/>
            <a:ext cx="9129932" cy="211015"/>
          </a:xfrm>
        </p:spPr>
        <p:txBody>
          <a:bodyPr/>
          <a:lstStyle/>
          <a:p>
            <a:pPr algn="ctr"/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 algn="ctr"/>
              <a:t>19-Aug-20</a:t>
            </a:fld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     Kalyan Brata Biswas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E52922-018B-4DB8-8AAF-FA7E0760EF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50" y="3966565"/>
            <a:ext cx="12192000" cy="294086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5008E75-B6B1-4351-BD47-963F5CD3583E}"/>
              </a:ext>
            </a:extLst>
          </p:cNvPr>
          <p:cNvSpPr/>
          <p:nvPr/>
        </p:nvSpPr>
        <p:spPr>
          <a:xfrm>
            <a:off x="31450" y="1"/>
            <a:ext cx="12191999" cy="6857999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CFDB96-799B-457E-ABAF-8B9D00EA61E1}"/>
              </a:ext>
            </a:extLst>
          </p:cNvPr>
          <p:cNvSpPr/>
          <p:nvPr/>
        </p:nvSpPr>
        <p:spPr>
          <a:xfrm rot="20428465">
            <a:off x="4605558" y="1668197"/>
            <a:ext cx="744503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60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মতো এখানেই শেষ ।</a:t>
            </a:r>
          </a:p>
          <a:p>
            <a:pPr algn="ctr"/>
            <a:r>
              <a:rPr lang="bn-BD" sz="6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 ধন্যবাদ। </a:t>
            </a:r>
            <a:endParaRPr lang="en-US" sz="60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F473D8-9B49-4ABC-87AA-61AC0479E1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828" y="-56272"/>
            <a:ext cx="5934075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A4B916B-AE58-45D8-8DAD-CCC8595E00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955" y="809859"/>
            <a:ext cx="1905898" cy="172651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5C96E75-1B73-4644-9BCB-7FE48C529890}"/>
              </a:ext>
            </a:extLst>
          </p:cNvPr>
          <p:cNvSpPr/>
          <p:nvPr/>
        </p:nvSpPr>
        <p:spPr>
          <a:xfrm>
            <a:off x="838201" y="3944662"/>
            <a:ext cx="4924925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কল্যাণ ব্রত বিশ্বাস </a:t>
            </a:r>
            <a:endParaRPr lang="bn-IN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সহকারি শিক্ষক,</a:t>
            </a:r>
          </a:p>
          <a:p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কায়েস্থরাইল</a:t>
            </a:r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সরকারি প্রাথমিক বিদ্যালয়,</a:t>
            </a:r>
          </a:p>
          <a:p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দক্ষিণ সুরমা,সিলেট</a:t>
            </a:r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ইমেইলঃ </a:t>
            </a:r>
            <a:r>
              <a:rPr lang="bn-BD" dirty="0">
                <a:solidFill>
                  <a:srgbClr val="002060"/>
                </a:solidFill>
                <a:latin typeface="Times New Roman" pitchFamily="18" charset="0"/>
                <a:cs typeface="NikoshBAN" pitchFamily="2" charset="0"/>
              </a:rPr>
              <a:t>kalyanbratabiswas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NikoshBAN" pitchFamily="2" charset="0"/>
              </a:rPr>
              <a:t>1979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@gmail.com</a:t>
            </a:r>
            <a:r>
              <a:rPr lang="bn-IN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CDD7519-9BCD-427D-874A-39B519232A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698" y="654511"/>
            <a:ext cx="1323598" cy="5449406"/>
          </a:xfrm>
          <a:prstGeom prst="rect">
            <a:avLst/>
          </a:prstGeom>
        </p:spPr>
      </p:pic>
      <p:sp>
        <p:nvSpPr>
          <p:cNvPr id="16" name="Scroll: Horizontal 15">
            <a:extLst>
              <a:ext uri="{FF2B5EF4-FFF2-40B4-BE49-F238E27FC236}">
                <a16:creationId xmlns:a16="http://schemas.microsoft.com/office/drawing/2014/main" id="{350C7314-978D-45E3-8DCB-5AB9C4D66197}"/>
              </a:ext>
            </a:extLst>
          </p:cNvPr>
          <p:cNvSpPr/>
          <p:nvPr/>
        </p:nvSpPr>
        <p:spPr>
          <a:xfrm>
            <a:off x="838200" y="2913338"/>
            <a:ext cx="3332749" cy="1031324"/>
          </a:xfrm>
          <a:prstGeom prst="horizontalScroll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6EE9BEA-38E3-431A-9273-3BA01BD4C3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24" b="83069" l="9539" r="78289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350" y="628393"/>
            <a:ext cx="2771273" cy="2284945"/>
          </a:xfrm>
          <a:prstGeom prst="rect">
            <a:avLst/>
          </a:prstGeom>
        </p:spPr>
      </p:pic>
      <p:sp>
        <p:nvSpPr>
          <p:cNvPr id="19" name="Scroll: Horizontal 18">
            <a:extLst>
              <a:ext uri="{FF2B5EF4-FFF2-40B4-BE49-F238E27FC236}">
                <a16:creationId xmlns:a16="http://schemas.microsoft.com/office/drawing/2014/main" id="{2C618DB4-DE1A-4B82-8AF4-19A4EAFF5F92}"/>
              </a:ext>
            </a:extLst>
          </p:cNvPr>
          <p:cNvSpPr/>
          <p:nvPr/>
        </p:nvSpPr>
        <p:spPr>
          <a:xfrm>
            <a:off x="7715221" y="2840910"/>
            <a:ext cx="3322843" cy="1010652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4601E7A-41E7-4666-84FD-FC3575270B1F}"/>
              </a:ext>
            </a:extLst>
          </p:cNvPr>
          <p:cNvSpPr/>
          <p:nvPr/>
        </p:nvSpPr>
        <p:spPr>
          <a:xfrm>
            <a:off x="7715221" y="3944662"/>
            <a:ext cx="363857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শ্রেণি-পঞ্চম</a:t>
            </a:r>
          </a:p>
          <a:p>
            <a:r>
              <a:rPr lang="bn-IN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বিষয়-প্রাথমিক বিজ্ঞান</a:t>
            </a:r>
          </a:p>
          <a:p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অধ্যায়- ৯ (আমাদের জীবনে প্রযুক্তি)</a:t>
            </a:r>
          </a:p>
          <a:p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পাঠের শিরোনাম-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কৃষিতে প্রযুক্তি</a:t>
            </a:r>
          </a:p>
          <a:p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 ৪০ মিনিট।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6F76457-EE41-4F37-84A6-A429F5B4A564}"/>
              </a:ext>
            </a:extLst>
          </p:cNvPr>
          <p:cNvSpPr/>
          <p:nvPr/>
        </p:nvSpPr>
        <p:spPr>
          <a:xfrm>
            <a:off x="0" y="-14286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03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6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 animBg="1"/>
      <p:bldP spid="19" grpId="0" animBg="1"/>
      <p:bldP spid="20" grpId="0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2B8E1E26-779D-4129-8E0D-A6C620A83442}"/>
              </a:ext>
            </a:extLst>
          </p:cNvPr>
          <p:cNvSpPr/>
          <p:nvPr/>
        </p:nvSpPr>
        <p:spPr>
          <a:xfrm>
            <a:off x="1482559" y="112542"/>
            <a:ext cx="9550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সুপ্রিয় শিক্ষার্থীবৃন্দ নিচের ছবিগুলো মনোযোগ দিয়ে দেখি। </a:t>
            </a:r>
            <a:r>
              <a:rPr lang="bn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D1C6A5EB-A9F7-4E12-A688-040833B0CE9A}"/>
              </a:ext>
            </a:extLst>
          </p:cNvPr>
          <p:cNvSpPr/>
          <p:nvPr/>
        </p:nvSpPr>
        <p:spPr>
          <a:xfrm>
            <a:off x="8890782" y="4002189"/>
            <a:ext cx="305356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্ছ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DD4A48A-B933-4A29-9D68-301165C568AF}"/>
              </a:ext>
            </a:extLst>
          </p:cNvPr>
          <p:cNvSpPr/>
          <p:nvPr/>
        </p:nvSpPr>
        <p:spPr>
          <a:xfrm>
            <a:off x="1278020" y="6306539"/>
            <a:ext cx="975493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 ছবিতে আমরা কৃষিতে ব্যবহৃত বিভিন্ন প্রযুক্তি দেখতে পাচ্ছি।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F70BFBC-2219-4812-97F2-18B0D2B1144C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60E511-3D33-4A2F-9BE5-5A9AE1C30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25" y="792536"/>
            <a:ext cx="3175723" cy="21994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4F38B7-13FD-4C42-AC90-86BE7DFF3C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419" y="754612"/>
            <a:ext cx="3175724" cy="22710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C6AE8E3-B1CA-41B4-9B31-F1865C109F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828" y="772508"/>
            <a:ext cx="3434815" cy="221731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A8DB227-216B-40D2-AAFB-27F559F238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51" y="3546420"/>
            <a:ext cx="3175723" cy="22056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E009852-AA83-49F2-91CF-1B8D404C5AA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854" y="3780229"/>
            <a:ext cx="3530625" cy="197532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52D410D-C4E6-4456-B770-A171193B2315}"/>
              </a:ext>
            </a:extLst>
          </p:cNvPr>
          <p:cNvSpPr/>
          <p:nvPr/>
        </p:nvSpPr>
        <p:spPr>
          <a:xfrm>
            <a:off x="734725" y="790405"/>
            <a:ext cx="3157009" cy="2235211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4B1050-CD12-418F-8C94-D3700EA124A4}"/>
              </a:ext>
            </a:extLst>
          </p:cNvPr>
          <p:cNvSpPr/>
          <p:nvPr/>
        </p:nvSpPr>
        <p:spPr>
          <a:xfrm>
            <a:off x="4464326" y="772507"/>
            <a:ext cx="3175723" cy="2271004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FA917A-8CF5-4F37-B99C-4AAC1C57E064}"/>
              </a:ext>
            </a:extLst>
          </p:cNvPr>
          <p:cNvSpPr/>
          <p:nvPr/>
        </p:nvSpPr>
        <p:spPr>
          <a:xfrm>
            <a:off x="8110113" y="754612"/>
            <a:ext cx="3453530" cy="2235211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DF4E0A-A489-4BC3-9955-A11D4EE95B93}"/>
              </a:ext>
            </a:extLst>
          </p:cNvPr>
          <p:cNvSpPr/>
          <p:nvPr/>
        </p:nvSpPr>
        <p:spPr>
          <a:xfrm>
            <a:off x="770851" y="3798721"/>
            <a:ext cx="3120883" cy="1951245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292DBD-6A91-4DA9-95D2-DF7FE1B32C4A}"/>
              </a:ext>
            </a:extLst>
          </p:cNvPr>
          <p:cNvSpPr/>
          <p:nvPr/>
        </p:nvSpPr>
        <p:spPr>
          <a:xfrm>
            <a:off x="4747854" y="3798721"/>
            <a:ext cx="3530625" cy="1951245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C06670-D280-4EB2-8C21-0C0DD4FF851F}"/>
              </a:ext>
            </a:extLst>
          </p:cNvPr>
          <p:cNvSpPr/>
          <p:nvPr/>
        </p:nvSpPr>
        <p:spPr>
          <a:xfrm>
            <a:off x="734725" y="3057148"/>
            <a:ext cx="312088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ট্রাক্ট</a:t>
            </a:r>
            <a:r>
              <a:rPr lang="as-IN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C97951-A256-4608-9E5C-ABE32E11EB2F}"/>
              </a:ext>
            </a:extLst>
          </p:cNvPr>
          <p:cNvSpPr/>
          <p:nvPr/>
        </p:nvSpPr>
        <p:spPr>
          <a:xfrm>
            <a:off x="4464326" y="3077771"/>
            <a:ext cx="328301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চারা রোপনের মেশিন  </a:t>
            </a:r>
            <a:endParaRPr 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2076483-D3EA-4A4A-9EA0-6141772584B0}"/>
              </a:ext>
            </a:extLst>
          </p:cNvPr>
          <p:cNvSpPr/>
          <p:nvPr/>
        </p:nvSpPr>
        <p:spPr>
          <a:xfrm>
            <a:off x="8110113" y="3107506"/>
            <a:ext cx="369268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সেচ পাম্প </a:t>
            </a:r>
            <a:endParaRPr 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051218-25AE-4F0D-ADE0-4826CC469A8E}"/>
              </a:ext>
            </a:extLst>
          </p:cNvPr>
          <p:cNvSpPr/>
          <p:nvPr/>
        </p:nvSpPr>
        <p:spPr>
          <a:xfrm>
            <a:off x="400051" y="5813163"/>
            <a:ext cx="349168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ধান কাটার মেশিন  </a:t>
            </a:r>
            <a:endParaRPr 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FCBDC69-E4E7-4CD0-BDAE-990C9F4221EB}"/>
              </a:ext>
            </a:extLst>
          </p:cNvPr>
          <p:cNvSpPr/>
          <p:nvPr/>
        </p:nvSpPr>
        <p:spPr>
          <a:xfrm>
            <a:off x="4769704" y="5811682"/>
            <a:ext cx="334040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ধান মাড়াই মেশিন </a:t>
            </a:r>
            <a:endParaRPr 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1898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4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4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4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4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4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69" grpId="0"/>
      <p:bldP spid="70" grpId="0"/>
      <p:bldP spid="3" grpId="0" animBg="1"/>
      <p:bldP spid="2" grpId="0" animBg="1"/>
      <p:bldP spid="4" grpId="0" animBg="1"/>
      <p:bldP spid="6" grpId="0" animBg="1"/>
      <p:bldP spid="7" grpId="0" animBg="1"/>
      <p:bldP spid="8" grpId="0" animBg="1"/>
      <p:bldP spid="10" grpId="0"/>
      <p:bldP spid="11" grpId="0"/>
      <p:bldP spid="12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croll: Horizontal 11">
            <a:extLst>
              <a:ext uri="{FF2B5EF4-FFF2-40B4-BE49-F238E27FC236}">
                <a16:creationId xmlns:a16="http://schemas.microsoft.com/office/drawing/2014/main" id="{1F050F06-05EF-4F70-BAF8-89F6257A3B37}"/>
              </a:ext>
            </a:extLst>
          </p:cNvPr>
          <p:cNvSpPr/>
          <p:nvPr/>
        </p:nvSpPr>
        <p:spPr>
          <a:xfrm>
            <a:off x="3380874" y="721896"/>
            <a:ext cx="6051884" cy="1876925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 </a:t>
            </a:r>
            <a:r>
              <a:rPr lang="bn-IN" sz="5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bn-BD" sz="5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াঠ </a:t>
            </a:r>
            <a:endParaRPr lang="en-US" sz="54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A6BEC41E-2669-4048-A791-A4E4EA6C3CB3}"/>
              </a:ext>
            </a:extLst>
          </p:cNvPr>
          <p:cNvSpPr/>
          <p:nvPr/>
        </p:nvSpPr>
        <p:spPr>
          <a:xfrm>
            <a:off x="6095999" y="2709194"/>
            <a:ext cx="765369" cy="789906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croll: Vertical 13">
            <a:extLst>
              <a:ext uri="{FF2B5EF4-FFF2-40B4-BE49-F238E27FC236}">
                <a16:creationId xmlns:a16="http://schemas.microsoft.com/office/drawing/2014/main" id="{1D6DE546-C24E-4D5A-BF7A-92B7CD8C4275}"/>
              </a:ext>
            </a:extLst>
          </p:cNvPr>
          <p:cNvSpPr/>
          <p:nvPr/>
        </p:nvSpPr>
        <p:spPr>
          <a:xfrm>
            <a:off x="3380875" y="3789949"/>
            <a:ext cx="6051883" cy="2057399"/>
          </a:xfrm>
          <a:prstGeom prst="vertic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কৃষিতে  প্রযুক্তি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B29E7A-5DA7-4CB5-9C17-6D16900F21B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67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Beveled 5">
            <a:extLst>
              <a:ext uri="{FF2B5EF4-FFF2-40B4-BE49-F238E27FC236}">
                <a16:creationId xmlns:a16="http://schemas.microsoft.com/office/drawing/2014/main" id="{06EA542A-08E9-4350-9FDD-739043EE1B35}"/>
              </a:ext>
            </a:extLst>
          </p:cNvPr>
          <p:cNvSpPr/>
          <p:nvPr/>
        </p:nvSpPr>
        <p:spPr>
          <a:xfrm>
            <a:off x="3581400" y="805614"/>
            <a:ext cx="5478378" cy="1179096"/>
          </a:xfrm>
          <a:prstGeom prst="beve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Multidocument 6">
            <a:extLst>
              <a:ext uri="{FF2B5EF4-FFF2-40B4-BE49-F238E27FC236}">
                <a16:creationId xmlns:a16="http://schemas.microsoft.com/office/drawing/2014/main" id="{10FC95FF-8C42-4789-83E5-D628C196C7ED}"/>
              </a:ext>
            </a:extLst>
          </p:cNvPr>
          <p:cNvSpPr/>
          <p:nvPr/>
        </p:nvSpPr>
        <p:spPr>
          <a:xfrm>
            <a:off x="1503946" y="2394284"/>
            <a:ext cx="9348537" cy="3825541"/>
          </a:xfrm>
          <a:prstGeom prst="flowChartMultidocumen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4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শিক্ষার্থীরা...... </a:t>
            </a:r>
          </a:p>
          <a:p>
            <a:pPr>
              <a:buFont typeface="Wingdings" pitchFamily="2" charset="2"/>
              <a:buChar char="q"/>
            </a:pPr>
            <a:r>
              <a:rPr lang="bn-IN" sz="4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১০.২.১ প্রযুক্তির বিকাশ ও ব্যবহারের মাধ্যমে জীবনযাপনের মান উন্নয়নের বর্ণনা করতে পারবে।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6B8706-0D9B-4CAF-980B-05FE378CBF5A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25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3AD3A1-C427-4E10-ADAB-053B09A63349}"/>
              </a:ext>
            </a:extLst>
          </p:cNvPr>
          <p:cNvSpPr/>
          <p:nvPr/>
        </p:nvSpPr>
        <p:spPr>
          <a:xfrm>
            <a:off x="2067952" y="5918957"/>
            <a:ext cx="71745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40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A471BD-5EAD-4BA9-BC60-5D562429703E}"/>
              </a:ext>
            </a:extLst>
          </p:cNvPr>
          <p:cNvSpPr/>
          <p:nvPr/>
        </p:nvSpPr>
        <p:spPr>
          <a:xfrm>
            <a:off x="822230" y="5149516"/>
            <a:ext cx="269249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শাবল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07C878-979E-46F2-B486-E3482FF14EE6}"/>
              </a:ext>
            </a:extLst>
          </p:cNvPr>
          <p:cNvSpPr/>
          <p:nvPr/>
        </p:nvSpPr>
        <p:spPr>
          <a:xfrm>
            <a:off x="4935073" y="5149516"/>
            <a:ext cx="215152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কোদাল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FFBF9C-B988-4D64-B7D0-1FFC7C40F124}"/>
              </a:ext>
            </a:extLst>
          </p:cNvPr>
          <p:cNvSpPr/>
          <p:nvPr/>
        </p:nvSpPr>
        <p:spPr>
          <a:xfrm>
            <a:off x="8336452" y="5155894"/>
            <a:ext cx="269249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লাঙ্গল 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DBEEE6-5282-4AEA-BE55-EF933EDA4ADA}"/>
              </a:ext>
            </a:extLst>
          </p:cNvPr>
          <p:cNvSpPr/>
          <p:nvPr/>
        </p:nvSpPr>
        <p:spPr>
          <a:xfrm>
            <a:off x="721895" y="456384"/>
            <a:ext cx="1056372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BD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পর্যবেক্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432661-C308-49A0-942A-9A07D96064B9}"/>
              </a:ext>
            </a:extLst>
          </p:cNvPr>
          <p:cNvSpPr/>
          <p:nvPr/>
        </p:nvSpPr>
        <p:spPr>
          <a:xfrm>
            <a:off x="3344779" y="1103786"/>
            <a:ext cx="546233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ৃষি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4A4286-2988-4ABF-BA00-A27E83A8FF56}"/>
              </a:ext>
            </a:extLst>
          </p:cNvPr>
          <p:cNvSpPr/>
          <p:nvPr/>
        </p:nvSpPr>
        <p:spPr>
          <a:xfrm>
            <a:off x="601579" y="1742602"/>
            <a:ext cx="109728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চাষাবাদের জন্য মানুষ বিভিন্ন কৃষি প্রযুক্তি যেমন- শাবল, কোদাল, লাঙল উদ্ভাবন করেছে। 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2BE92F4-C4B5-4309-A7E5-60FE506C11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991" y="3329709"/>
            <a:ext cx="2261750" cy="13558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9D1133-7731-4735-AC8A-A7E4546323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18" y="2799471"/>
            <a:ext cx="4112844" cy="256824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D14C0F1-0B58-40CD-A7E2-FBDE35F7A9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171" y="2992939"/>
            <a:ext cx="3375382" cy="202922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3DA2521-CEA8-4A3C-B3C9-F0577EF49EF5}"/>
              </a:ext>
            </a:extLst>
          </p:cNvPr>
          <p:cNvSpPr/>
          <p:nvPr/>
        </p:nvSpPr>
        <p:spPr>
          <a:xfrm>
            <a:off x="0" y="1"/>
            <a:ext cx="12191999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AB16840-B2D7-4187-9B6A-14239BD42AC6}"/>
              </a:ext>
            </a:extLst>
          </p:cNvPr>
          <p:cNvSpPr/>
          <p:nvPr/>
        </p:nvSpPr>
        <p:spPr>
          <a:xfrm>
            <a:off x="601578" y="2992939"/>
            <a:ext cx="3641561" cy="202922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A1CBF3-F3CA-4EC7-BD67-55A266CF629A}"/>
              </a:ext>
            </a:extLst>
          </p:cNvPr>
          <p:cNvSpPr/>
          <p:nvPr/>
        </p:nvSpPr>
        <p:spPr>
          <a:xfrm>
            <a:off x="8015171" y="2992939"/>
            <a:ext cx="3375382" cy="202922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7FE70FC-92AE-4021-8374-CACADE0649CA}"/>
              </a:ext>
            </a:extLst>
          </p:cNvPr>
          <p:cNvSpPr/>
          <p:nvPr/>
        </p:nvSpPr>
        <p:spPr>
          <a:xfrm>
            <a:off x="4460323" y="2992939"/>
            <a:ext cx="3375382" cy="202922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97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6" grpId="0"/>
      <p:bldP spid="7" grpId="0"/>
      <p:bldP spid="11" grpId="0"/>
      <p:bldP spid="12" grpId="0"/>
      <p:bldP spid="13" grpId="0"/>
      <p:bldP spid="5" grpId="0" animBg="1"/>
      <p:bldP spid="16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6FB5E03-6235-429F-B763-0180129F0EBA}"/>
              </a:ext>
            </a:extLst>
          </p:cNvPr>
          <p:cNvSpPr/>
          <p:nvPr/>
        </p:nvSpPr>
        <p:spPr>
          <a:xfrm>
            <a:off x="1588169" y="153850"/>
            <a:ext cx="92158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পর্যবেক্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46BD909-7443-44E1-B165-C250A16A82E8}"/>
              </a:ext>
            </a:extLst>
          </p:cNvPr>
          <p:cNvSpPr/>
          <p:nvPr/>
        </p:nvSpPr>
        <p:spPr>
          <a:xfrm>
            <a:off x="4419601" y="6073180"/>
            <a:ext cx="4386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36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92309B-A264-4806-88EA-9729C76D84D9}"/>
              </a:ext>
            </a:extLst>
          </p:cNvPr>
          <p:cNvSpPr/>
          <p:nvPr/>
        </p:nvSpPr>
        <p:spPr>
          <a:xfrm>
            <a:off x="1070811" y="5426849"/>
            <a:ext cx="251058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ট্রাক্টর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9D2CE24-49B8-4BD1-8B0E-997D3989C2AC}"/>
              </a:ext>
            </a:extLst>
          </p:cNvPr>
          <p:cNvSpPr/>
          <p:nvPr/>
        </p:nvSpPr>
        <p:spPr>
          <a:xfrm>
            <a:off x="5450304" y="5398121"/>
            <a:ext cx="176864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সেচ পাম্প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1826AD0-2FDE-4402-8090-10C01014BABB}"/>
              </a:ext>
            </a:extLst>
          </p:cNvPr>
          <p:cNvSpPr/>
          <p:nvPr/>
        </p:nvSpPr>
        <p:spPr>
          <a:xfrm>
            <a:off x="8373976" y="5390960"/>
            <a:ext cx="316430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bn-BD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মাড়াই যন্ত্র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CCE36E8-2248-4F1F-82D2-819588B7EC3F}"/>
              </a:ext>
            </a:extLst>
          </p:cNvPr>
          <p:cNvSpPr/>
          <p:nvPr/>
        </p:nvSpPr>
        <p:spPr>
          <a:xfrm>
            <a:off x="617642" y="1711443"/>
            <a:ext cx="1111481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বর্তমানে ট্রাক্টর, সেচ পাম্প বা ফসল মাড়াইয়ের যন্ত্রের মতো আধুনিক কৃষি যন্ত্রপাতি মানুষ ব্যবহার করছে।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1484793-74F6-482C-AD51-D83F16919DBF}"/>
              </a:ext>
            </a:extLst>
          </p:cNvPr>
          <p:cNvSpPr/>
          <p:nvPr/>
        </p:nvSpPr>
        <p:spPr>
          <a:xfrm>
            <a:off x="3876963" y="800182"/>
            <a:ext cx="435263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এগুলোও যান্ত্রিক কৃষি প্রযুক্তি।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852FC7-2482-4466-B58B-3B77BDF63D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5288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57" y="3592545"/>
            <a:ext cx="2939265" cy="17543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6C7E7D-3BC6-4BC1-A88E-37020CBCB7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492" y="3741223"/>
            <a:ext cx="3178649" cy="16426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A9F72E-28AB-4FF2-A10C-506985625B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872" y="3295159"/>
            <a:ext cx="3464106" cy="205786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EBAFE10-C426-4618-9899-00FF4ED66650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BE87F3-9A81-44EC-9152-F69B75B3A0F7}"/>
              </a:ext>
            </a:extLst>
          </p:cNvPr>
          <p:cNvSpPr/>
          <p:nvPr/>
        </p:nvSpPr>
        <p:spPr>
          <a:xfrm>
            <a:off x="653717" y="3327615"/>
            <a:ext cx="3327626" cy="2099234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8F92520-8A86-4280-87D5-17C6B6EEEA81}"/>
              </a:ext>
            </a:extLst>
          </p:cNvPr>
          <p:cNvSpPr/>
          <p:nvPr/>
        </p:nvSpPr>
        <p:spPr>
          <a:xfrm>
            <a:off x="4394111" y="3327615"/>
            <a:ext cx="3230232" cy="2063345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6C2C84-9DF6-40BA-900D-4915739FEE02}"/>
              </a:ext>
            </a:extLst>
          </p:cNvPr>
          <p:cNvSpPr/>
          <p:nvPr/>
        </p:nvSpPr>
        <p:spPr>
          <a:xfrm>
            <a:off x="8061492" y="3301319"/>
            <a:ext cx="3512867" cy="2045551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05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/>
      <p:bldP spid="15" grpId="0"/>
      <p:bldP spid="16" grpId="0"/>
      <p:bldP spid="17" grpId="0"/>
      <p:bldP spid="18" grpId="0"/>
      <p:bldP spid="5" grpId="0" animBg="1"/>
      <p:bldP spid="6" grpId="0" animBg="1"/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B572C656-C460-43DA-B7DA-63F87C56BA85}"/>
              </a:ext>
            </a:extLst>
          </p:cNvPr>
          <p:cNvSpPr/>
          <p:nvPr/>
        </p:nvSpPr>
        <p:spPr>
          <a:xfrm>
            <a:off x="1756610" y="1032011"/>
            <a:ext cx="83299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এগুলোও যান্ত্রিক কৃষি প্রযুক্তি।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99C08B7-D29F-4487-AB7D-51F2B540947C}"/>
              </a:ext>
            </a:extLst>
          </p:cNvPr>
          <p:cNvSpPr/>
          <p:nvPr/>
        </p:nvSpPr>
        <p:spPr>
          <a:xfrm>
            <a:off x="1913021" y="444516"/>
            <a:ext cx="85433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পর্যবেক্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B592171-FE3B-4B9D-BEEB-BE60416A5450}"/>
              </a:ext>
            </a:extLst>
          </p:cNvPr>
          <p:cNvSpPr/>
          <p:nvPr/>
        </p:nvSpPr>
        <p:spPr>
          <a:xfrm>
            <a:off x="429346" y="4660048"/>
            <a:ext cx="227165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গরুর গাড়ি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7A3D50D-ED0C-414E-A290-02417A21551D}"/>
              </a:ext>
            </a:extLst>
          </p:cNvPr>
          <p:cNvSpPr/>
          <p:nvPr/>
        </p:nvSpPr>
        <p:spPr>
          <a:xfrm>
            <a:off x="3130344" y="4660048"/>
            <a:ext cx="296565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কাটার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মেশিন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81BD43E-C5BE-4ED4-8F52-7F25BEAFB787}"/>
              </a:ext>
            </a:extLst>
          </p:cNvPr>
          <p:cNvSpPr/>
          <p:nvPr/>
        </p:nvSpPr>
        <p:spPr>
          <a:xfrm>
            <a:off x="6195672" y="4625660"/>
            <a:ext cx="303835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চারা রোপনের মেশিন 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E3585C5-019B-4160-8A4E-BF424E13C412}"/>
              </a:ext>
            </a:extLst>
          </p:cNvPr>
          <p:cNvSpPr/>
          <p:nvPr/>
        </p:nvSpPr>
        <p:spPr>
          <a:xfrm>
            <a:off x="10086534" y="4660051"/>
            <a:ext cx="156151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মই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69A8FF-CAAC-4405-AFE2-399642C82E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405" l="0" r="10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48" y="2555096"/>
            <a:ext cx="2730848" cy="20705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A623EE4-875C-48F5-A702-997E83F675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043" y="2479171"/>
            <a:ext cx="2837355" cy="19555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AE8A46D-A6CF-402E-AF10-0A548F431A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171" y="2469423"/>
            <a:ext cx="2751810" cy="194993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20F93FE-DEA8-4D1E-9E44-D30921CE2B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153" y="2502104"/>
            <a:ext cx="2806698" cy="190971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8A77A86-27DB-4FD3-AA69-740CBC829637}"/>
              </a:ext>
            </a:extLst>
          </p:cNvPr>
          <p:cNvSpPr/>
          <p:nvPr/>
        </p:nvSpPr>
        <p:spPr>
          <a:xfrm>
            <a:off x="0" y="30784"/>
            <a:ext cx="12191999" cy="6827216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80257E-1698-438D-86C0-DBBB946854F3}"/>
              </a:ext>
            </a:extLst>
          </p:cNvPr>
          <p:cNvSpPr/>
          <p:nvPr/>
        </p:nvSpPr>
        <p:spPr>
          <a:xfrm>
            <a:off x="110080" y="2520708"/>
            <a:ext cx="2815416" cy="1874265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1C4EFB-BCB4-48C0-883D-3CBB5E2A4E7B}"/>
              </a:ext>
            </a:extLst>
          </p:cNvPr>
          <p:cNvSpPr/>
          <p:nvPr/>
        </p:nvSpPr>
        <p:spPr>
          <a:xfrm rot="10800000" flipV="1">
            <a:off x="3270735" y="2520709"/>
            <a:ext cx="2751810" cy="1899275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F6E473-E305-4886-A702-DDE628B87FF6}"/>
              </a:ext>
            </a:extLst>
          </p:cNvPr>
          <p:cNvSpPr/>
          <p:nvPr/>
        </p:nvSpPr>
        <p:spPr>
          <a:xfrm rot="10800000" flipV="1">
            <a:off x="9234030" y="2525039"/>
            <a:ext cx="2815415" cy="1909711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9E6C10-7071-416F-86DB-8586AA214178}"/>
              </a:ext>
            </a:extLst>
          </p:cNvPr>
          <p:cNvSpPr/>
          <p:nvPr/>
        </p:nvSpPr>
        <p:spPr>
          <a:xfrm>
            <a:off x="6195672" y="2510788"/>
            <a:ext cx="2856112" cy="1909711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0199CC-7272-49E9-9DE0-C160EC356FBA}"/>
              </a:ext>
            </a:extLst>
          </p:cNvPr>
          <p:cNvSpPr/>
          <p:nvPr/>
        </p:nvSpPr>
        <p:spPr>
          <a:xfrm>
            <a:off x="4121388" y="5796484"/>
            <a:ext cx="54441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40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E84F0B8-2A7D-4852-84F3-185C83B133FA}"/>
              </a:ext>
            </a:extLst>
          </p:cNvPr>
          <p:cNvSpPr/>
          <p:nvPr/>
        </p:nvSpPr>
        <p:spPr>
          <a:xfrm>
            <a:off x="286718" y="1779822"/>
            <a:ext cx="117206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এইসব যন্ত্রপাতি মানুষকে স্বল্প সময়ে অধিক খাদ্য উৎপাদনে সাহায্য করছে।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1925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30" grpId="0"/>
      <p:bldP spid="31" grpId="0"/>
      <p:bldP spid="32" grpId="0"/>
      <p:bldP spid="4" grpId="0" animBg="1"/>
      <p:bldP spid="5" grpId="0" animBg="1"/>
      <p:bldP spid="6" grpId="0" animBg="1"/>
      <p:bldP spid="8" grpId="0" animBg="1"/>
      <p:bldP spid="9" grpId="0" animBg="1"/>
      <p:bldP spid="11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2280D4B-0105-4154-A334-459A6AFAC653}"/>
              </a:ext>
            </a:extLst>
          </p:cNvPr>
          <p:cNvSpPr/>
          <p:nvPr/>
        </p:nvSpPr>
        <p:spPr>
          <a:xfrm>
            <a:off x="4178105" y="749739"/>
            <a:ext cx="3151163" cy="7652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Scroll: Horizontal 9">
            <a:extLst>
              <a:ext uri="{FF2B5EF4-FFF2-40B4-BE49-F238E27FC236}">
                <a16:creationId xmlns:a16="http://schemas.microsoft.com/office/drawing/2014/main" id="{D3CD351B-3D3D-487E-B236-6E2BB083EBE9}"/>
              </a:ext>
            </a:extLst>
          </p:cNvPr>
          <p:cNvSpPr/>
          <p:nvPr/>
        </p:nvSpPr>
        <p:spPr>
          <a:xfrm>
            <a:off x="4038600" y="496347"/>
            <a:ext cx="3557954" cy="1248047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151FE21-7DC2-476A-BCD4-BAE749A964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52993"/>
            <a:ext cx="2852692" cy="389502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CBB9F10-4699-447E-92F9-71738959E3D9}"/>
              </a:ext>
            </a:extLst>
          </p:cNvPr>
          <p:cNvSpPr/>
          <p:nvPr/>
        </p:nvSpPr>
        <p:spPr>
          <a:xfrm>
            <a:off x="3690892" y="1997787"/>
            <a:ext cx="4229219" cy="661007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চিন্তা করে বলতো দেখি!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53DE131-4936-4E1F-BCE5-B1454CE75BDE}"/>
              </a:ext>
            </a:extLst>
          </p:cNvPr>
          <p:cNvSpPr/>
          <p:nvPr/>
        </p:nvSpPr>
        <p:spPr>
          <a:xfrm>
            <a:off x="2764810" y="2967336"/>
            <a:ext cx="872849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 - ১।কৃষিক্ষেত্রে আধুনিক কৃষি যন্ত্রপাতি কীভাবে সাহায্য করছে</a:t>
            </a:r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BA31F07-C93C-4B88-AFA6-54B50394C3DE}"/>
              </a:ext>
            </a:extLst>
          </p:cNvPr>
          <p:cNvSpPr/>
          <p:nvPr/>
        </p:nvSpPr>
        <p:spPr>
          <a:xfrm>
            <a:off x="2764810" y="3860653"/>
            <a:ext cx="836273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 - ২। বর্তমানে কৃষিকাজে ব্যবহৃত হয় এমন তিনটি আধুনিক কৃষি যন্ত্রপাতির নাম বল। 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C05194-31BE-4F5B-924E-97F86BBDBDB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874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6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7" grpId="0"/>
      <p:bldP spid="18" grpId="0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5885</TotalTime>
  <Words>608</Words>
  <Application>Microsoft Office PowerPoint</Application>
  <PresentationFormat>Widescreen</PresentationFormat>
  <Paragraphs>91</Paragraphs>
  <Slides>16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Kalyan Brata Biswas</cp:lastModifiedBy>
  <cp:revision>2111</cp:revision>
  <dcterms:created xsi:type="dcterms:W3CDTF">2017-07-12T02:49:00Z</dcterms:created>
  <dcterms:modified xsi:type="dcterms:W3CDTF">2020-08-19T15:42:01Z</dcterms:modified>
</cp:coreProperties>
</file>