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308" r:id="rId2"/>
    <p:sldId id="285" r:id="rId3"/>
    <p:sldId id="303" r:id="rId4"/>
    <p:sldId id="261" r:id="rId5"/>
    <p:sldId id="259" r:id="rId6"/>
    <p:sldId id="289" r:id="rId7"/>
    <p:sldId id="306" r:id="rId8"/>
    <p:sldId id="290" r:id="rId9"/>
    <p:sldId id="301" r:id="rId10"/>
    <p:sldId id="309" r:id="rId11"/>
    <p:sldId id="307" r:id="rId12"/>
    <p:sldId id="293" r:id="rId13"/>
    <p:sldId id="294" r:id="rId14"/>
    <p:sldId id="270" r:id="rId15"/>
    <p:sldId id="292" r:id="rId16"/>
    <p:sldId id="291" r:id="rId17"/>
    <p:sldId id="302" r:id="rId18"/>
    <p:sldId id="298" r:id="rId19"/>
    <p:sldId id="299" r:id="rId20"/>
    <p:sldId id="3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B51E1A-E366-4C83-9235-7EC4121C78A5}">
          <p14:sldIdLst>
            <p14:sldId id="308"/>
            <p14:sldId id="285"/>
            <p14:sldId id="303"/>
            <p14:sldId id="261"/>
            <p14:sldId id="259"/>
            <p14:sldId id="289"/>
            <p14:sldId id="306"/>
            <p14:sldId id="290"/>
            <p14:sldId id="301"/>
            <p14:sldId id="309"/>
            <p14:sldId id="307"/>
            <p14:sldId id="293"/>
            <p14:sldId id="294"/>
            <p14:sldId id="270"/>
            <p14:sldId id="292"/>
            <p14:sldId id="291"/>
          </p14:sldIdLst>
        </p14:section>
        <p14:section name="Untitled Section" id="{4C7B0FED-F135-48D7-B9AB-11BCD7765704}">
          <p14:sldIdLst>
            <p14:sldId id="302"/>
            <p14:sldId id="298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BD12B-9BE5-42B4-9A5D-F4AD61DEECAC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D957A-B904-4ED9-8284-71D4742B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8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CB46-0B1E-4D57-9BB5-B5EC256FAEA0}" type="datetime3">
              <a:rPr lang="en-US" smtClean="0"/>
              <a:t>20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4772-3FCE-4A14-8972-4CC406B25CBE}" type="datetime3">
              <a:rPr lang="en-US" smtClean="0"/>
              <a:t>20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F9A4-C94C-4026-8406-F9036DDB9D02}" type="datetime3">
              <a:rPr lang="en-US" smtClean="0"/>
              <a:t>20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A3F2-A54D-40B5-8345-3FDFA8EB07C1}" type="datetime3">
              <a:rPr lang="en-US" smtClean="0"/>
              <a:t>20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7074-7A00-4245-8DA0-C6DE491A232C}" type="datetime3">
              <a:rPr lang="en-US" smtClean="0"/>
              <a:t>20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C4DC-46F8-4568-B96C-66166B25EBA0}" type="datetime3">
              <a:rPr lang="en-US" smtClean="0"/>
              <a:t>20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F482-0179-4B37-870D-4FB04971415E}" type="datetime3">
              <a:rPr lang="en-US" smtClean="0"/>
              <a:t>20 August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582B-3413-4B98-8ABA-6E428A3DFA7C}" type="datetime3">
              <a:rPr lang="en-US" smtClean="0"/>
              <a:t>20 August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AD04-958A-4CA0-AB05-2FFC6607C9E7}" type="datetime3">
              <a:rPr lang="en-US" smtClean="0"/>
              <a:t>20 August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7846-623E-4616-A716-F1BEA888EE16}" type="datetime3">
              <a:rPr lang="en-US" smtClean="0"/>
              <a:t>20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5515-CA48-4A78-B8CE-DDDFFBC1C58C}" type="datetime3">
              <a:rPr lang="en-US" smtClean="0"/>
              <a:t>20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6E22A-0B27-4524-BE57-BB19F1882FBF}" type="datetime3">
              <a:rPr lang="en-US" smtClean="0"/>
              <a:t>20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AD04-958A-4CA0-AB05-2FFC6607C9E7}" type="datetime3">
              <a:rPr lang="en-US" smtClean="0"/>
              <a:t>20 August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food-pyram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90600"/>
            <a:ext cx="6805749" cy="506811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228600"/>
            <a:ext cx="6705600" cy="685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আজকের পাঠে সবাইকে 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7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648200"/>
            <a:ext cx="8001000" cy="64698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দেহের ক্ষয়পূরণ ও বৃদ্ধিসাধন করে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70"/>
            </a:avLst>
          </a:prstGeom>
          <a:gradFill flip="none" rotWithShape="1">
            <a:gsLst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flipH="1">
            <a:off x="8305800" y="0"/>
            <a:ext cx="838200" cy="838200"/>
          </a:xfrm>
          <a:prstGeom prst="halfFram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838200" cy="838200"/>
          </a:xfrm>
          <a:prstGeom prst="halfFram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 flipH="1">
            <a:off x="8305800" y="6019800"/>
            <a:ext cx="838200" cy="838200"/>
          </a:xfrm>
          <a:prstGeom prst="halfFram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0" y="6019800"/>
            <a:ext cx="838200" cy="838200"/>
          </a:xfrm>
          <a:prstGeom prst="halfFram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438400" y="228600"/>
            <a:ext cx="5029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ধরনের খাদ্যের কাজ </a:t>
            </a:r>
            <a:endParaRPr lang="en-US" sz="4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E560-38AD-4BC4-9282-B908EB9E6778}" type="datetime3">
              <a:rPr lang="en-US" smtClean="0"/>
              <a:t>20 August 2020</a:t>
            </a:fld>
            <a:endParaRPr lang="en-US"/>
          </a:p>
        </p:txBody>
      </p:sp>
      <p:pic>
        <p:nvPicPr>
          <p:cNvPr id="16" name="Picture 15" descr="fffffffffffff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752600"/>
            <a:ext cx="3447288" cy="2611582"/>
          </a:xfrm>
          <a:prstGeom prst="round2DiagRect">
            <a:avLst/>
          </a:prstGeom>
          <a:ln>
            <a:solidFill>
              <a:srgbClr val="7030A0"/>
            </a:solidFill>
          </a:ln>
          <a:effectLst/>
        </p:spPr>
      </p:pic>
      <p:pic>
        <p:nvPicPr>
          <p:cNvPr id="17" name="Picture 16" descr="ffffffffffffff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752600"/>
            <a:ext cx="3429000" cy="2590800"/>
          </a:xfrm>
          <a:prstGeom prst="round2DiagRect">
            <a:avLst/>
          </a:prstGeom>
          <a:ln>
            <a:solidFill>
              <a:srgbClr val="7030A0"/>
            </a:solidFill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62000" y="4800600"/>
            <a:ext cx="8001000" cy="5788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দেহের শক্তি উৎপাদনে সহায়তা করে।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800600"/>
            <a:ext cx="8001000" cy="5788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দেহের তাপ ও শক্তি উৎপাদন করে 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990600"/>
            <a:ext cx="8001000" cy="64698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0600" y="990600"/>
            <a:ext cx="8001000" cy="646986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শর্করা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2" name="Picture 21" descr="Sunflowerseed_o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752600"/>
            <a:ext cx="3505200" cy="25908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990600" y="990600"/>
            <a:ext cx="8001000" cy="646986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8200" y="4800600"/>
            <a:ext cx="8001000" cy="5788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রোগ প্রতিরোধ শক্তি বাড়ায়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600" y="990600"/>
            <a:ext cx="8001000" cy="646986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7" name="Picture 26" descr="fruits-and-vegetabl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752600"/>
            <a:ext cx="3733800" cy="2667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Temperature-Salt-Resisting-Polyacrylamide.jpg"/>
          <p:cNvPicPr>
            <a:picLocks noChangeAspect="1"/>
          </p:cNvPicPr>
          <p:nvPr/>
        </p:nvPicPr>
        <p:blipFill>
          <a:blip r:embed="rId6"/>
          <a:srcRect r="8268"/>
          <a:stretch>
            <a:fillRect/>
          </a:stretch>
        </p:blipFill>
        <p:spPr>
          <a:xfrm>
            <a:off x="2667000" y="1752600"/>
            <a:ext cx="3886200" cy="2667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914400" y="4800600"/>
            <a:ext cx="8001000" cy="5788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বিভিন্ন জৈবিক কাজে অংশ নেয়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0600" y="990600"/>
            <a:ext cx="8001000" cy="646986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খনিজ লবণ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90600" y="4876800"/>
            <a:ext cx="8001000" cy="5788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পানি দেহের তাপের সমতা রক্ষা করে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600" y="990600"/>
            <a:ext cx="8001000" cy="646986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৬। পানি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3" name="Picture 32" descr="bottled-water1.jpg"/>
          <p:cNvPicPr>
            <a:picLocks noChangeAspect="1"/>
          </p:cNvPicPr>
          <p:nvPr/>
        </p:nvPicPr>
        <p:blipFill>
          <a:blip r:embed="rId7"/>
          <a:srcRect r="18750"/>
          <a:stretch>
            <a:fillRect/>
          </a:stretch>
        </p:blipFill>
        <p:spPr>
          <a:xfrm>
            <a:off x="2667000" y="1752600"/>
            <a:ext cx="3886200" cy="27432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243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05000" y="152400"/>
            <a:ext cx="5257800" cy="1143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-20782"/>
            <a:ext cx="8229600" cy="1143000"/>
          </a:xfrm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B07A-FB79-4C11-94CC-6EFE2B9A63C5}" type="datetime3">
              <a:rPr lang="en-US" smtClean="0"/>
              <a:t>20 August 2020</a:t>
            </a:fld>
            <a:endParaRPr lang="en-US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381000" y="4648200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প্রত্যেক প্রকার খাদ্যের উপাদানের  ১ টি করে কাজ লিখ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05000"/>
            <a:ext cx="2960914" cy="26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1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Callout 15"/>
          <p:cNvSpPr/>
          <p:nvPr/>
        </p:nvSpPr>
        <p:spPr>
          <a:xfrm>
            <a:off x="1981200" y="228600"/>
            <a:ext cx="5257800" cy="1143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ffffffffffff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601" y="1676400"/>
            <a:ext cx="4384060" cy="2905894"/>
          </a:xfrm>
          <a:prstGeom prst="round2DiagRect">
            <a:avLst/>
          </a:prstGeom>
          <a:ln>
            <a:solidFill>
              <a:srgbClr val="7030A0"/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4724400"/>
            <a:ext cx="8686800" cy="1532334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আমিষজাতীয় খাদ্য কার্বন, হাইড্রোজেন, অক্সিজেন ও নাইট্রোজেন দ্বারা গঠিত। আমিষে শতকরা ১৬ ভাগ নাইট্রোজেন থাকে। সালফার, ফসফরাস, এবং আয়রন আমিষে সামান্য পরিমানে থাকে।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70"/>
            </a:avLst>
          </a:prstGeom>
          <a:gradFill flip="none" rotWithShape="1">
            <a:gsLst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flipH="1">
            <a:off x="8305800" y="0"/>
            <a:ext cx="838200" cy="838200"/>
          </a:xfrm>
          <a:prstGeom prst="halfFram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838200" cy="838200"/>
          </a:xfrm>
          <a:prstGeom prst="halfFram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 flipH="1">
            <a:off x="8305800" y="6019800"/>
            <a:ext cx="838200" cy="838200"/>
          </a:xfrm>
          <a:prstGeom prst="halfFram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0" y="6019800"/>
            <a:ext cx="838200" cy="838200"/>
          </a:xfrm>
          <a:prstGeom prst="halfFram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C4FD-3276-43D7-BEAA-699071560BCD}" type="datetime3">
              <a:rPr lang="en-US" smtClean="0"/>
              <a:t>20 August 2020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" y="297359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উৎস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শ্রেনীবিভাগঃ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1219200"/>
            <a:ext cx="7315200" cy="762000"/>
          </a:xfrm>
          <a:prstGeom prst="roundRect">
            <a:avLst/>
          </a:prstGeom>
          <a:noFill/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ৎস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bn-BD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আমিষ দুই প্রকার। </a:t>
            </a:r>
            <a:r>
              <a:rPr lang="bn-IN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0" y="2161717"/>
            <a:ext cx="3047999" cy="783193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itchFamily="2" charset="0"/>
              </a:rPr>
              <a:t>আমিষ এর উৎস </a:t>
            </a:r>
            <a:endParaRPr lang="bn-BD" sz="40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>
            <a:stCxn id="29" idx="1"/>
            <a:endCxn id="31" idx="1"/>
          </p:cNvCxnSpPr>
          <p:nvPr/>
        </p:nvCxnSpPr>
        <p:spPr>
          <a:xfrm rot="5400000" flipH="1" flipV="1">
            <a:off x="4585163" y="1048196"/>
            <a:ext cx="1588" cy="457200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 rot="5400000">
            <a:off x="4426880" y="3052851"/>
            <a:ext cx="304800" cy="15056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371600" y="3672126"/>
            <a:ext cx="1752600" cy="57888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প্রাণিজ আমিষ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 rot="5400000">
            <a:off x="2146763" y="3423559"/>
            <a:ext cx="304800" cy="12607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TextBox 29"/>
          <p:cNvSpPr txBox="1"/>
          <p:nvPr/>
        </p:nvSpPr>
        <p:spPr>
          <a:xfrm>
            <a:off x="6019800" y="3672126"/>
            <a:ext cx="1752600" cy="57888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উদ্ভিজ্জ আমিষ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6718763" y="3423559"/>
            <a:ext cx="304800" cy="12607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7" name="Picture 16" descr="ComplexCarbohydr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419600"/>
            <a:ext cx="2667000" cy="186690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Sunflowerseed_o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419600"/>
            <a:ext cx="2751667" cy="1905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FED2-35F8-43B8-B9E8-B8D3849157FE}" type="datetime3">
              <a:rPr lang="en-US" smtClean="0"/>
              <a:t>20 August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6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8763000" cy="685798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81400"/>
            <a:ext cx="8382000" cy="2819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১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বিপাকে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অংশগ্রহনের</a:t>
            </a:r>
            <a:r>
              <a:rPr lang="en-US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শক্তি</a:t>
            </a:r>
            <a:r>
              <a:rPr lang="en-US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উৎপাদন</a:t>
            </a:r>
            <a:r>
              <a:rPr lang="en-US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30808"/>
            <a:ext cx="3200400" cy="2450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E531-9869-442B-A2B2-8778D2D76CEC}" type="datetime3">
              <a:rPr lang="en-US" smtClean="0"/>
              <a:t>20 August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6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ffffffffffff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371600"/>
            <a:ext cx="4603263" cy="3288045"/>
          </a:xfrm>
          <a:prstGeom prst="round2DiagRect">
            <a:avLst/>
          </a:prstGeom>
          <a:ln>
            <a:solidFill>
              <a:srgbClr val="7030A0"/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7818" y="4953000"/>
            <a:ext cx="8915400" cy="57888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জাতীয় খাদ্য দেহের কাজ করার শক্তি যোগায় তাকে শর্করা জাতীয় খাদ্য বলে।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70"/>
            </a:avLst>
          </a:prstGeom>
          <a:gradFill flip="none" rotWithShape="1">
            <a:gsLst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flipH="1">
            <a:off x="8305800" y="0"/>
            <a:ext cx="838200" cy="838200"/>
          </a:xfrm>
          <a:prstGeom prst="halfFram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838200" cy="838200"/>
          </a:xfrm>
          <a:prstGeom prst="halfFram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 flipH="1">
            <a:off x="8305800" y="6019800"/>
            <a:ext cx="838200" cy="838200"/>
          </a:xfrm>
          <a:prstGeom prst="halfFram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0" y="6019800"/>
            <a:ext cx="838200" cy="838200"/>
          </a:xfrm>
          <a:prstGeom prst="halfFram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286000" y="381000"/>
            <a:ext cx="480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 কার্বোহাইড্রেট 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E560-38AD-4BC4-9282-B908EB9E6778}" type="datetime3">
              <a:rPr lang="en-US" smtClean="0"/>
              <a:t>20 August 2020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1673" y="5486400"/>
            <a:ext cx="8915400" cy="57888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শর্করার মৌলিক উপাদান হলো কার্বন, হাইড্রোজেন, এবং অক্সিজেন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642771"/>
              </p:ext>
            </p:extLst>
          </p:nvPr>
        </p:nvGraphicFramePr>
        <p:xfrm>
          <a:off x="381000" y="914400"/>
          <a:ext cx="8409708" cy="54102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1828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3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3218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শর্করা</a:t>
                      </a:r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শ্রেণি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গঠন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উদাহরন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উৎস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661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 শর্করা</a:t>
                      </a:r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</a:p>
                    <a:p>
                      <a:pPr algn="ctr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অণুবিশিষ্ট শর্করা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গ্লুকোজ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মধু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ও ফলের রস।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661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</a:t>
                      </a:r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-শর্করা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দুই অণুবিশিষ্ট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শর্করা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সুক্রোজ,</a:t>
                      </a:r>
                      <a:r>
                        <a:rPr lang="bn-BD" sz="24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ল্যাকটোজ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চিনি</a:t>
                      </a:r>
                      <a:r>
                        <a:rPr lang="bn-BD" sz="24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দুধ।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661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বহু শর্করা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বহু</a:t>
                      </a:r>
                      <a:r>
                        <a:rPr lang="bn-BD" sz="24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অণুবিশিষ্ট শর্করা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শ্বেতসার</a:t>
                      </a:r>
                      <a:r>
                        <a:rPr lang="bn-BD" sz="24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গ্লাইকোজেন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চাল, আটা, আলু, শাকসবজি</a:t>
                      </a:r>
                      <a:r>
                        <a:rPr lang="bn-BD" sz="24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ইত্যাদি।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শর্করা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B07A-FB79-4C11-94CC-6EFE2B9A63C5}" type="datetime3">
              <a:rPr lang="en-US" smtClean="0"/>
              <a:t>20 August 2020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09800"/>
            <a:ext cx="4267200" cy="27432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4876800"/>
            <a:ext cx="7391400" cy="1524000"/>
          </a:xfrm>
          <a:prstGeom prst="flowChartTerminator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উৎস অনুযায়ী আমিষ ও শর্করা জাতীয় খাদ্যের তালিকা তৈরী কর। 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6C82-0144-4AA7-BE01-54EA96F3646E}" type="datetime3">
              <a:rPr lang="en-US" smtClean="0"/>
              <a:t>20 August 2020</a:t>
            </a:fld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2667000" y="381000"/>
            <a:ext cx="45720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67000" y="457200"/>
            <a:ext cx="38100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livres-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152400"/>
            <a:ext cx="2390775" cy="1381125"/>
          </a:xfrm>
          <a:prstGeom prst="rect">
            <a:avLst/>
          </a:prstGeom>
        </p:spPr>
      </p:pic>
      <p:pic>
        <p:nvPicPr>
          <p:cNvPr id="7" name="Picture 6" descr="livres-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72200" y="-228600"/>
            <a:ext cx="2638425" cy="138112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70"/>
            </a:avLst>
          </a:prstGeom>
          <a:gradFill flip="none" rotWithShape="1">
            <a:gsLst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H="1">
            <a:off x="8305800" y="0"/>
            <a:ext cx="838200" cy="838200"/>
          </a:xfrm>
          <a:prstGeom prst="halfFram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>
            <a:off x="0" y="0"/>
            <a:ext cx="838200" cy="838200"/>
          </a:xfrm>
          <a:prstGeom prst="halfFram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 flipH="1">
            <a:off x="8305800" y="6019800"/>
            <a:ext cx="838200" cy="838200"/>
          </a:xfrm>
          <a:prstGeom prst="halfFram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0" y="6019800"/>
            <a:ext cx="838200" cy="838200"/>
          </a:xfrm>
          <a:prstGeom prst="halfFram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AF75-1CE4-4875-B8D1-CA163910B592}" type="datetime3">
              <a:rPr lang="en-US" smtClean="0"/>
              <a:t>20 August 2020</a:t>
            </a:fld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62000" y="1905000"/>
            <a:ext cx="79248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কয়ভাগে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2000" y="2743200"/>
            <a:ext cx="79248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উদাহরণ দাও।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2000" y="3581400"/>
            <a:ext cx="79248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৩। শ্বেতসার কোন ধরনের শর্করা?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62000" y="4419600"/>
            <a:ext cx="79248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স্নেহ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 পদার্থকে কয় ভাগে ভাগ করা যায়?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2000" y="5257800"/>
            <a:ext cx="79248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শর্করার কাজ কি?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44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8534400" cy="578882"/>
          </a:xfrm>
          <a:prstGeom prst="roundRect">
            <a:avLst/>
          </a:prstGeom>
          <a:blipFill>
            <a:blip r:embed="rId2">
              <a:lum bright="70000" contrast="-70000"/>
            </a:blip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আমাদের দেহে শর্করা ও আমিষ জাতীয় খাদ্যের প্রয়োজনীয়তা বিশ্লেষণ কর।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r>
              <a:rPr lang="en-US" dirty="0" smtClean="0"/>
              <a:t>Ataur, </a:t>
            </a:r>
            <a:r>
              <a:rPr lang="en-US" dirty="0" err="1" smtClean="0"/>
              <a:t>Nilphamari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70"/>
            </a:avLst>
          </a:prstGeom>
          <a:gradFill flip="none" rotWithShape="1">
            <a:gsLst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flipH="1">
            <a:off x="8305800" y="0"/>
            <a:ext cx="838200" cy="838200"/>
          </a:xfrm>
          <a:prstGeom prst="halfFram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>
            <a:off x="0" y="0"/>
            <a:ext cx="838200" cy="838200"/>
          </a:xfrm>
          <a:prstGeom prst="halfFram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 flipH="1">
            <a:off x="8305800" y="6019800"/>
            <a:ext cx="838200" cy="838200"/>
          </a:xfrm>
          <a:prstGeom prst="halfFram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6200000">
            <a:off x="0" y="6019800"/>
            <a:ext cx="838200" cy="838200"/>
          </a:xfrm>
          <a:prstGeom prst="halfFram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" name="Picture 10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755228"/>
            <a:ext cx="4206765" cy="283080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5DED-B742-44F0-ABC4-5FBCF674026B}" type="datetime3">
              <a:rPr lang="en-US" smtClean="0"/>
              <a:t>20 August 2020</a:t>
            </a:fld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1676400" y="457200"/>
            <a:ext cx="5867400" cy="1143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9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410200" cy="1447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24200" y="1676400"/>
            <a:ext cx="4343400" cy="2209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আতাউর রহমান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খালিশা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বেলপুকুর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সৈয়দপুর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নীলফামারী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ataurrict27@gmail.com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E9EE-A52A-4066-B68D-BE786371EA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34BA-889B-429F-8D3C-3349CE042581}" type="datetime3">
              <a:rPr lang="en-US" smtClean="0"/>
              <a:t>20 August 2020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00400" y="3962400"/>
            <a:ext cx="4343400" cy="2209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খাদ্য, পুষ্টি এবং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পরিপাক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40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মিনিট।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2011680" cy="2558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38600"/>
            <a:ext cx="1828800" cy="248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fffffffffffff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447800"/>
            <a:ext cx="6402335" cy="4801751"/>
          </a:xfrm>
          <a:prstGeom prst="round2DiagRect">
            <a:avLst/>
          </a:prstGeom>
          <a:ln>
            <a:solidFill>
              <a:srgbClr val="7030A0"/>
            </a:solidFill>
          </a:ln>
          <a:effectLst>
            <a:softEdge rad="317500"/>
          </a:effectLst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22098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7200" b="1" cap="all" dirty="0" smtClean="0">
                <a:ln/>
                <a:blipFill>
                  <a:blip r:embed="rId4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 সকলকে ধন্যবাদ।</a:t>
            </a:r>
            <a:endParaRPr lang="en-US" sz="7200" b="1" cap="all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70"/>
            </a:avLst>
          </a:prstGeom>
          <a:gradFill flip="none" rotWithShape="1">
            <a:gsLst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flipH="1">
            <a:off x="8305800" y="0"/>
            <a:ext cx="838200" cy="838200"/>
          </a:xfrm>
          <a:prstGeom prst="halfFram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0" y="0"/>
            <a:ext cx="838200" cy="838200"/>
          </a:xfrm>
          <a:prstGeom prst="halfFram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5400000" flipH="1">
            <a:off x="8305800" y="6019800"/>
            <a:ext cx="838200" cy="838200"/>
          </a:xfrm>
          <a:prstGeom prst="halfFram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0" y="6019800"/>
            <a:ext cx="838200" cy="838200"/>
          </a:xfrm>
          <a:prstGeom prst="halfFram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7791-930E-418B-9A17-80FC334FA4E7}" type="datetime3">
              <a:rPr lang="en-US" smtClean="0"/>
              <a:t>20 August 2020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ffffffffffff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7800"/>
            <a:ext cx="2655649" cy="1981199"/>
          </a:xfrm>
          <a:prstGeom prst="round2DiagRect">
            <a:avLst/>
          </a:prstGeom>
          <a:ln>
            <a:solidFill>
              <a:srgbClr val="7030A0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2484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কী দেখতে পাচ্ছি?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370"/>
            </a:avLst>
          </a:prstGeom>
          <a:gradFill flip="none" rotWithShape="1">
            <a:gsLst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62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flipH="1">
            <a:off x="8305800" y="0"/>
            <a:ext cx="838200" cy="838200"/>
          </a:xfrm>
          <a:prstGeom prst="halfFram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838200" cy="838200"/>
          </a:xfrm>
          <a:prstGeom prst="halfFram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 flipH="1">
            <a:off x="8305800" y="6019800"/>
            <a:ext cx="838200" cy="838200"/>
          </a:xfrm>
          <a:prstGeom prst="halfFram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0" y="6019800"/>
            <a:ext cx="838200" cy="838200"/>
          </a:xfrm>
          <a:prstGeom prst="halfFram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ffffffffffffff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00600" y="1447800"/>
            <a:ext cx="2590800" cy="1943100"/>
          </a:xfrm>
          <a:prstGeom prst="round2DiagRect">
            <a:avLst>
              <a:gd name="adj1" fmla="val 0"/>
              <a:gd name="adj2" fmla="val 16410"/>
            </a:avLst>
          </a:prstGeom>
          <a:ln>
            <a:solidFill>
              <a:srgbClr val="7030A0"/>
            </a:solidFill>
          </a:ln>
          <a:effectLst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131E-498A-4258-96E0-6C7C1148CA96}" type="datetime3">
              <a:rPr lang="en-US" smtClean="0"/>
              <a:t>20 August 2020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52600" y="5791200"/>
            <a:ext cx="5181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ffffffffffffff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581400"/>
            <a:ext cx="2667000" cy="2012830"/>
          </a:xfrm>
          <a:prstGeom prst="round2DiagRect">
            <a:avLst/>
          </a:prstGeom>
          <a:ln>
            <a:solidFill>
              <a:srgbClr val="7030A0"/>
            </a:solidFill>
          </a:ln>
          <a:effectLst/>
        </p:spPr>
      </p:pic>
      <p:pic>
        <p:nvPicPr>
          <p:cNvPr id="18" name="Picture 17" descr="fffffffffffffff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505200"/>
            <a:ext cx="2743199" cy="2133600"/>
          </a:xfrm>
          <a:prstGeom prst="round2DiagRect">
            <a:avLst>
              <a:gd name="adj1" fmla="val 17368"/>
              <a:gd name="adj2" fmla="val 621"/>
            </a:avLst>
          </a:prstGeom>
          <a:ln>
            <a:solidFill>
              <a:srgbClr val="7030A0"/>
            </a:solidFill>
          </a:ln>
          <a:effectLst/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752600" y="5791200"/>
            <a:ext cx="5181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পুষ্টিজনিত খাদ্য 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371600" y="381000"/>
            <a:ext cx="62484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তোমরা কি বলতে পার এগুলো কোন ধরনের খাদ্য?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ffffffffffff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200" y="76200"/>
            <a:ext cx="8966200" cy="670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57200" y="3276600"/>
            <a:ext cx="8382000" cy="2034123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</a:t>
            </a:r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দ্য ও পুষ্টি 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B9A4-3049-476A-8F28-80D131AA233F}" type="datetime3">
              <a:rPr lang="en-US" smtClean="0"/>
              <a:t>20 August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4400" y="304800"/>
            <a:ext cx="7315201" cy="838199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2514600"/>
            <a:ext cx="82296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 উপাদানগুলোর নাম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09600" y="4800600"/>
            <a:ext cx="83058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শর্করা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জাতীয়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দ্যের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জনীয়তা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200400"/>
            <a:ext cx="82296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উপাদানের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038600"/>
            <a:ext cx="82296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জাতীয় খাদ্যের উৎস বর্ণনা করতে পারবে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838200" y="1752600"/>
            <a:ext cx="4724400" cy="68580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0538-0C5E-4B82-AEBC-3ED7B48CD175}" type="datetime3">
              <a:rPr lang="en-US" smtClean="0"/>
              <a:t>20 August 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381000"/>
            <a:ext cx="3962400" cy="783193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itchFamily="2" charset="0"/>
              </a:rPr>
              <a:t>বিভিন্ন ধরনের </a:t>
            </a:r>
            <a:r>
              <a:rPr lang="bn-BD" sz="4000" b="1" dirty="0" smtClean="0">
                <a:latin typeface="NikoshBAN" panose="02000000000000000000" pitchFamily="2" charset="0"/>
                <a:cs typeface="NikoshBAN" pitchFamily="2" charset="0"/>
              </a:rPr>
              <a:t>খাদ্য</a:t>
            </a:r>
            <a:endParaRPr lang="bn-BD" sz="40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19" name="Picture 18" descr="Prote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191000"/>
            <a:ext cx="1752600" cy="16764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ComplexCarbohydrates.jpg"/>
          <p:cNvPicPr>
            <a:picLocks noChangeAspect="1"/>
          </p:cNvPicPr>
          <p:nvPr/>
        </p:nvPicPr>
        <p:blipFill>
          <a:blip r:embed="rId3"/>
          <a:srcRect l="17647"/>
          <a:stretch>
            <a:fillRect/>
          </a:stretch>
        </p:blipFill>
        <p:spPr>
          <a:xfrm>
            <a:off x="3352800" y="1371600"/>
            <a:ext cx="1828800" cy="184061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Sunflowerseed_o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038600"/>
            <a:ext cx="1752600" cy="18288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fruits-and-vegetabl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447800"/>
            <a:ext cx="1752600" cy="17526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bottled-water1.jpg"/>
          <p:cNvPicPr>
            <a:picLocks noChangeAspect="1"/>
          </p:cNvPicPr>
          <p:nvPr/>
        </p:nvPicPr>
        <p:blipFill>
          <a:blip r:embed="rId6"/>
          <a:srcRect r="18750"/>
          <a:stretch>
            <a:fillRect/>
          </a:stretch>
        </p:blipFill>
        <p:spPr>
          <a:xfrm>
            <a:off x="457200" y="1371600"/>
            <a:ext cx="1828800" cy="1905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Temperature-Salt-Resisting-Polyacrylamide.jpg"/>
          <p:cNvPicPr>
            <a:picLocks noChangeAspect="1"/>
          </p:cNvPicPr>
          <p:nvPr/>
        </p:nvPicPr>
        <p:blipFill>
          <a:blip r:embed="rId7"/>
          <a:srcRect r="8268"/>
          <a:stretch>
            <a:fillRect/>
          </a:stretch>
        </p:blipFill>
        <p:spPr>
          <a:xfrm>
            <a:off x="533400" y="4114800"/>
            <a:ext cx="1828800" cy="16002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14BC-2EF3-4619-B5C8-00677BEAFA9F}" type="datetime3">
              <a:rPr lang="en-US" smtClean="0"/>
              <a:t>20 August 2020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1000" y="3276600"/>
            <a:ext cx="2285999" cy="78319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itchFamily="2" charset="0"/>
              </a:rPr>
              <a:t>পানি </a:t>
            </a:r>
            <a:endParaRPr lang="bn-BD" sz="40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24200" y="3276600"/>
            <a:ext cx="2285999" cy="78319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itchFamily="2" charset="0"/>
              </a:rPr>
              <a:t>ভাত  </a:t>
            </a:r>
            <a:endParaRPr lang="bn-BD" sz="40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1200" y="3276600"/>
            <a:ext cx="2285999" cy="78319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itchFamily="2" charset="0"/>
              </a:rPr>
              <a:t>ফলমুল   </a:t>
            </a:r>
            <a:endParaRPr lang="bn-BD" sz="40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800" y="5638800"/>
            <a:ext cx="2285999" cy="78319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itchFamily="2" charset="0"/>
              </a:rPr>
              <a:t>লবণ   </a:t>
            </a:r>
            <a:endParaRPr lang="bn-BD" sz="40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00400" y="5791200"/>
            <a:ext cx="2285999" cy="78319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itchFamily="2" charset="0"/>
              </a:rPr>
              <a:t>তেল    </a:t>
            </a:r>
            <a:endParaRPr lang="bn-BD" sz="40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0" y="5867400"/>
            <a:ext cx="2285999" cy="78319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itchFamily="2" charset="0"/>
              </a:rPr>
              <a:t>মাছ     </a:t>
            </a:r>
            <a:endParaRPr lang="bn-BD" sz="4000" b="1" dirty="0">
              <a:latin typeface="NikoshBAN" panose="02000000000000000000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2438400"/>
            <a:ext cx="1371600" cy="44267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838200"/>
            <a:ext cx="2285999" cy="783193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itchFamily="2" charset="0"/>
              </a:rPr>
              <a:t>খাদ্য</a:t>
            </a:r>
            <a:endParaRPr lang="bn-BD" sz="40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4623263" y="-1561306"/>
            <a:ext cx="1588" cy="723900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 rot="5400000">
            <a:off x="4426880" y="1757451"/>
            <a:ext cx="304800" cy="15056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5194763" y="2128159"/>
            <a:ext cx="304800" cy="12607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Box 14"/>
          <p:cNvSpPr txBox="1"/>
          <p:nvPr/>
        </p:nvSpPr>
        <p:spPr>
          <a:xfrm>
            <a:off x="6096000" y="2438400"/>
            <a:ext cx="1371600" cy="44267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6642563" y="2128159"/>
            <a:ext cx="304800" cy="12607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TextBox 16"/>
          <p:cNvSpPr txBox="1"/>
          <p:nvPr/>
        </p:nvSpPr>
        <p:spPr>
          <a:xfrm>
            <a:off x="7543800" y="2438400"/>
            <a:ext cx="1371600" cy="44267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খনিজ 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8090363" y="2128160"/>
            <a:ext cx="304800" cy="12607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TextBox 20"/>
          <p:cNvSpPr txBox="1"/>
          <p:nvPr/>
        </p:nvSpPr>
        <p:spPr>
          <a:xfrm>
            <a:off x="304800" y="2438400"/>
            <a:ext cx="1371600" cy="44267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5400000">
            <a:off x="851363" y="2128159"/>
            <a:ext cx="304800" cy="12607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TextBox 22"/>
          <p:cNvSpPr txBox="1"/>
          <p:nvPr/>
        </p:nvSpPr>
        <p:spPr>
          <a:xfrm>
            <a:off x="1752600" y="2438400"/>
            <a:ext cx="1371600" cy="44267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চর্বি বা স্নেহ 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5400000">
            <a:off x="2299163" y="2128160"/>
            <a:ext cx="304800" cy="12607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TextBox 24"/>
          <p:cNvSpPr txBox="1"/>
          <p:nvPr/>
        </p:nvSpPr>
        <p:spPr>
          <a:xfrm>
            <a:off x="3200400" y="2438400"/>
            <a:ext cx="1371600" cy="44267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আমিষ </a:t>
            </a:r>
            <a:endParaRPr lang="en-US" sz="2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5400000">
            <a:off x="3746963" y="2128160"/>
            <a:ext cx="304800" cy="12607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9" name="Picture 18" descr="Prote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4495800"/>
            <a:ext cx="1371600" cy="1905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ComplexCarbohydrates.jpg"/>
          <p:cNvPicPr>
            <a:picLocks noChangeAspect="1"/>
          </p:cNvPicPr>
          <p:nvPr/>
        </p:nvPicPr>
        <p:blipFill>
          <a:blip r:embed="rId3"/>
          <a:srcRect l="17647"/>
          <a:stretch>
            <a:fillRect/>
          </a:stretch>
        </p:blipFill>
        <p:spPr>
          <a:xfrm>
            <a:off x="4572000" y="4495800"/>
            <a:ext cx="1371600" cy="184061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Sunflowerseed_o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4572000"/>
            <a:ext cx="1371600" cy="18288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fruits-and-vegetabl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495800"/>
            <a:ext cx="1371600" cy="1905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bottled-water1.jpg"/>
          <p:cNvPicPr>
            <a:picLocks noChangeAspect="1"/>
          </p:cNvPicPr>
          <p:nvPr/>
        </p:nvPicPr>
        <p:blipFill>
          <a:blip r:embed="rId6"/>
          <a:srcRect r="18750"/>
          <a:stretch>
            <a:fillRect/>
          </a:stretch>
        </p:blipFill>
        <p:spPr>
          <a:xfrm>
            <a:off x="2971800" y="4495800"/>
            <a:ext cx="1371600" cy="1905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Temperature-Salt-Resisting-Polyacrylamide.jpg"/>
          <p:cNvPicPr>
            <a:picLocks noChangeAspect="1"/>
          </p:cNvPicPr>
          <p:nvPr/>
        </p:nvPicPr>
        <p:blipFill>
          <a:blip r:embed="rId7"/>
          <a:srcRect r="8268"/>
          <a:stretch>
            <a:fillRect/>
          </a:stretch>
        </p:blipFill>
        <p:spPr>
          <a:xfrm>
            <a:off x="6172200" y="4495800"/>
            <a:ext cx="1371600" cy="1905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914400" y="76200"/>
            <a:ext cx="7620000" cy="578882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উপাদান অনুযায়ী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152400"/>
            <a:ext cx="7696200" cy="715089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6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14BC-2EF3-4619-B5C8-00677BEAFA9F}" type="datetime3">
              <a:rPr lang="en-US" smtClean="0"/>
              <a:t>20 August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2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46667 -0.211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64166 -0.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83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175 -0.1944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49166 -0.1944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3333 -0.1944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15 -0.2055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" y="297359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শ্রেনীবিভাগঃ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4400" y="1219200"/>
            <a:ext cx="7315200" cy="762000"/>
          </a:xfrm>
          <a:prstGeom prst="roundRect">
            <a:avLst/>
          </a:prstGeom>
          <a:noFill/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bn-BD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খাদ্য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bn-BD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তিন প্রকার। 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2161717"/>
            <a:ext cx="2438399" cy="783193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itchFamily="2" charset="0"/>
              </a:rPr>
              <a:t>খাদ্য</a:t>
            </a:r>
            <a:endParaRPr lang="bn-BD" sz="40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>
            <a:stCxn id="29" idx="1"/>
            <a:endCxn id="33" idx="1"/>
          </p:cNvCxnSpPr>
          <p:nvPr/>
        </p:nvCxnSpPr>
        <p:spPr>
          <a:xfrm rot="5400000" flipH="1" flipV="1">
            <a:off x="4585163" y="590996"/>
            <a:ext cx="1588" cy="548640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 rot="5400000">
            <a:off x="4426880" y="3052851"/>
            <a:ext cx="304800" cy="15056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14400" y="3672126"/>
            <a:ext cx="1752600" cy="57888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 rot="5400000">
            <a:off x="1689563" y="3423559"/>
            <a:ext cx="304800" cy="12607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TextBox 29"/>
          <p:cNvSpPr txBox="1"/>
          <p:nvPr/>
        </p:nvSpPr>
        <p:spPr>
          <a:xfrm>
            <a:off x="3733800" y="3672126"/>
            <a:ext cx="1752600" cy="57888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চর্বি বা স্নেহ 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4432763" y="3423559"/>
            <a:ext cx="304800" cy="12607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TextBox 31"/>
          <p:cNvSpPr txBox="1"/>
          <p:nvPr/>
        </p:nvSpPr>
        <p:spPr>
          <a:xfrm>
            <a:off x="6400800" y="3733800"/>
            <a:ext cx="1752600" cy="57888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আমিষ 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5400000">
            <a:off x="7175963" y="3423559"/>
            <a:ext cx="304800" cy="12607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4" name="Picture 33" descr="Prote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572000"/>
            <a:ext cx="2209800" cy="1905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 descr="ComplexCarbohydra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48200"/>
            <a:ext cx="2209800" cy="17526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 descr="Sunflowerseed_o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648200"/>
            <a:ext cx="2209800" cy="18288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D352-2596-4761-9269-8CD9140378ED}" type="datetime3">
              <a:rPr lang="en-US" smtClean="0"/>
              <a:t>20 August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6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800600"/>
            <a:ext cx="9144000" cy="1524000"/>
          </a:xfrm>
          <a:prstGeom prst="flowChartTerminator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উদাহরনসহ খাদ্যের প্রধান উপাদান গুলোর নাম লিখ।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Ataur, Nilphamari 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1B3-DAB2-4216-AA0E-644093D164F3}" type="datetime3">
              <a:rPr lang="en-US" smtClean="0"/>
              <a:t>20 August 2020</a:t>
            </a:fld>
            <a:endParaRPr lang="en-US"/>
          </a:p>
        </p:txBody>
      </p:sp>
      <p:pic>
        <p:nvPicPr>
          <p:cNvPr id="10" name="Picture 9" descr="images 15.jpeg"/>
          <p:cNvPicPr>
            <a:picLocks noChangeAspect="1"/>
          </p:cNvPicPr>
          <p:nvPr/>
        </p:nvPicPr>
        <p:blipFill>
          <a:blip r:embed="rId2"/>
          <a:srcRect l="7746" r="33099"/>
          <a:stretch>
            <a:fillRect/>
          </a:stretch>
        </p:blipFill>
        <p:spPr>
          <a:xfrm>
            <a:off x="3124200" y="1447800"/>
            <a:ext cx="3352800" cy="35324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Cloud Callout 10"/>
          <p:cNvSpPr/>
          <p:nvPr/>
        </p:nvSpPr>
        <p:spPr>
          <a:xfrm>
            <a:off x="1905000" y="152400"/>
            <a:ext cx="5257800" cy="1143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2016</TotalTime>
  <Words>560</Words>
  <Application>Microsoft Office PowerPoint</Application>
  <PresentationFormat>On-screen Show (4:3)</PresentationFormat>
  <Paragraphs>165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NikoshBAN</vt:lpstr>
      <vt:lpstr>SutonnyOMJ</vt:lpstr>
      <vt:lpstr>Times New Roman</vt:lpstr>
      <vt:lpstr>Vrinda</vt:lpstr>
      <vt:lpstr>Wingdings</vt:lpstr>
      <vt:lpstr>Office Theme</vt:lpstr>
      <vt:lpstr>PowerPoint Presentation</vt:lpstr>
      <vt:lpstr> পরিচিতি </vt:lpstr>
      <vt:lpstr>নিচের ছবিতে কী দেখতে পাচ্ছি?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 </vt:lpstr>
      <vt:lpstr>আমিষ </vt:lpstr>
      <vt:lpstr>PowerPoint Presentation</vt:lpstr>
      <vt:lpstr>আমিষের কাজঃ</vt:lpstr>
      <vt:lpstr>PowerPoint Presentation</vt:lpstr>
      <vt:lpstr>শর্করা </vt:lpstr>
      <vt:lpstr>PowerPoint Presentation</vt:lpstr>
      <vt:lpstr>PowerPoint Presentation</vt:lpstr>
      <vt:lpstr>PowerPoint Presentation</vt:lpstr>
      <vt:lpstr>তোমাদের সকলকে ধন্যবাদ।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dc:subject>Biology</dc:subject>
  <dc:creator>Ataur Rahman</dc:creator>
  <cp:lastModifiedBy>Ataur Rahman</cp:lastModifiedBy>
  <cp:revision>305</cp:revision>
  <dcterms:created xsi:type="dcterms:W3CDTF">2006-08-16T00:00:00Z</dcterms:created>
  <dcterms:modified xsi:type="dcterms:W3CDTF">2020-08-20T17:04:19Z</dcterms:modified>
</cp:coreProperties>
</file>