
<file path=[Content_Types].xml><?xml version="1.0" encoding="utf-8"?>
<Types xmlns="http://schemas.openxmlformats.org/package/2006/content-types">
  <Default Extension="jfif" ContentType="image/jpeg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3" r:id="rId13"/>
    <p:sldId id="278" r:id="rId14"/>
    <p:sldId id="274" r:id="rId15"/>
    <p:sldId id="279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ACF11-2B17-4D73-A20B-59AF565EFD9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1D427-C3FF-4008-B52F-D1A3808D6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1D427-C3FF-4008-B52F-D1A3808D60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1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1D427-C3FF-4008-B52F-D1A3808D60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8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1D427-C3FF-4008-B52F-D1A3808D60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93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1D427-C3FF-4008-B52F-D1A3808D60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2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7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5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4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7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5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7841-F37A-41DF-9DBA-58CFF90597D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4F39-C9E6-412E-AAE4-A17DC3C04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4.jpg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0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49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8904" y="666206"/>
            <a:ext cx="5786844" cy="2862322"/>
          </a:xfrm>
          <a:prstGeom prst="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51000">
                <a:schemeClr val="accent5">
                  <a:lumMod val="45000"/>
                  <a:lumOff val="55000"/>
                </a:schemeClr>
              </a:gs>
              <a:gs pos="72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কার্তেসীয়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স্থানাংকের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অক্ষদ্বয়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দ্বারা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সমতল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XOY, YOX’ ,X’OY’, Y’OX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এই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চারটি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ভাগে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বিভক্ত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হয়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।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এদের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প্রত্যেকটিকে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চতুর্ভাগ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(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quadrant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)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বলা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/>
              </a:rPr>
              <a:t>হয়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।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8902" y="3683726"/>
            <a:ext cx="5786845" cy="2554545"/>
          </a:xfrm>
          <a:prstGeom prst="rect">
            <a:avLst/>
          </a:prstGeom>
          <a:gradFill>
            <a:gsLst>
              <a:gs pos="9000">
                <a:srgbClr val="FFFF00"/>
              </a:gs>
              <a:gs pos="79000">
                <a:schemeClr val="accent5">
                  <a:lumMod val="45000"/>
                  <a:lumOff val="55000"/>
                </a:schemeClr>
              </a:gs>
              <a:gs pos="72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XOY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চতুর্ভাগকে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প্রথম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ধরা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ঘড়ির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কাটার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আবর্তনের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বিপরীত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দিকে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পর্যায়ক্রমে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তৃতীয়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চতুর্থ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চতুর্ভাগ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ধরা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কোন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বিন্দুর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স্থানাংকের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চিহ্ন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অনুসারে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বিন্দুর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অবস্থান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চতুর্ভাগে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118252" y="714788"/>
            <a:ext cx="4738743" cy="5151440"/>
            <a:chOff x="6744512" y="410013"/>
            <a:chExt cx="5051247" cy="449243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512" y="410013"/>
              <a:ext cx="5051247" cy="4492432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6919233" y="1297335"/>
              <a:ext cx="4563018" cy="3358547"/>
              <a:chOff x="6919233" y="1297335"/>
              <a:chExt cx="4563018" cy="335854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0328641" y="4132662"/>
                <a:ext cx="8621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(+,-)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rot="10800000" flipV="1">
                <a:off x="6919233" y="1413643"/>
                <a:ext cx="987874" cy="456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(-,+)</a:t>
                </a:r>
                <a:r>
                  <a:rPr lang="en-US" sz="2400" dirty="0"/>
                  <a:t> 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0800000" flipV="1">
                <a:off x="7532362" y="4101885"/>
                <a:ext cx="783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(-,-)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0800000" flipV="1">
                <a:off x="10494379" y="1297335"/>
                <a:ext cx="9878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(+,+</a:t>
                </a:r>
                <a:r>
                  <a:rPr lang="en-US" sz="2400" dirty="0"/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20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0" y="151785"/>
            <a:ext cx="4395504" cy="769441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/>
              <a:t>দুইটি</a:t>
            </a:r>
            <a:r>
              <a:rPr lang="en-US" sz="4400" dirty="0"/>
              <a:t> </a:t>
            </a:r>
            <a:r>
              <a:rPr lang="en-US" sz="4400" dirty="0" err="1"/>
              <a:t>বিন্দুর</a:t>
            </a:r>
            <a:r>
              <a:rPr lang="en-US" sz="4400" dirty="0"/>
              <a:t> </a:t>
            </a:r>
            <a:r>
              <a:rPr lang="en-US" sz="4400" dirty="0" err="1"/>
              <a:t>মধ্যবর্তী</a:t>
            </a:r>
            <a:r>
              <a:rPr lang="en-US" sz="4400" dirty="0"/>
              <a:t> </a:t>
            </a:r>
            <a:r>
              <a:rPr lang="en-US" sz="4400" dirty="0" err="1"/>
              <a:t>দূরত্ব</a:t>
            </a:r>
            <a:r>
              <a:rPr lang="en-US" sz="44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7678" y="921226"/>
            <a:ext cx="9294125" cy="569386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/>
              <a:t>মনে</a:t>
            </a:r>
            <a:r>
              <a:rPr lang="en-US" sz="2800" dirty="0"/>
              <a:t> </a:t>
            </a:r>
            <a:r>
              <a:rPr lang="en-US" sz="2800" dirty="0" err="1"/>
              <a:t>করি</a:t>
            </a:r>
            <a:r>
              <a:rPr lang="en-US" sz="2800" dirty="0"/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  </a:t>
            </a:r>
            <a:r>
              <a:rPr lang="en-US" sz="2800" dirty="0"/>
              <a:t>        </a:t>
            </a:r>
            <a:r>
              <a:rPr lang="en-US" sz="2800" dirty="0" err="1"/>
              <a:t>এবং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        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সমতলে</a:t>
            </a:r>
            <a:r>
              <a:rPr lang="en-US" sz="2800" dirty="0"/>
              <a:t> </a:t>
            </a:r>
            <a:r>
              <a:rPr lang="en-US" sz="2800" dirty="0" err="1"/>
              <a:t>অবস্থিত</a:t>
            </a:r>
            <a:r>
              <a:rPr lang="en-US" sz="2800" dirty="0"/>
              <a:t> </a:t>
            </a:r>
            <a:r>
              <a:rPr lang="en-US" sz="2800" dirty="0" err="1"/>
              <a:t>দুইটি</a:t>
            </a:r>
            <a:r>
              <a:rPr lang="en-US" sz="2800" dirty="0"/>
              <a:t> </a:t>
            </a:r>
            <a:r>
              <a:rPr lang="en-US" sz="2800" dirty="0" err="1"/>
              <a:t>ভিন্ন</a:t>
            </a:r>
            <a:r>
              <a:rPr lang="en-US" sz="2800" dirty="0"/>
              <a:t> </a:t>
            </a:r>
            <a:r>
              <a:rPr lang="en-US" sz="2800" dirty="0" err="1"/>
              <a:t>বিন্দু</a:t>
            </a:r>
            <a:r>
              <a:rPr lang="en-US" sz="2800" dirty="0"/>
              <a:t> </a:t>
            </a:r>
            <a:r>
              <a:rPr lang="en-US" sz="2000" dirty="0"/>
              <a:t>।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/>
              <a:t> 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dirty="0"/>
              <a:t> </a:t>
            </a:r>
            <a:r>
              <a:rPr lang="en-US" sz="2800" dirty="0" err="1"/>
              <a:t>বিন্দু</a:t>
            </a:r>
            <a:r>
              <a:rPr lang="en-US" sz="2800" dirty="0"/>
              <a:t> </a:t>
            </a:r>
            <a:r>
              <a:rPr lang="en-US" sz="2800" dirty="0" err="1"/>
              <a:t>থেকে</a:t>
            </a:r>
            <a:r>
              <a:rPr lang="en-US" sz="2800" dirty="0"/>
              <a:t> x </a:t>
            </a:r>
            <a:r>
              <a:rPr lang="en-US" sz="2800" dirty="0" err="1"/>
              <a:t>অক্ষের</a:t>
            </a:r>
            <a:r>
              <a:rPr lang="en-US" sz="2800" dirty="0"/>
              <a:t> </a:t>
            </a:r>
            <a:r>
              <a:rPr lang="en-US" sz="2800" dirty="0" err="1"/>
              <a:t>উপর</a:t>
            </a:r>
            <a:r>
              <a:rPr lang="en-US" sz="2800" dirty="0"/>
              <a:t> </a:t>
            </a:r>
            <a:r>
              <a:rPr lang="en-US" sz="2800" dirty="0" err="1"/>
              <a:t>লম্ব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US" sz="2800" dirty="0"/>
              <a:t> 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QB </a:t>
            </a:r>
            <a:r>
              <a:rPr lang="en-US" sz="2800" dirty="0" err="1"/>
              <a:t>আকিঁ</a:t>
            </a:r>
            <a:r>
              <a:rPr lang="en-US" sz="2800" dirty="0"/>
              <a:t> </a:t>
            </a:r>
            <a:r>
              <a:rPr lang="en-US" sz="2000" dirty="0"/>
              <a:t>।</a:t>
            </a:r>
            <a:r>
              <a:rPr lang="en-US" sz="2800" dirty="0"/>
              <a:t> </a:t>
            </a:r>
            <a:r>
              <a:rPr lang="en-US" sz="2800" dirty="0" err="1"/>
              <a:t>আবার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/>
              <a:t> </a:t>
            </a:r>
            <a:r>
              <a:rPr lang="en-US" sz="2800" dirty="0" err="1"/>
              <a:t>বিন্দু</a:t>
            </a:r>
            <a:r>
              <a:rPr lang="en-US" sz="2800" dirty="0"/>
              <a:t> </a:t>
            </a:r>
            <a:r>
              <a:rPr lang="en-US" sz="2800" dirty="0" err="1"/>
              <a:t>থেকে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QB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/>
              <a:t>উপর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en-US" sz="2800" dirty="0" err="1"/>
              <a:t>লম্ব</a:t>
            </a:r>
            <a:r>
              <a:rPr lang="en-US" sz="2800" dirty="0"/>
              <a:t> </a:t>
            </a:r>
            <a:r>
              <a:rPr lang="en-US" sz="2800" dirty="0" err="1"/>
              <a:t>আকিঁ</a:t>
            </a:r>
            <a:r>
              <a:rPr lang="en-US" sz="2800" dirty="0"/>
              <a:t> </a:t>
            </a:r>
            <a:r>
              <a:rPr lang="en-US" sz="2000" dirty="0"/>
              <a:t>।</a:t>
            </a:r>
            <a:r>
              <a:rPr lang="en-US" sz="2800" dirty="0"/>
              <a:t> </a:t>
            </a:r>
            <a:r>
              <a:rPr lang="en-US" sz="2800" dirty="0" err="1"/>
              <a:t>এখন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/>
              <a:t> </a:t>
            </a:r>
            <a:r>
              <a:rPr lang="en-US" sz="2800" dirty="0" err="1"/>
              <a:t>বিন্দুর</a:t>
            </a:r>
            <a:r>
              <a:rPr lang="en-US" sz="2800" dirty="0"/>
              <a:t> </a:t>
            </a:r>
            <a:r>
              <a:rPr lang="en-US" sz="2800" dirty="0" err="1"/>
              <a:t>ভূজ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OA =x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/>
              <a:t> </a:t>
            </a:r>
            <a:r>
              <a:rPr lang="en-US" sz="2800" dirty="0" err="1"/>
              <a:t>বিন্দুর</a:t>
            </a:r>
            <a:r>
              <a:rPr lang="en-US" sz="2800" dirty="0"/>
              <a:t> </a:t>
            </a:r>
            <a:r>
              <a:rPr lang="en-US" sz="2800" dirty="0" err="1"/>
              <a:t>কোটি</a:t>
            </a:r>
            <a:r>
              <a:rPr lang="en-US" sz="2800" dirty="0"/>
              <a:t> =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sz="2800" dirty="0"/>
              <a:t>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/>
              <a:t>।</a:t>
            </a:r>
            <a:r>
              <a:rPr lang="en-US" sz="2800" dirty="0"/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sz="2800" dirty="0" err="1"/>
              <a:t>বিন্দুর</a:t>
            </a:r>
            <a:r>
              <a:rPr lang="en-US" sz="2800" dirty="0"/>
              <a:t> </a:t>
            </a:r>
            <a:r>
              <a:rPr lang="en-US" sz="2800" dirty="0" err="1"/>
              <a:t>ভূজ</a:t>
            </a:r>
            <a:r>
              <a:rPr lang="en-US" sz="2800" dirty="0"/>
              <a:t>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 </a:t>
            </a:r>
            <a:r>
              <a:rPr lang="en-US" sz="2800" dirty="0"/>
              <a:t>= x</a:t>
            </a:r>
            <a:r>
              <a:rPr lang="en-US" sz="1100" dirty="0"/>
              <a:t>2</a:t>
            </a:r>
            <a:r>
              <a:rPr lang="en-US" sz="2800" dirty="0"/>
              <a:t>  ও </a:t>
            </a:r>
            <a:r>
              <a:rPr lang="en-US" sz="2800" dirty="0" err="1"/>
              <a:t>কোটি</a:t>
            </a:r>
            <a:r>
              <a:rPr lang="en-US" sz="2800" dirty="0"/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BQ </a:t>
            </a:r>
            <a:r>
              <a:rPr lang="en-US" sz="2800" dirty="0"/>
              <a:t>= y</a:t>
            </a:r>
            <a:r>
              <a:rPr lang="en-US" sz="1100" dirty="0"/>
              <a:t>2</a:t>
            </a:r>
            <a:r>
              <a:rPr lang="en-US" sz="2800" dirty="0"/>
              <a:t> </a:t>
            </a:r>
            <a:r>
              <a:rPr lang="en-US" sz="2000" dirty="0"/>
              <a:t>।</a:t>
            </a:r>
          </a:p>
          <a:p>
            <a:r>
              <a:rPr lang="en-US" sz="2800" dirty="0" err="1"/>
              <a:t>চিত্র</a:t>
            </a:r>
            <a:r>
              <a:rPr lang="en-US" sz="2800" dirty="0"/>
              <a:t> </a:t>
            </a:r>
            <a:r>
              <a:rPr lang="en-US" sz="2800" dirty="0" err="1"/>
              <a:t>হতে</a:t>
            </a:r>
            <a:r>
              <a:rPr lang="en-US" sz="2800" dirty="0"/>
              <a:t> </a:t>
            </a:r>
            <a:r>
              <a:rPr lang="en-US" sz="2800" dirty="0" err="1"/>
              <a:t>আমরা</a:t>
            </a:r>
            <a:r>
              <a:rPr lang="en-US" sz="2800" dirty="0"/>
              <a:t> </a:t>
            </a:r>
            <a:r>
              <a:rPr lang="en-US" sz="2800" dirty="0" err="1"/>
              <a:t>পাই</a:t>
            </a:r>
            <a:r>
              <a:rPr lang="en-US" sz="2800" dirty="0"/>
              <a:t> ,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= AB = OB – OA = x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QR = BQ – BR = BQ – AP </a:t>
            </a:r>
            <a:r>
              <a:rPr lang="en-US" sz="2800" dirty="0"/>
              <a:t>= y</a:t>
            </a:r>
            <a:r>
              <a:rPr lang="en-US" sz="1100" dirty="0"/>
              <a:t>2</a:t>
            </a:r>
            <a:r>
              <a:rPr lang="en-US" sz="2800" dirty="0"/>
              <a:t> – y</a:t>
            </a:r>
            <a:r>
              <a:rPr lang="en-US" sz="1100" dirty="0"/>
              <a:t>1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অংকন</a:t>
            </a:r>
            <a:r>
              <a:rPr lang="en-US" sz="2800" dirty="0"/>
              <a:t> </a:t>
            </a:r>
            <a:r>
              <a:rPr lang="en-US" sz="2800" dirty="0" err="1"/>
              <a:t>অনুসারে</a:t>
            </a:r>
            <a:r>
              <a:rPr lang="en-US" sz="2800" dirty="0"/>
              <a:t> 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PQR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সমকোণী</a:t>
            </a:r>
            <a:r>
              <a:rPr lang="en-US" sz="2800" dirty="0"/>
              <a:t> </a:t>
            </a:r>
            <a:r>
              <a:rPr lang="en-US" sz="2800" dirty="0" err="1"/>
              <a:t>ত্রিভূজ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sz="2800" dirty="0"/>
              <a:t> </a:t>
            </a:r>
            <a:r>
              <a:rPr lang="en-US" sz="2800" dirty="0" err="1"/>
              <a:t>ত্রিভূজের</a:t>
            </a:r>
            <a:r>
              <a:rPr lang="en-US" sz="2800" dirty="0"/>
              <a:t> </a:t>
            </a:r>
            <a:r>
              <a:rPr lang="en-US" sz="2800" dirty="0" err="1"/>
              <a:t>অতিভূজ</a:t>
            </a:r>
            <a:r>
              <a:rPr lang="en-US" sz="2800" dirty="0"/>
              <a:t> </a:t>
            </a:r>
            <a:r>
              <a:rPr lang="en-US" sz="2000" dirty="0"/>
              <a:t>।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তাই</a:t>
            </a:r>
            <a:r>
              <a:rPr lang="en-US" sz="2800" dirty="0"/>
              <a:t> </a:t>
            </a:r>
            <a:r>
              <a:rPr lang="en-US" sz="2800" dirty="0" err="1"/>
              <a:t>পীথাগোরাসের</a:t>
            </a:r>
            <a:r>
              <a:rPr lang="en-US" sz="2800" dirty="0"/>
              <a:t> </a:t>
            </a:r>
            <a:r>
              <a:rPr lang="en-US" sz="2800" dirty="0" err="1"/>
              <a:t>উপপাদ্য</a:t>
            </a:r>
            <a:r>
              <a:rPr lang="en-US" sz="2800" dirty="0"/>
              <a:t> </a:t>
            </a:r>
            <a:r>
              <a:rPr lang="en-US" sz="2800" dirty="0" err="1"/>
              <a:t>অনুযায়ী</a:t>
            </a:r>
            <a:endParaRPr lang="en-US" sz="2800" dirty="0"/>
          </a:p>
          <a:p>
            <a:r>
              <a:rPr lang="en-US" sz="2800" dirty="0"/>
              <a:t> </a:t>
            </a:r>
          </a:p>
          <a:p>
            <a:r>
              <a:rPr lang="en-US" sz="2800" dirty="0" err="1"/>
              <a:t>বা</a:t>
            </a:r>
            <a:r>
              <a:rPr lang="en-US" sz="2800" dirty="0"/>
              <a:t>, </a:t>
            </a:r>
          </a:p>
          <a:p>
            <a:r>
              <a:rPr lang="en-US" sz="2800" dirty="0" err="1"/>
              <a:t>বা</a:t>
            </a:r>
            <a:r>
              <a:rPr lang="en-US" sz="2800" dirty="0"/>
              <a:t>,          =</a:t>
            </a:r>
          </a:p>
          <a:p>
            <a:r>
              <a:rPr lang="he-IL" sz="2800" dirty="0"/>
              <a:t>֒֒</a:t>
            </a:r>
            <a:r>
              <a:rPr lang="en-US" sz="2800" dirty="0"/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800" dirty="0" err="1"/>
              <a:t>বিন্দু</a:t>
            </a:r>
            <a:r>
              <a:rPr lang="en-US" sz="2800" dirty="0"/>
              <a:t> </a:t>
            </a:r>
            <a:r>
              <a:rPr lang="en-US" sz="2800" dirty="0" err="1"/>
              <a:t>হতে</a:t>
            </a:r>
            <a:r>
              <a:rPr lang="en-US" sz="2800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dirty="0"/>
              <a:t> </a:t>
            </a:r>
            <a:r>
              <a:rPr lang="en-US" sz="2800" dirty="0" err="1"/>
              <a:t>বিন্দুর</a:t>
            </a:r>
            <a:r>
              <a:rPr lang="en-US" sz="2800" dirty="0"/>
              <a:t> </a:t>
            </a:r>
            <a:r>
              <a:rPr lang="en-US" sz="2800" dirty="0" err="1"/>
              <a:t>দূরত্ব</a:t>
            </a:r>
            <a:r>
              <a:rPr lang="en-US" sz="2800" dirty="0"/>
              <a:t>, =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318211"/>
              </p:ext>
            </p:extLst>
          </p:nvPr>
        </p:nvGraphicFramePr>
        <p:xfrm>
          <a:off x="1516676" y="1003926"/>
          <a:ext cx="804460" cy="539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3" imgW="507960" imgH="241200" progId="Equation.3">
                  <p:embed/>
                </p:oleObj>
              </mc:Choice>
              <mc:Fallback>
                <p:oleObj name="Equation" r:id="rId3" imgW="507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6676" y="1003926"/>
                        <a:ext cx="804460" cy="539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320229"/>
              </p:ext>
            </p:extLst>
          </p:nvPr>
        </p:nvGraphicFramePr>
        <p:xfrm>
          <a:off x="3316071" y="1048137"/>
          <a:ext cx="781619" cy="488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5" imgW="571320" imgH="266400" progId="Equation.3">
                  <p:embed/>
                </p:oleObj>
              </mc:Choice>
              <mc:Fallback>
                <p:oleObj name="Equation" r:id="rId5" imgW="5713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6071" y="1048137"/>
                        <a:ext cx="781619" cy="488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71942"/>
              </p:ext>
            </p:extLst>
          </p:nvPr>
        </p:nvGraphicFramePr>
        <p:xfrm>
          <a:off x="795880" y="4679823"/>
          <a:ext cx="2696525" cy="426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7" imgW="1180800" imgH="228600" progId="Equation.3">
                  <p:embed/>
                </p:oleObj>
              </mc:Choice>
              <mc:Fallback>
                <p:oleObj name="Equation" r:id="rId7" imgW="1180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880" y="4679823"/>
                        <a:ext cx="2696525" cy="426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74747"/>
              </p:ext>
            </p:extLst>
          </p:nvPr>
        </p:nvGraphicFramePr>
        <p:xfrm>
          <a:off x="985241" y="5126522"/>
          <a:ext cx="2317801" cy="45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9" imgW="1231560" imgH="279360" progId="Equation.3">
                  <p:embed/>
                </p:oleObj>
              </mc:Choice>
              <mc:Fallback>
                <p:oleObj name="Equation" r:id="rId9" imgW="12315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5241" y="5126522"/>
                        <a:ext cx="2317801" cy="45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792610"/>
              </p:ext>
            </p:extLst>
          </p:nvPr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11" imgW="0" imgH="0" progId="Equation.3">
                  <p:embed/>
                </p:oleObj>
              </mc:Choice>
              <mc:Fallback>
                <p:oleObj name="Equation" r:id="rId11" imgW="0" imgH="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26630"/>
              </p:ext>
            </p:extLst>
          </p:nvPr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Equation" r:id="rId12" imgW="0" imgH="0" progId="Equation.3">
                  <p:embed/>
                </p:oleObj>
              </mc:Choice>
              <mc:Fallback>
                <p:oleObj name="Equation" r:id="rId12" imgW="0" imgH="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776744"/>
              </p:ext>
            </p:extLst>
          </p:nvPr>
        </p:nvGraphicFramePr>
        <p:xfrm>
          <a:off x="1714470" y="5564045"/>
          <a:ext cx="2308108" cy="41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13" imgW="1536480" imgH="279360" progId="Equation.3">
                  <p:embed/>
                </p:oleObj>
              </mc:Choice>
              <mc:Fallback>
                <p:oleObj name="Equation" r:id="rId13" imgW="15364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14470" y="5564045"/>
                        <a:ext cx="2308108" cy="419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3A3BC95-89A6-4DEF-8CDA-389EA30067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938388"/>
              </p:ext>
            </p:extLst>
          </p:nvPr>
        </p:nvGraphicFramePr>
        <p:xfrm>
          <a:off x="3684076" y="6066103"/>
          <a:ext cx="2308108" cy="41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13" imgW="1536480" imgH="279360" progId="Equation.3">
                  <p:embed/>
                </p:oleObj>
              </mc:Choice>
              <mc:Fallback>
                <p:oleObj name="Equation" r:id="rId13" imgW="1536480" imgH="279360" progId="Equation.3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84076" y="6066103"/>
                        <a:ext cx="2308108" cy="419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1CFAD8DC-2C2A-4BD1-B3C0-2D71E2EBB40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035" y="2768738"/>
            <a:ext cx="3498899" cy="35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9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101105-470B-483F-9117-3D6697C33D57}"/>
              </a:ext>
            </a:extLst>
          </p:cNvPr>
          <p:cNvSpPr txBox="1"/>
          <p:nvPr/>
        </p:nvSpPr>
        <p:spPr>
          <a:xfrm>
            <a:off x="1487606" y="491319"/>
            <a:ext cx="3125337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/>
              </a:rPr>
              <a:t>সরলরেখার</a:t>
            </a:r>
            <a:r>
              <a:rPr lang="en-US" sz="4400" dirty="0">
                <a:latin typeface="NikoshBAN"/>
              </a:rPr>
              <a:t> </a:t>
            </a:r>
            <a:r>
              <a:rPr lang="en-US" sz="4400" dirty="0" err="1">
                <a:latin typeface="NikoshBAN"/>
              </a:rPr>
              <a:t>ঢাল</a:t>
            </a:r>
            <a:endParaRPr lang="en-US" sz="4400" dirty="0">
              <a:latin typeface="NikoshB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26A19D-C744-4493-9D7D-07EF546270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2" y="262719"/>
            <a:ext cx="5228191" cy="33075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207632-10CF-4632-930F-903E584B0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883" y="2985647"/>
            <a:ext cx="4880910" cy="330757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6290319-143A-4302-BF19-F6A549C03E65}"/>
              </a:ext>
            </a:extLst>
          </p:cNvPr>
          <p:cNvGrpSpPr/>
          <p:nvPr/>
        </p:nvGrpSpPr>
        <p:grpSpPr>
          <a:xfrm>
            <a:off x="419571" y="2209123"/>
            <a:ext cx="5957674" cy="3170099"/>
            <a:chOff x="473360" y="2101546"/>
            <a:chExt cx="5957674" cy="31700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2CEFB50-88D0-4B0B-9C3E-8989C46ADD1D}"/>
                </a:ext>
              </a:extLst>
            </p:cNvPr>
            <p:cNvSpPr txBox="1"/>
            <p:nvPr/>
          </p:nvSpPr>
          <p:spPr>
            <a:xfrm>
              <a:off x="473360" y="2101546"/>
              <a:ext cx="5957674" cy="317009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3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3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/>
                </a:rPr>
                <a:t>কোন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রেখাংশ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অক্ষের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ধনাত্বক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দিকের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সাথে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যে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কোণ</a:t>
              </a:r>
              <a:r>
                <a:rPr lang="en-US" sz="4000" dirty="0">
                  <a:latin typeface="NikoshBAN"/>
                </a:rPr>
                <a:t>  </a:t>
              </a:r>
              <a:r>
                <a:rPr lang="en-US" sz="4000" dirty="0" err="1">
                  <a:latin typeface="NikoshBAN"/>
                </a:rPr>
                <a:t>উৎপন্ন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করে</a:t>
              </a:r>
              <a:r>
                <a:rPr lang="en-US" sz="4000" dirty="0">
                  <a:latin typeface="NikoshBAN"/>
                </a:rPr>
                <a:t>  </a:t>
              </a:r>
              <a:r>
                <a:rPr lang="en-US" sz="4000" dirty="0" err="1">
                  <a:latin typeface="NikoshBAN"/>
                </a:rPr>
                <a:t>তাকে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ঢাল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বলে</a:t>
              </a:r>
              <a:r>
                <a:rPr lang="en-US" sz="2800" dirty="0">
                  <a:latin typeface="NikoshBAN"/>
                </a:rPr>
                <a:t>। </a:t>
              </a:r>
              <a:r>
                <a:rPr lang="en-US" sz="36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স্থানাংক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জ্যামিতিতে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আমরা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ঢালকে</a:t>
              </a:r>
              <a:r>
                <a:rPr lang="en-US" sz="4000" dirty="0">
                  <a:latin typeface="NikoshBAN"/>
                </a:rPr>
                <a:t>                     </a:t>
              </a:r>
              <a:r>
                <a:rPr lang="en-US" sz="4000" dirty="0" err="1">
                  <a:latin typeface="NikoshBAN"/>
                </a:rPr>
                <a:t>আকারে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প্রকাশ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করে</a:t>
              </a:r>
              <a:r>
                <a:rPr lang="en-US" sz="4000" dirty="0">
                  <a:latin typeface="NikoshBAN"/>
                </a:rPr>
                <a:t> </a:t>
              </a:r>
              <a:r>
                <a:rPr lang="en-US" sz="4000" dirty="0" err="1">
                  <a:latin typeface="NikoshBAN"/>
                </a:rPr>
                <a:t>থাকি</a:t>
              </a:r>
              <a:r>
                <a:rPr lang="en-US" sz="2400" dirty="0">
                  <a:latin typeface="NikoshBAN"/>
                </a:rPr>
                <a:t>।</a:t>
              </a:r>
              <a:endParaRPr lang="en-US" sz="4400" dirty="0">
                <a:latin typeface="NikoshBAN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1B74640-A347-49BC-BA34-C7BCD6D6E1DD}"/>
                </a:ext>
              </a:extLst>
            </p:cNvPr>
            <p:cNvGrpSpPr/>
            <p:nvPr/>
          </p:nvGrpSpPr>
          <p:grpSpPr>
            <a:xfrm>
              <a:off x="1912395" y="3837650"/>
              <a:ext cx="1642819" cy="1097619"/>
              <a:chOff x="2249078" y="3569024"/>
              <a:chExt cx="1642819" cy="1331047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460BB1B1-4017-4794-A4A6-22C4EDFB35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83" t="50000" r="64890" b="-26843"/>
              <a:stretch/>
            </p:blipFill>
            <p:spPr>
              <a:xfrm>
                <a:off x="2249078" y="3569024"/>
                <a:ext cx="1642819" cy="1331047"/>
              </a:xfrm>
              <a:prstGeom prst="rect">
                <a:avLst/>
              </a:prstGeom>
            </p:spPr>
          </p:pic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DB6EA21-AEEF-4B84-8125-072CA2BB48CA}"/>
                  </a:ext>
                </a:extLst>
              </p:cNvPr>
              <p:cNvSpPr/>
              <p:nvPr/>
            </p:nvSpPr>
            <p:spPr>
              <a:xfrm>
                <a:off x="3075046" y="3758424"/>
                <a:ext cx="313612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65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97012-1277-41F1-B5AB-314FF03CA0C8}"/>
              </a:ext>
            </a:extLst>
          </p:cNvPr>
          <p:cNvSpPr txBox="1"/>
          <p:nvPr/>
        </p:nvSpPr>
        <p:spPr>
          <a:xfrm>
            <a:off x="511445" y="828425"/>
            <a:ext cx="5842142" cy="1200329"/>
          </a:xfrm>
          <a:prstGeom prst="rect">
            <a:avLst/>
          </a:prstGeom>
          <a:gradFill flip="none" rotWithShape="1">
            <a:gsLst>
              <a:gs pos="20350">
                <a:srgbClr val="92D050"/>
              </a:gs>
              <a:gs pos="73450">
                <a:srgbClr val="FFFF00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P(x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BD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Q(x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</a:rPr>
              <a:t>) </a:t>
            </a:r>
            <a:r>
              <a:rPr lang="en-US" sz="3600" dirty="0" err="1">
                <a:solidFill>
                  <a:srgbClr val="0070C0"/>
                </a:solidFill>
              </a:rPr>
              <a:t>দুইটি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বিন্দুর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মধ্যবর্তী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সরলরেখার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ঢাল</a:t>
            </a:r>
            <a:r>
              <a:rPr lang="en-US" sz="3600" dirty="0">
                <a:solidFill>
                  <a:srgbClr val="0070C0"/>
                </a:solidFill>
              </a:rPr>
              <a:t> m </a:t>
            </a:r>
            <a:r>
              <a:rPr lang="en-US" sz="3600" dirty="0" err="1">
                <a:solidFill>
                  <a:srgbClr val="0070C0"/>
                </a:solidFill>
              </a:rPr>
              <a:t>হলে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749D10-0F39-476A-A633-37C3E4C31A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3" r="6310" b="11609"/>
          <a:stretch/>
        </p:blipFill>
        <p:spPr>
          <a:xfrm>
            <a:off x="6782276" y="467695"/>
            <a:ext cx="4898279" cy="1921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FDD9EB-A8E7-4F0D-B9B8-856A66F5D58C}"/>
              </a:ext>
            </a:extLst>
          </p:cNvPr>
          <p:cNvSpPr txBox="1"/>
          <p:nvPr/>
        </p:nvSpPr>
        <p:spPr>
          <a:xfrm>
            <a:off x="511445" y="2632904"/>
            <a:ext cx="5842142" cy="3785652"/>
          </a:xfrm>
          <a:prstGeom prst="rect">
            <a:avLst/>
          </a:prstGeom>
          <a:gradFill flip="none" rotWithShape="1">
            <a:gsLst>
              <a:gs pos="23000">
                <a:srgbClr val="FFFF00"/>
              </a:gs>
              <a:gs pos="67250">
                <a:schemeClr val="accent2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en-US" sz="4800" dirty="0" err="1"/>
              <a:t>বাস্তবিকপক্ষে</a:t>
            </a:r>
            <a:r>
              <a:rPr lang="en-US" sz="4800" dirty="0"/>
              <a:t>, </a:t>
            </a:r>
            <a:r>
              <a:rPr lang="en-US" sz="4800" dirty="0" err="1"/>
              <a:t>কোন</a:t>
            </a:r>
            <a:r>
              <a:rPr lang="en-US" sz="4800" dirty="0"/>
              <a:t> </a:t>
            </a:r>
            <a:r>
              <a:rPr lang="en-US" sz="4800" dirty="0" err="1"/>
              <a:t>সরলরেখা</a:t>
            </a:r>
            <a:r>
              <a:rPr lang="en-US" sz="4800" dirty="0"/>
              <a:t> </a:t>
            </a:r>
            <a:r>
              <a:rPr lang="en-US" sz="4800" dirty="0" err="1"/>
              <a:t>দ্বারা</a:t>
            </a:r>
            <a:r>
              <a:rPr lang="en-US" sz="4800" dirty="0"/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800" dirty="0" err="1"/>
              <a:t>অক্ষের</a:t>
            </a:r>
            <a:r>
              <a:rPr lang="en-US" sz="4800" dirty="0"/>
              <a:t> </a:t>
            </a:r>
            <a:r>
              <a:rPr lang="en-US" sz="4800" dirty="0" err="1"/>
              <a:t>ধনাত্বক</a:t>
            </a:r>
            <a:r>
              <a:rPr lang="en-US" sz="4800" dirty="0"/>
              <a:t> </a:t>
            </a:r>
            <a:r>
              <a:rPr lang="en-US" sz="4800" dirty="0" err="1"/>
              <a:t>দিকের</a:t>
            </a:r>
            <a:r>
              <a:rPr lang="en-US" sz="4800" dirty="0"/>
              <a:t> </a:t>
            </a:r>
            <a:r>
              <a:rPr lang="en-US" sz="4800" dirty="0" err="1"/>
              <a:t>সাথে</a:t>
            </a:r>
            <a:r>
              <a:rPr lang="en-US" sz="4800" dirty="0"/>
              <a:t> </a:t>
            </a:r>
            <a:r>
              <a:rPr lang="en-US" sz="4800" dirty="0" err="1"/>
              <a:t>উৎপন্ন</a:t>
            </a:r>
            <a:r>
              <a:rPr lang="en-US" sz="4800" dirty="0"/>
              <a:t> </a:t>
            </a:r>
            <a:r>
              <a:rPr lang="en-US" sz="4800" dirty="0" err="1"/>
              <a:t>কোণ</a:t>
            </a:r>
            <a:r>
              <a:rPr lang="en-US" sz="4800" dirty="0"/>
              <a:t> </a:t>
            </a:r>
            <a:r>
              <a:rPr lang="az-Cyrl-AZ" sz="4800" dirty="0"/>
              <a:t>Ө</a:t>
            </a:r>
            <a:r>
              <a:rPr lang="en-US" sz="4800" dirty="0"/>
              <a:t> </a:t>
            </a:r>
            <a:r>
              <a:rPr lang="en-US" sz="4800" dirty="0" err="1"/>
              <a:t>এবং</a:t>
            </a:r>
            <a:r>
              <a:rPr lang="en-US" sz="4800" dirty="0"/>
              <a:t> </a:t>
            </a:r>
            <a:r>
              <a:rPr lang="en-US" sz="4800" dirty="0" err="1"/>
              <a:t>ঢাল</a:t>
            </a:r>
            <a:r>
              <a:rPr lang="en-US" sz="4800" dirty="0"/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dirty="0"/>
              <a:t> </a:t>
            </a:r>
            <a:r>
              <a:rPr lang="en-US" sz="4800" dirty="0" err="1"/>
              <a:t>এর</a:t>
            </a:r>
            <a:r>
              <a:rPr lang="en-US" sz="4800" dirty="0"/>
              <a:t> </a:t>
            </a:r>
            <a:r>
              <a:rPr lang="en-US" sz="4800" dirty="0" err="1"/>
              <a:t>মধ্যে</a:t>
            </a:r>
            <a:r>
              <a:rPr lang="en-US" sz="4800" dirty="0"/>
              <a:t> </a:t>
            </a:r>
            <a:r>
              <a:rPr lang="en-US" sz="4800" dirty="0" err="1"/>
              <a:t>সম্পর্ক</a:t>
            </a:r>
            <a:r>
              <a:rPr lang="en-US" sz="4800" dirty="0"/>
              <a:t> </a:t>
            </a:r>
            <a:r>
              <a:rPr lang="en-US" sz="4800" dirty="0" err="1"/>
              <a:t>হলো</a:t>
            </a:r>
            <a:r>
              <a:rPr lang="en-US" sz="4800" dirty="0"/>
              <a:t>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tan</a:t>
            </a:r>
            <a:r>
              <a:rPr lang="az-Cyrl-A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049AF2-BB36-48D5-9A15-013C33FAB3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276" y="2814727"/>
            <a:ext cx="4880910" cy="330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7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A570B-D9EB-457B-9210-AE3203DD7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934"/>
            <a:ext cx="5913950" cy="35536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E5CC94-96F7-4B71-86CF-64DC42688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51" y="3903261"/>
            <a:ext cx="5786570" cy="23747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E53C9A-A390-4DE1-B242-B5237D26A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903261"/>
            <a:ext cx="5913950" cy="28098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997519-EA36-475E-A8BC-C45B0D668663}"/>
              </a:ext>
            </a:extLst>
          </p:cNvPr>
          <p:cNvSpPr txBox="1"/>
          <p:nvPr/>
        </p:nvSpPr>
        <p:spPr>
          <a:xfrm>
            <a:off x="154265" y="998906"/>
            <a:ext cx="5099660" cy="1754326"/>
          </a:xfrm>
          <a:prstGeom prst="rect">
            <a:avLst/>
          </a:prstGeom>
          <a:gradFill flip="none" rotWithShape="1">
            <a:gsLst>
              <a:gs pos="20350">
                <a:srgbClr val="92D050"/>
              </a:gs>
              <a:gs pos="73450">
                <a:srgbClr val="FFFF00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(x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n-BD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 (x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</a:rPr>
              <a:t>) </a:t>
            </a:r>
            <a:r>
              <a:rPr lang="en-US" sz="3600" dirty="0" err="1">
                <a:solidFill>
                  <a:srgbClr val="0070C0"/>
                </a:solidFill>
              </a:rPr>
              <a:t>দুইটি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বিন্দুর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মধ্যবর্তী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সরলরেখার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ঢাল</a:t>
            </a:r>
            <a:r>
              <a:rPr lang="en-US" sz="3600" dirty="0">
                <a:solidFill>
                  <a:srgbClr val="0070C0"/>
                </a:solidFill>
              </a:rPr>
              <a:t> m </a:t>
            </a:r>
            <a:r>
              <a:rPr lang="en-US" sz="3600" dirty="0" err="1">
                <a:solidFill>
                  <a:srgbClr val="0070C0"/>
                </a:solidFill>
              </a:rPr>
              <a:t>হলে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775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E66AD4-FECE-42F2-A05C-281844D97ED1}"/>
              </a:ext>
            </a:extLst>
          </p:cNvPr>
          <p:cNvSpPr txBox="1"/>
          <p:nvPr/>
        </p:nvSpPr>
        <p:spPr>
          <a:xfrm>
            <a:off x="614006" y="964952"/>
            <a:ext cx="9996407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/>
              <a:t>কোন</a:t>
            </a:r>
            <a:r>
              <a:rPr lang="en-US" sz="4000" dirty="0"/>
              <a:t> </a:t>
            </a:r>
            <a:r>
              <a:rPr lang="en-US" sz="4000" dirty="0" err="1"/>
              <a:t>সরল</a:t>
            </a:r>
            <a:r>
              <a:rPr lang="en-US" sz="4000" dirty="0"/>
              <a:t> </a:t>
            </a:r>
            <a:r>
              <a:rPr lang="en-US" sz="4000" dirty="0" err="1"/>
              <a:t>রেখার</a:t>
            </a:r>
            <a:r>
              <a:rPr lang="en-US" sz="4000" dirty="0"/>
              <a:t> </a:t>
            </a:r>
            <a:r>
              <a:rPr lang="en-US" sz="4000" dirty="0" err="1"/>
              <a:t>সমীকরণ</a:t>
            </a:r>
            <a:r>
              <a:rPr lang="en-US" sz="4000" dirty="0"/>
              <a:t>  </a:t>
            </a:r>
            <a:r>
              <a:rPr lang="en-US" sz="4000" dirty="0" err="1"/>
              <a:t>থেকে</a:t>
            </a:r>
            <a:r>
              <a:rPr lang="en-US" sz="4000" dirty="0"/>
              <a:t> </a:t>
            </a:r>
            <a:r>
              <a:rPr lang="en-US" sz="4000" dirty="0" err="1"/>
              <a:t>কিভাবে</a:t>
            </a:r>
            <a:r>
              <a:rPr lang="en-US" sz="4000" dirty="0"/>
              <a:t> </a:t>
            </a:r>
            <a:r>
              <a:rPr lang="en-US" sz="4000" dirty="0" err="1"/>
              <a:t>ঢাল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করা</a:t>
            </a:r>
            <a:r>
              <a:rPr lang="en-US" sz="4000" dirty="0"/>
              <a:t> </a:t>
            </a:r>
            <a:r>
              <a:rPr lang="en-US" sz="4000" dirty="0" err="1"/>
              <a:t>হয়</a:t>
            </a:r>
            <a:r>
              <a:rPr lang="en-US" sz="4000" dirty="0"/>
              <a:t> </a:t>
            </a:r>
            <a:r>
              <a:rPr lang="en-US" sz="2800" dirty="0"/>
              <a:t>? 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1300F-5665-4C86-BF06-BE4E2BA41C5A}"/>
              </a:ext>
            </a:extLst>
          </p:cNvPr>
          <p:cNvSpPr txBox="1"/>
          <p:nvPr/>
        </p:nvSpPr>
        <p:spPr>
          <a:xfrm>
            <a:off x="188259" y="3429000"/>
            <a:ext cx="5728447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/>
              <a:t>যেকোন</a:t>
            </a:r>
            <a:r>
              <a:rPr lang="en-US" sz="4000" dirty="0"/>
              <a:t> </a:t>
            </a:r>
            <a:r>
              <a:rPr lang="en-US" sz="4000" dirty="0" err="1"/>
              <a:t>সমীকরণকে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mx +b </a:t>
            </a:r>
            <a:r>
              <a:rPr lang="en-US" sz="4000" dirty="0" err="1"/>
              <a:t>এই</a:t>
            </a:r>
            <a:r>
              <a:rPr lang="en-US" sz="4000" dirty="0"/>
              <a:t> </a:t>
            </a:r>
            <a:r>
              <a:rPr lang="en-US" sz="4000" dirty="0" err="1"/>
              <a:t>আকারে</a:t>
            </a:r>
            <a:r>
              <a:rPr lang="en-US" sz="4000" dirty="0"/>
              <a:t> </a:t>
            </a:r>
            <a:r>
              <a:rPr lang="en-US" sz="4000" dirty="0" err="1"/>
              <a:t>প্রকাশ</a:t>
            </a:r>
            <a:r>
              <a:rPr lang="en-US" sz="4000" dirty="0"/>
              <a:t> </a:t>
            </a:r>
            <a:r>
              <a:rPr lang="en-US" sz="4000" dirty="0" err="1"/>
              <a:t>করলে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/>
              <a:t> </a:t>
            </a:r>
            <a:r>
              <a:rPr lang="en-US" sz="4000" dirty="0" err="1"/>
              <a:t>এর</a:t>
            </a:r>
            <a:r>
              <a:rPr lang="en-US" sz="4000" dirty="0"/>
              <a:t> </a:t>
            </a:r>
            <a:r>
              <a:rPr lang="en-US" sz="4000" dirty="0" err="1"/>
              <a:t>সহগ</a:t>
            </a:r>
            <a:r>
              <a:rPr lang="en-US" sz="4000" dirty="0"/>
              <a:t> </a:t>
            </a:r>
            <a:r>
              <a:rPr lang="en-US" sz="4000" dirty="0" err="1"/>
              <a:t>অর্থা</a:t>
            </a:r>
            <a:r>
              <a:rPr lang="en-US" sz="4000" dirty="0"/>
              <a:t>ৎ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000" dirty="0"/>
              <a:t>ই </a:t>
            </a:r>
            <a:r>
              <a:rPr lang="en-US" sz="4000" dirty="0" err="1"/>
              <a:t>হচ্ছে</a:t>
            </a:r>
            <a:r>
              <a:rPr lang="en-US" sz="4000" dirty="0"/>
              <a:t> </a:t>
            </a:r>
            <a:r>
              <a:rPr lang="en-US" sz="4000" dirty="0" err="1"/>
              <a:t>রেখাটির</a:t>
            </a:r>
            <a:r>
              <a:rPr lang="en-US" sz="4000" dirty="0"/>
              <a:t> </a:t>
            </a:r>
            <a:r>
              <a:rPr lang="en-US" sz="4000" dirty="0" err="1"/>
              <a:t>ঢাল</a:t>
            </a:r>
            <a:r>
              <a:rPr lang="en-US" sz="3200" dirty="0"/>
              <a:t>। </a:t>
            </a:r>
            <a:r>
              <a:rPr lang="en-US" sz="4000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1A866C-E12C-4217-B38F-A411923D2AE4}"/>
              </a:ext>
            </a:extLst>
          </p:cNvPr>
          <p:cNvGrpSpPr/>
          <p:nvPr/>
        </p:nvGrpSpPr>
        <p:grpSpPr>
          <a:xfrm>
            <a:off x="6096000" y="2622234"/>
            <a:ext cx="4984376" cy="3270814"/>
            <a:chOff x="7132496" y="3064727"/>
            <a:chExt cx="3571362" cy="346005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B39B741-C279-4DC9-9FD2-87ED6B9B95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3" r="-753"/>
            <a:stretch/>
          </p:blipFill>
          <p:spPr>
            <a:xfrm>
              <a:off x="7132496" y="3064727"/>
              <a:ext cx="3571362" cy="300285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4951A58-7211-48D0-86B4-48A188D2BE37}"/>
                </a:ext>
              </a:extLst>
            </p:cNvPr>
            <p:cNvSpPr/>
            <p:nvPr/>
          </p:nvSpPr>
          <p:spPr>
            <a:xfrm>
              <a:off x="9144000" y="5610386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94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C63B9D-7D6E-4029-8737-DC7B0B26E76C}"/>
              </a:ext>
            </a:extLst>
          </p:cNvPr>
          <p:cNvSpPr txBox="1"/>
          <p:nvPr/>
        </p:nvSpPr>
        <p:spPr>
          <a:xfrm>
            <a:off x="4277533" y="448424"/>
            <a:ext cx="2593914" cy="830997"/>
          </a:xfrm>
          <a:prstGeom prst="rect">
            <a:avLst/>
          </a:prstGeom>
          <a:gradFill>
            <a:gsLst>
              <a:gs pos="6000">
                <a:schemeClr val="accent6">
                  <a:lumMod val="5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দলীয়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কাজ</a:t>
            </a:r>
            <a:r>
              <a:rPr lang="en-US" sz="4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0F8E5C-06DB-4F28-A393-CF0C278ACB26}"/>
              </a:ext>
            </a:extLst>
          </p:cNvPr>
          <p:cNvSpPr txBox="1"/>
          <p:nvPr/>
        </p:nvSpPr>
        <p:spPr>
          <a:xfrm>
            <a:off x="608460" y="1894973"/>
            <a:ext cx="11321513" cy="707886"/>
          </a:xfrm>
          <a:prstGeom prst="rect">
            <a:avLst/>
          </a:prstGeom>
          <a:gradFill>
            <a:gsLst>
              <a:gs pos="91000">
                <a:srgbClr val="7030A0"/>
              </a:gs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/>
              <a:t>১নং </a:t>
            </a:r>
            <a:r>
              <a:rPr lang="en-US" sz="4000" dirty="0" err="1"/>
              <a:t>দলঃ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A(3,6) ও B(-3, 4) </a:t>
            </a:r>
            <a:r>
              <a:rPr lang="en-US" sz="4000" dirty="0" err="1"/>
              <a:t>বিন্দুর</a:t>
            </a:r>
            <a:r>
              <a:rPr lang="en-US" sz="4000" dirty="0"/>
              <a:t> </a:t>
            </a:r>
            <a:r>
              <a:rPr lang="en-US" sz="4000" dirty="0" err="1"/>
              <a:t>মধ্যবর্তী</a:t>
            </a:r>
            <a:r>
              <a:rPr lang="en-US" sz="4000" dirty="0"/>
              <a:t> </a:t>
            </a:r>
            <a:r>
              <a:rPr lang="en-US" sz="4000" dirty="0" err="1"/>
              <a:t>দূরত্ব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</a:t>
            </a:r>
            <a:r>
              <a:rPr lang="en-US" sz="3200" dirty="0"/>
              <a:t>।</a:t>
            </a:r>
            <a:r>
              <a:rPr lang="en-US" sz="4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78646-27D1-411E-88E4-05DA9AA67B74}"/>
              </a:ext>
            </a:extLst>
          </p:cNvPr>
          <p:cNvSpPr txBox="1"/>
          <p:nvPr/>
        </p:nvSpPr>
        <p:spPr>
          <a:xfrm>
            <a:off x="540198" y="3429000"/>
            <a:ext cx="11458035" cy="707886"/>
          </a:xfrm>
          <a:prstGeom prst="rect">
            <a:avLst/>
          </a:prstGeom>
          <a:gradFill>
            <a:gsLst>
              <a:gs pos="80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/>
              <a:t>২নং </a:t>
            </a:r>
            <a:r>
              <a:rPr lang="en-US" sz="4000" dirty="0" err="1"/>
              <a:t>দলঃ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A(6,8) </a:t>
            </a:r>
            <a:r>
              <a:rPr lang="bn-BD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B(3 , 5) </a:t>
            </a:r>
            <a:r>
              <a:rPr lang="en-US" sz="4000" dirty="0" err="1"/>
              <a:t>বিন্দুর</a:t>
            </a:r>
            <a:r>
              <a:rPr lang="en-US" sz="4000" dirty="0"/>
              <a:t>  </a:t>
            </a:r>
            <a:r>
              <a:rPr lang="en-US" sz="4000" dirty="0" err="1"/>
              <a:t>মধ্যবর্তী</a:t>
            </a:r>
            <a:r>
              <a:rPr lang="en-US" sz="4000" dirty="0"/>
              <a:t> </a:t>
            </a:r>
            <a:r>
              <a:rPr lang="en-US" sz="4000" dirty="0" err="1"/>
              <a:t>সরলরেখার</a:t>
            </a:r>
            <a:r>
              <a:rPr lang="en-US" sz="4000" dirty="0"/>
              <a:t> </a:t>
            </a:r>
            <a:r>
              <a:rPr lang="en-US" sz="4000" dirty="0" err="1"/>
              <a:t>ঢাল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</a:t>
            </a:r>
            <a:r>
              <a:rPr lang="en-US" sz="3200" dirty="0"/>
              <a:t>। 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60D01-EBA4-4B96-AE77-8DDC2B0D42AE}"/>
              </a:ext>
            </a:extLst>
          </p:cNvPr>
          <p:cNvSpPr txBox="1"/>
          <p:nvPr/>
        </p:nvSpPr>
        <p:spPr>
          <a:xfrm>
            <a:off x="608460" y="4970604"/>
            <a:ext cx="10763269" cy="707886"/>
          </a:xfrm>
          <a:prstGeom prst="rect">
            <a:avLst/>
          </a:prstGeom>
          <a:gradFill>
            <a:gsLst>
              <a:gs pos="32702">
                <a:schemeClr val="accent4">
                  <a:lumMod val="40000"/>
                  <a:lumOff val="60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sz="4000" dirty="0"/>
              <a:t>৩নং </a:t>
            </a:r>
            <a:r>
              <a:rPr lang="en-US" sz="4000" dirty="0" err="1"/>
              <a:t>দলঃ</a:t>
            </a:r>
            <a:r>
              <a:rPr lang="en-US" sz="4000" dirty="0"/>
              <a:t>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4x + 2y = 12 </a:t>
            </a:r>
            <a:r>
              <a:rPr lang="en-US" sz="4000" dirty="0" err="1"/>
              <a:t>রেখাটির</a:t>
            </a:r>
            <a:r>
              <a:rPr lang="en-US" sz="4000" dirty="0"/>
              <a:t>  </a:t>
            </a:r>
            <a:r>
              <a:rPr lang="en-US" sz="4000" dirty="0" err="1"/>
              <a:t>ঢাল</a:t>
            </a:r>
            <a:r>
              <a:rPr lang="en-US" sz="4000" dirty="0"/>
              <a:t> </a:t>
            </a:r>
            <a:r>
              <a:rPr lang="en-US" sz="4000" dirty="0" err="1"/>
              <a:t>নির্ণয়</a:t>
            </a:r>
            <a:r>
              <a:rPr lang="en-US" sz="4000" dirty="0"/>
              <a:t> </a:t>
            </a:r>
            <a:r>
              <a:rPr lang="en-US" sz="4000" dirty="0" err="1"/>
              <a:t>কর</a:t>
            </a:r>
            <a:r>
              <a:rPr lang="en-US" sz="4000" dirty="0"/>
              <a:t> </a:t>
            </a:r>
            <a:r>
              <a:rPr lang="en-US" sz="3200" dirty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706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E477C1-D767-4233-B01D-E1A8B46AE24C}"/>
              </a:ext>
            </a:extLst>
          </p:cNvPr>
          <p:cNvSpPr txBox="1"/>
          <p:nvPr/>
        </p:nvSpPr>
        <p:spPr>
          <a:xfrm>
            <a:off x="1783786" y="250104"/>
            <a:ext cx="8350623" cy="433965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13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</a:t>
            </a:r>
            <a:r>
              <a:rPr lang="en-US" sz="13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বাড়ির</a:t>
            </a:r>
            <a:r>
              <a:rPr lang="en-US" sz="13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</a:t>
            </a:r>
          </a:p>
          <a:p>
            <a:r>
              <a:rPr lang="en-US" sz="13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</a:t>
            </a:r>
            <a:r>
              <a:rPr lang="en-US" sz="13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কাজ</a:t>
            </a:r>
            <a:r>
              <a:rPr lang="en-US" sz="13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F4E997-8A05-48E5-8839-EAF4A94DB9A7}"/>
              </a:ext>
            </a:extLst>
          </p:cNvPr>
          <p:cNvSpPr txBox="1"/>
          <p:nvPr/>
        </p:nvSpPr>
        <p:spPr>
          <a:xfrm>
            <a:off x="1193368" y="4877741"/>
            <a:ext cx="953145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। P(7,6) </a:t>
            </a:r>
            <a:r>
              <a:rPr lang="en-US" sz="3600" dirty="0">
                <a:latin typeface="NikoshBAN"/>
              </a:rPr>
              <a:t>ও </a:t>
            </a:r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Q(4,5) </a:t>
            </a:r>
            <a:r>
              <a:rPr lang="en-US" sz="3600" dirty="0" err="1"/>
              <a:t>দুইটি</a:t>
            </a:r>
            <a:r>
              <a:rPr lang="en-US" sz="3600" dirty="0"/>
              <a:t> </a:t>
            </a:r>
            <a:r>
              <a:rPr lang="en-US" sz="3600" dirty="0" err="1"/>
              <a:t>বিন্দু</a:t>
            </a:r>
            <a:r>
              <a:rPr lang="en-US" sz="3600" dirty="0"/>
              <a:t> </a:t>
            </a:r>
            <a:r>
              <a:rPr lang="en-US" sz="2800" dirty="0"/>
              <a:t>।</a:t>
            </a:r>
            <a:r>
              <a:rPr lang="en-US" sz="3600" dirty="0"/>
              <a:t> </a:t>
            </a:r>
            <a:r>
              <a:rPr lang="en-US" sz="3600" dirty="0" err="1"/>
              <a:t>বিন্দু</a:t>
            </a:r>
            <a:r>
              <a:rPr lang="en-US" sz="3600" dirty="0"/>
              <a:t> </a:t>
            </a:r>
            <a:r>
              <a:rPr lang="en-US" sz="3600" dirty="0" err="1">
                <a:latin typeface="NikoshBAN"/>
              </a:rPr>
              <a:t>দুইটির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মধ্যবর্তী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দূরত্ব</a:t>
            </a:r>
            <a:r>
              <a:rPr lang="en-US" sz="3600" dirty="0">
                <a:latin typeface="NikoshBAN"/>
              </a:rPr>
              <a:t> ও </a:t>
            </a:r>
            <a:r>
              <a:rPr lang="en-US" sz="3600" dirty="0" err="1">
                <a:latin typeface="NikoshBAN"/>
              </a:rPr>
              <a:t>ঢাল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নির্ণয়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করে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আনবে</a:t>
            </a:r>
            <a:r>
              <a:rPr lang="en-US" sz="2800" dirty="0">
                <a:latin typeface="NikoshBAN"/>
              </a:rPr>
              <a:t>।</a:t>
            </a:r>
          </a:p>
          <a:p>
            <a:r>
              <a:rPr lang="en-US" sz="3600" dirty="0">
                <a:latin typeface="NikoshBAN"/>
              </a:rPr>
              <a:t>২ ।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9x – 3y = 9 </a:t>
            </a:r>
            <a:r>
              <a:rPr lang="en-US" sz="3600" dirty="0" err="1">
                <a:latin typeface="NikoshBAN"/>
              </a:rPr>
              <a:t>সমীকরণটি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থেকে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রেখাটির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ঢাল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নির্ণয়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করে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আনবে</a:t>
            </a:r>
            <a:r>
              <a:rPr lang="en-US" sz="3600" dirty="0">
                <a:latin typeface="NikoshBAN"/>
              </a:rPr>
              <a:t>।</a:t>
            </a:r>
            <a:r>
              <a:rPr lang="en-US" sz="4400" dirty="0">
                <a:latin typeface="NikoshB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88262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8B0977-C894-4A19-BCA4-F6D938680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" y="201478"/>
            <a:ext cx="11313762" cy="65035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532913-26A4-48CF-81D8-0F94B79277B0}"/>
              </a:ext>
            </a:extLst>
          </p:cNvPr>
          <p:cNvSpPr txBox="1"/>
          <p:nvPr/>
        </p:nvSpPr>
        <p:spPr>
          <a:xfrm>
            <a:off x="2368278" y="852557"/>
            <a:ext cx="8214558" cy="5201424"/>
          </a:xfrm>
          <a:prstGeom prst="rect">
            <a:avLst/>
          </a:prstGeom>
          <a:gradFill flip="none" rotWithShape="1">
            <a:gsLst>
              <a:gs pos="85000">
                <a:schemeClr val="accent2">
                  <a:lumMod val="60000"/>
                  <a:lumOff val="40000"/>
                </a:schemeClr>
              </a:gs>
              <a:gs pos="7000">
                <a:schemeClr val="accent1">
                  <a:tint val="66000"/>
                  <a:satMod val="160000"/>
                </a:schemeClr>
              </a:gs>
              <a:gs pos="4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ধন্যবাদ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1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সবাইকে</a:t>
            </a:r>
            <a:r>
              <a:rPr lang="en-US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954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122830"/>
            <a:ext cx="11859905" cy="66328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003817" y="1330549"/>
            <a:ext cx="929412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/>
              </a:rPr>
              <a:t>স্বাগতম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049723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76103"/>
              </p:ext>
            </p:extLst>
          </p:nvPr>
        </p:nvGraphicFramePr>
        <p:xfrm>
          <a:off x="545910" y="1510354"/>
          <a:ext cx="5418162" cy="521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38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i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মোঃ</a:t>
                      </a:r>
                      <a:r>
                        <a:rPr lang="en-US" sz="4800" b="1" i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800" b="1" i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রিয়াজ</a:t>
                      </a:r>
                      <a:r>
                        <a:rPr lang="en-US" sz="4800" b="1" i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800" b="1" i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উদ্দিন</a:t>
                      </a:r>
                      <a:r>
                        <a:rPr lang="en-US" sz="4000" i="0" dirty="0">
                          <a:solidFill>
                            <a:srgbClr val="0232CC"/>
                          </a:solidFill>
                          <a:latin typeface="NikoshBAN"/>
                          <a:cs typeface="NikoshBAN" pitchFamily="2" charset="0"/>
                        </a:rPr>
                        <a:t>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08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232CC"/>
                          </a:solidFill>
                        </a:rPr>
                        <a:t>                              </a:t>
                      </a:r>
                      <a:r>
                        <a:rPr lang="en-US" sz="2000" dirty="0" err="1">
                          <a:solidFill>
                            <a:srgbClr val="0232CC"/>
                          </a:solidFill>
                        </a:rPr>
                        <a:t>সহকারী</a:t>
                      </a:r>
                      <a:r>
                        <a:rPr lang="en-US" sz="2000" baseline="0" dirty="0">
                          <a:solidFill>
                            <a:srgbClr val="0232CC"/>
                          </a:solidFill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0232CC"/>
                          </a:solidFill>
                        </a:rPr>
                        <a:t>শিক্ষক</a:t>
                      </a:r>
                      <a:r>
                        <a:rPr lang="en-US" sz="2000" baseline="0" dirty="0">
                          <a:solidFill>
                            <a:srgbClr val="0232CC"/>
                          </a:solidFill>
                        </a:rPr>
                        <a:t> (</a:t>
                      </a:r>
                      <a:r>
                        <a:rPr lang="en-US" sz="2000" baseline="0" dirty="0" err="1">
                          <a:solidFill>
                            <a:srgbClr val="0232CC"/>
                          </a:solidFill>
                        </a:rPr>
                        <a:t>গণিত</a:t>
                      </a:r>
                      <a:r>
                        <a:rPr lang="en-US" sz="2000" baseline="0" dirty="0">
                          <a:solidFill>
                            <a:srgbClr val="0232CC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0232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বড়ৈকান্দি</a:t>
                      </a:r>
                      <a:r>
                        <a:rPr lang="en-US" sz="40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000" b="1" i="0" baseline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বাহরুল</a:t>
                      </a:r>
                      <a:r>
                        <a:rPr lang="en-US" sz="40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000" b="1" i="0" baseline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উলূম</a:t>
                      </a:r>
                      <a:r>
                        <a:rPr lang="en-US" sz="40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000" b="1" i="0" baseline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দাখিল</a:t>
                      </a:r>
                      <a:r>
                        <a:rPr lang="en-US" sz="40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000" b="1" i="0" baseline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মাদরাসা</a:t>
                      </a:r>
                      <a:r>
                        <a:rPr lang="en-US" sz="40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endParaRPr lang="en-US" sz="2800" b="1" i="0" baseline="0" dirty="0">
                        <a:solidFill>
                          <a:srgbClr val="002060"/>
                        </a:solidFill>
                        <a:latin typeface="NikoshBAN" pitchFamily="2" charset="0"/>
                        <a:cs typeface="Kalpurush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i="1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4400" b="1" i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কেরাণীগঞ্জ</a:t>
                      </a:r>
                      <a:r>
                        <a:rPr lang="en-US" sz="44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 , </a:t>
                      </a:r>
                      <a:r>
                        <a:rPr lang="en-US" sz="4400" b="1" i="0" baseline="0" dirty="0" err="1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ঢাকা</a:t>
                      </a:r>
                      <a:r>
                        <a:rPr lang="en-US" sz="4400" b="1" i="0" baseline="0" dirty="0">
                          <a:solidFill>
                            <a:schemeClr val="tx1"/>
                          </a:solidFill>
                          <a:latin typeface="Kalpurush" pitchFamily="2" charset="0"/>
                          <a:cs typeface="Kalpurush" pitchFamily="2" charset="0"/>
                        </a:rPr>
                        <a:t>। </a:t>
                      </a:r>
                      <a:endParaRPr lang="en-US" sz="2800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800" b="1" dirty="0">
                          <a:latin typeface="NikoshBAN" pitchFamily="2" charset="0"/>
                          <a:cs typeface="NikoshBAN" pitchFamily="2" charset="0"/>
                        </a:rPr>
                        <a:t>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28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2060"/>
                          </a:solidFill>
                        </a:rPr>
                        <a:t>         </a:t>
                      </a:r>
                      <a:r>
                        <a:rPr lang="en-US" sz="3200" b="1" dirty="0" err="1">
                          <a:solidFill>
                            <a:srgbClr val="12CF03"/>
                          </a:solidFill>
                        </a:rPr>
                        <a:t>Mobail</a:t>
                      </a:r>
                      <a:r>
                        <a:rPr lang="en-US" sz="3200" b="1" dirty="0">
                          <a:solidFill>
                            <a:srgbClr val="12CF03"/>
                          </a:solidFill>
                        </a:rPr>
                        <a:t>:  01715257629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886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>
                          <a:solidFill>
                            <a:schemeClr val="tx1"/>
                          </a:solidFill>
                        </a:rPr>
                        <a:t>Email: reazuddin0907@gmail.com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120788" y="381000"/>
            <a:ext cx="3429000" cy="990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পরিচিতি</a:t>
            </a:r>
            <a:r>
              <a:rPr lang="en-US" sz="6000" b="1" i="1" dirty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6000" i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379" y="4057805"/>
            <a:ext cx="5340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শ্রেণীঃ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১০ম </a:t>
            </a:r>
          </a:p>
          <a:p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বিষয়ঃ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গণিত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অধ্যায়ঃ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১১ (</a:t>
            </a:r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স্থানাংক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জ্যামিতি</a:t>
            </a:r>
            <a:r>
              <a:rPr lang="en-US" sz="44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863" y="329821"/>
            <a:ext cx="2476500" cy="2857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15236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1103335"/>
            <a:ext cx="5732059" cy="3335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37" y="1103335"/>
            <a:ext cx="5691116" cy="33356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9" y="4582484"/>
            <a:ext cx="3698543" cy="2198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587" y="4582484"/>
            <a:ext cx="3875965" cy="2198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49" y="4582484"/>
            <a:ext cx="3486965" cy="21988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2313" y="36526"/>
            <a:ext cx="6243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নিচের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চিত্র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গুলো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লক্ষ্য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কর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105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3" y="137246"/>
            <a:ext cx="5527342" cy="3223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137247"/>
            <a:ext cx="5857014" cy="32233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3" y="3569742"/>
            <a:ext cx="5527342" cy="31926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" y="3569742"/>
            <a:ext cx="5824851" cy="31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19" y="0"/>
            <a:ext cx="6168788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dirty="0" err="1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চিত্র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গুলো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দ্বারা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কি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বুঝলে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8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?</a:t>
            </a:r>
            <a:r>
              <a:rPr lang="en-US" sz="6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7230" y="1107829"/>
            <a:ext cx="9553432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জলে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স্থলে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,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আকাশে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কোন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বস্তুর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অবস্থান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5400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নির্ণয়</a:t>
            </a:r>
            <a:r>
              <a:rPr lang="en-US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332" y="2123325"/>
            <a:ext cx="11368585" cy="76944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জলে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,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স্থলে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আকাশ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পথে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অবস্থান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নির্ণয়ের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জন্য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কি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ব্যবহার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করা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হয়</a:t>
            </a:r>
            <a:r>
              <a:rPr lang="en-US" sz="36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?</a:t>
            </a:r>
            <a:r>
              <a:rPr lang="en-US" sz="4400" dirty="0">
                <a:solidFill>
                  <a:srgbClr val="00206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20119" y="3179454"/>
            <a:ext cx="6537277" cy="900753"/>
          </a:xfrm>
          <a:prstGeom prst="roundRect">
            <a:avLst/>
          </a:prstGeom>
          <a:gradFill>
            <a:gsLst>
              <a:gs pos="96875">
                <a:srgbClr val="92D050"/>
              </a:gs>
              <a:gs pos="14000">
                <a:srgbClr val="CBE0F2"/>
              </a:gs>
              <a:gs pos="70000">
                <a:srgbClr val="C8DEF1"/>
              </a:gs>
              <a:gs pos="90000">
                <a:srgbClr val="C2DAEF"/>
              </a:gs>
              <a:gs pos="64000">
                <a:srgbClr val="C00000"/>
              </a:gs>
            </a:gsLst>
            <a:lin ang="5400000" scaled="1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2"/>
                </a:solidFill>
              </a:rPr>
              <a:t>অক্ষাংশ</a:t>
            </a:r>
            <a:r>
              <a:rPr lang="en-US" sz="7200" dirty="0">
                <a:solidFill>
                  <a:schemeClr val="tx2"/>
                </a:solidFill>
              </a:rPr>
              <a:t> ও </a:t>
            </a:r>
            <a:r>
              <a:rPr lang="en-US" sz="7200" dirty="0" err="1">
                <a:solidFill>
                  <a:schemeClr val="tx2"/>
                </a:solidFill>
              </a:rPr>
              <a:t>দ্রাঘিমাংশ</a:t>
            </a:r>
            <a:r>
              <a:rPr lang="en-US" sz="7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249" y="4642339"/>
            <a:ext cx="10508566" cy="1938992"/>
          </a:xfrm>
          <a:prstGeom prst="rect">
            <a:avLst/>
          </a:prstGeom>
          <a:gradFill>
            <a:gsLst>
              <a:gs pos="70000">
                <a:srgbClr val="C8DEF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ঠিক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তেমনি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কোন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সমতলে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কোন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বিন্দুর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অবস্থান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নির্ণয়ের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জন্য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ব্যবহার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করা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হয়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স্থানাংক</a:t>
            </a:r>
            <a:r>
              <a:rPr lang="en-US" sz="6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1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44794" y="201331"/>
            <a:ext cx="5697415" cy="1244875"/>
          </a:xfrm>
          <a:prstGeom prst="roundRect">
            <a:avLst/>
          </a:prstGeom>
          <a:gradFill>
            <a:gsLst>
              <a:gs pos="7000">
                <a:srgbClr val="92D050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পাঠ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ঘোষনা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</p:txBody>
      </p:sp>
      <p:sp>
        <p:nvSpPr>
          <p:cNvPr id="3" name="Flowchart: Or 2"/>
          <p:cNvSpPr/>
          <p:nvPr/>
        </p:nvSpPr>
        <p:spPr>
          <a:xfrm>
            <a:off x="1064302" y="2128603"/>
            <a:ext cx="10058400" cy="4137286"/>
          </a:xfrm>
          <a:prstGeom prst="flowChartOr">
            <a:avLst/>
          </a:prstGeom>
          <a:gradFill>
            <a:gsLst>
              <a:gs pos="34000">
                <a:srgbClr val="92D050"/>
              </a:gs>
              <a:gs pos="67000">
                <a:schemeClr val="accent2">
                  <a:lumMod val="60000"/>
                  <a:lumOff val="40000"/>
                  <a:alpha val="5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আমাদের</a:t>
            </a:r>
            <a:r>
              <a:rPr lang="en-US" sz="6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আজকের</a:t>
            </a:r>
            <a:r>
              <a:rPr lang="en-US" sz="6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পাঠের</a:t>
            </a:r>
            <a:r>
              <a:rPr lang="en-US" sz="6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বিষয়</a:t>
            </a:r>
            <a:r>
              <a:rPr lang="en-US" sz="6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হলো</a:t>
            </a:r>
            <a:r>
              <a:rPr lang="en-US" sz="6000" dirty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স্থানাংক</a:t>
            </a:r>
            <a:r>
              <a:rPr lang="en-US" sz="6000" dirty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জ্যামিতি</a:t>
            </a:r>
            <a:r>
              <a:rPr lang="en-US" sz="6000" dirty="0">
                <a:solidFill>
                  <a:srgbClr val="FFFF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1397521" y="3535526"/>
            <a:ext cx="794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823" y="3535525"/>
            <a:ext cx="794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x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9449" y="3747541"/>
            <a:ext cx="224853" cy="194872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43109" y="1252317"/>
            <a:ext cx="5007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3109" y="6026047"/>
            <a:ext cx="5007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Y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421901" y="6145967"/>
            <a:ext cx="173771" cy="119922"/>
          </a:xfrm>
          <a:prstGeom prst="line">
            <a:avLst/>
          </a:prstGeom>
          <a:ln>
            <a:solidFill>
              <a:schemeClr val="tx2">
                <a:lumMod val="75000"/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onal Stripe 16"/>
          <p:cNvSpPr/>
          <p:nvPr/>
        </p:nvSpPr>
        <p:spPr>
          <a:xfrm flipH="1" flipV="1">
            <a:off x="6435584" y="6026047"/>
            <a:ext cx="133164" cy="23984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8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608" y="614914"/>
            <a:ext cx="277318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600" dirty="0" err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/>
              </a:rPr>
              <a:t>শিখণ</a:t>
            </a:r>
            <a:r>
              <a:rPr lang="en-US" sz="6600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/>
              </a:rPr>
              <a:t> </a:t>
            </a:r>
            <a:r>
              <a:rPr lang="en-US" sz="6600" dirty="0" err="1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/>
              </a:rPr>
              <a:t>ফল</a:t>
            </a:r>
            <a:r>
              <a:rPr lang="en-US" sz="6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615" y="2532934"/>
            <a:ext cx="6475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শিক্ষার্থীরা</a:t>
            </a:r>
            <a:r>
              <a:rPr lang="en-US" sz="4800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800" dirty="0" err="1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এই</a:t>
            </a:r>
            <a:r>
              <a:rPr lang="en-US" sz="4800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800" dirty="0" err="1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পাঠ</a:t>
            </a:r>
            <a:r>
              <a:rPr lang="en-US" sz="4800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800" dirty="0" err="1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শেষে</a:t>
            </a:r>
            <a:r>
              <a:rPr lang="en-US" sz="4800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800" dirty="0" err="1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শিক্ষার্থীরা</a:t>
            </a:r>
            <a:r>
              <a:rPr lang="en-US" sz="4800" dirty="0">
                <a:solidFill>
                  <a:srgbClr val="0070C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616" y="4096300"/>
            <a:ext cx="11092721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>
                <a:solidFill>
                  <a:schemeClr val="accent4"/>
                </a:solidFill>
              </a:rPr>
              <a:t>সমতলে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কার্তেসীয়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স্থানাংকের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ধারণা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ব্যাখ্যা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করতে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পারবে</a:t>
            </a:r>
            <a:r>
              <a:rPr lang="en-US" sz="4800" dirty="0">
                <a:solidFill>
                  <a:schemeClr val="accent4"/>
                </a:solidFill>
              </a:rPr>
              <a:t>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>
                <a:solidFill>
                  <a:schemeClr val="accent4"/>
                </a:solidFill>
              </a:rPr>
              <a:t>দুইটি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বিন্দুর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মধ্যবর্তী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দূরত্ব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নির্ণয়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করতে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পারবে</a:t>
            </a:r>
            <a:r>
              <a:rPr lang="en-US" sz="4800" dirty="0">
                <a:solidFill>
                  <a:schemeClr val="accent4"/>
                </a:solidFill>
              </a:rPr>
              <a:t>।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err="1">
                <a:solidFill>
                  <a:schemeClr val="accent4"/>
                </a:solidFill>
              </a:rPr>
              <a:t>সরল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রেখার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ঢালের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ধারণা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ব্যাখ্যা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করতে</a:t>
            </a:r>
            <a:r>
              <a:rPr lang="en-US" sz="4800" dirty="0">
                <a:solidFill>
                  <a:schemeClr val="accent4"/>
                </a:solidFill>
              </a:rPr>
              <a:t> </a:t>
            </a:r>
            <a:r>
              <a:rPr lang="en-US" sz="4800" dirty="0" err="1">
                <a:solidFill>
                  <a:schemeClr val="accent4"/>
                </a:solidFill>
              </a:rPr>
              <a:t>পারবে</a:t>
            </a:r>
            <a:r>
              <a:rPr lang="en-US" sz="4800" dirty="0">
                <a:solidFill>
                  <a:schemeClr val="accent4"/>
                </a:solidFill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217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764" y="378804"/>
            <a:ext cx="4766872" cy="707886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45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</a:rPr>
              <a:t>আয়তাকার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কার্তেসীয়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স্থানাংক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9764" y="1594740"/>
            <a:ext cx="5966085" cy="48320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hBAN"/>
              </a:rPr>
              <a:t>কোন </a:t>
            </a:r>
            <a:r>
              <a:rPr lang="en-US" sz="4400" dirty="0" err="1">
                <a:solidFill>
                  <a:srgbClr val="002060"/>
                </a:solidFill>
                <a:latin typeface="NikoshBAN"/>
              </a:rPr>
              <a:t>সমতলে</a:t>
            </a:r>
            <a:r>
              <a:rPr lang="en-US" sz="4400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/>
              </a:rPr>
              <a:t>পরস্পর</a:t>
            </a:r>
            <a:r>
              <a:rPr lang="en-US" sz="4400" dirty="0">
                <a:solidFill>
                  <a:srgbClr val="002060"/>
                </a:solidFill>
                <a:latin typeface="NikoshBAN"/>
              </a:rPr>
              <a:t>  </a:t>
            </a:r>
            <a:r>
              <a:rPr lang="en-US" sz="4400" dirty="0" err="1">
                <a:solidFill>
                  <a:srgbClr val="002060"/>
                </a:solidFill>
                <a:latin typeface="NikoshBAN"/>
              </a:rPr>
              <a:t>সমকোণে</a:t>
            </a:r>
            <a:r>
              <a:rPr lang="en-US" sz="4400" dirty="0">
                <a:solidFill>
                  <a:srgbClr val="002060"/>
                </a:solidFill>
                <a:latin typeface="NikoshBAN"/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ছেদ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করে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এরুপ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দুইটি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সরলরেখা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XOX’</a:t>
            </a:r>
            <a:r>
              <a:rPr lang="en-US" sz="4400" dirty="0" err="1">
                <a:solidFill>
                  <a:srgbClr val="002060"/>
                </a:solidFill>
              </a:rPr>
              <a:t>এবং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YOÝ</a:t>
            </a:r>
            <a:r>
              <a:rPr lang="en-US" sz="4400" dirty="0">
                <a:solidFill>
                  <a:srgbClr val="002060"/>
                </a:solidFill>
              </a:rPr>
              <a:t>আঁকলে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XOX’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কে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400" dirty="0" err="1">
                <a:solidFill>
                  <a:srgbClr val="002060"/>
                </a:solidFill>
              </a:rPr>
              <a:t>অক্ষ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(x-axis</a:t>
            </a:r>
            <a:r>
              <a:rPr lang="en-US" sz="4400" dirty="0">
                <a:solidFill>
                  <a:srgbClr val="002060"/>
                </a:solidFill>
              </a:rPr>
              <a:t>) ,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YOY’ y </a:t>
            </a:r>
            <a:r>
              <a:rPr lang="en-US" sz="4400" dirty="0" err="1">
                <a:solidFill>
                  <a:srgbClr val="002060"/>
                </a:solidFill>
              </a:rPr>
              <a:t>অক্ষ</a:t>
            </a:r>
            <a:r>
              <a:rPr lang="en-US" sz="4400" dirty="0">
                <a:solidFill>
                  <a:srgbClr val="002060"/>
                </a:solidFill>
              </a:rPr>
              <a:t> (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y-axis</a:t>
            </a:r>
            <a:r>
              <a:rPr lang="en-US" sz="4400" dirty="0">
                <a:solidFill>
                  <a:srgbClr val="002060"/>
                </a:solidFill>
              </a:rPr>
              <a:t>) </a:t>
            </a:r>
            <a:r>
              <a:rPr lang="en-US" sz="4400" dirty="0" err="1">
                <a:solidFill>
                  <a:srgbClr val="002060"/>
                </a:solidFill>
              </a:rPr>
              <a:t>এবং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ছেদ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বিন্দু</a:t>
            </a:r>
            <a:r>
              <a:rPr lang="en-US" sz="4400" dirty="0">
                <a:solidFill>
                  <a:srgbClr val="002060"/>
                </a:solidFill>
              </a:rPr>
              <a:t> ‘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dirty="0">
                <a:solidFill>
                  <a:srgbClr val="002060"/>
                </a:solidFill>
              </a:rPr>
              <a:t>’ </a:t>
            </a:r>
            <a:r>
              <a:rPr lang="en-US" sz="4400" dirty="0" err="1">
                <a:solidFill>
                  <a:srgbClr val="002060"/>
                </a:solidFill>
              </a:rPr>
              <a:t>কে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মূলবিন্দু</a:t>
            </a:r>
            <a:r>
              <a:rPr lang="en-US" sz="4400" dirty="0">
                <a:solidFill>
                  <a:srgbClr val="002060"/>
                </a:solidFill>
              </a:rPr>
              <a:t> (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en-US" sz="4400" dirty="0">
                <a:solidFill>
                  <a:srgbClr val="002060"/>
                </a:solidFill>
              </a:rPr>
              <a:t>) </a:t>
            </a:r>
            <a:r>
              <a:rPr lang="en-US" sz="4400" dirty="0" err="1">
                <a:solidFill>
                  <a:srgbClr val="002060"/>
                </a:solidFill>
              </a:rPr>
              <a:t>বলা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হয়</a:t>
            </a:r>
            <a:r>
              <a:rPr lang="en-US" sz="3200" dirty="0">
                <a:solidFill>
                  <a:srgbClr val="002060"/>
                </a:solidFill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987" y="3866607"/>
            <a:ext cx="5033402" cy="277060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62000">
                <a:schemeClr val="accent5">
                  <a:lumMod val="45000"/>
                  <a:lumOff val="55000"/>
                </a:schemeClr>
              </a:gs>
              <a:gs pos="72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547" y="361921"/>
            <a:ext cx="5033401" cy="33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602</Words>
  <Application>Microsoft Office PowerPoint</Application>
  <PresentationFormat>Widescreen</PresentationFormat>
  <Paragraphs>70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Kalpurush</vt:lpstr>
      <vt:lpstr>NikoshBAN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Uddin Duk Sir</dc:creator>
  <cp:lastModifiedBy>Riaz Uddin Duk Sir</cp:lastModifiedBy>
  <cp:revision>112</cp:revision>
  <dcterms:created xsi:type="dcterms:W3CDTF">2020-08-10T14:13:11Z</dcterms:created>
  <dcterms:modified xsi:type="dcterms:W3CDTF">2020-08-20T05:06:22Z</dcterms:modified>
</cp:coreProperties>
</file>