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8"/>
  </p:notesMasterIdLst>
  <p:sldIdLst>
    <p:sldId id="299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3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37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487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B7A97-8260-4C21-A6A1-F09B1336242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31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60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1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5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6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17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8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D4A9-F4B0-4D39-9D0A-FA63F32294D1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7080-DF14-4FD8-9679-BB76F0BE7FA3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7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0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E8A0-BCCF-4B93-B49B-3731295F75FF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74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75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01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8D5F-8C07-46AE-B196-F4868105FF6C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7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7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5A79-C772-4F1A-8843-28CF5739F4C7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66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67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8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4D02C-1745-464E-92FC-66EF0CCE092A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7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70AE-30D7-4B52-9992-833AD36DD1A7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E686-D9ED-4DF9-9121-0EA55CADD2B4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7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7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70543-583C-4977-B540-2B75443C80A4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8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3A4C-0486-4B01-B2E8-F05956B50FC1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11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12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1EE9-64BD-4D30-8840-707F1CE3C1EC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7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9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9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6122-7F13-466F-BC4D-F8130493EB87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9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9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CA3B-66B9-4712-A70D-BBF7C56A02A9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5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30653-ED79-4154-98FC-7E8A6E6EEB89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59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59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2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2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A6CE-8A05-4CDB-9E22-8B0AF250D957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7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7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78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65E3-D2C6-4398-AB6B-3F8DA4A68650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68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6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9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A309C-009E-4F94-A9D6-9E285C6BEE24}" type="datetime1">
              <a:rPr lang="en-US" smtClean="0"/>
              <a:t>8/20/2020</a:t>
            </a:fld>
            <a:endParaRPr lang="en-US" dirty="0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7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l="34595" r="34595"/>
          <a:stretch>
            <a:fillRect/>
          </a:stretch>
        </p:blipFill>
        <p:spPr>
          <a:xfrm>
            <a:off x="121452" y="0"/>
            <a:ext cx="8901096" cy="6824663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7FDA5F-4071-4541-888C-D1237806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2B3D23-E207-495E-B23E-B7231244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extBox 1048716"/>
          <p:cNvSpPr txBox="1"/>
          <p:nvPr/>
        </p:nvSpPr>
        <p:spPr>
          <a:xfrm>
            <a:off x="1" y="0"/>
            <a:ext cx="8492656" cy="207749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US" sz="4300" b="1">
                <a:solidFill>
                  <a:srgbClr val="000000"/>
                </a:solidFill>
              </a:rPr>
              <a:t>C. Read the text in B silently and then choose the best answer.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51" name="TextBox 1048717"/>
          <p:cNvSpPr txBox="1"/>
          <p:nvPr/>
        </p:nvSpPr>
        <p:spPr>
          <a:xfrm>
            <a:off x="-71972" y="2558526"/>
            <a:ext cx="8321978" cy="6375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1. Health means the condition of 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52" name="TextBox 1048719"/>
          <p:cNvSpPr txBox="1"/>
          <p:nvPr/>
        </p:nvSpPr>
        <p:spPr>
          <a:xfrm>
            <a:off x="1385103" y="4133945"/>
            <a:ext cx="4795464" cy="646331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b.our mind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53" name="TextBox 1048720"/>
          <p:cNvSpPr txBox="1"/>
          <p:nvPr/>
        </p:nvSpPr>
        <p:spPr>
          <a:xfrm>
            <a:off x="1331475" y="3392171"/>
            <a:ext cx="5244500" cy="599440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a.our body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54" name="TextBox 1048721"/>
          <p:cNvSpPr txBox="1"/>
          <p:nvPr/>
        </p:nvSpPr>
        <p:spPr>
          <a:xfrm>
            <a:off x="1372711" y="5021361"/>
            <a:ext cx="5162028" cy="624839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c.our body and mind</a:t>
            </a:r>
            <a:endParaRPr lang="en-GB" sz="3700" b="1">
              <a:solidFill>
                <a:srgbClr val="000000"/>
              </a:solidFill>
            </a:endParaRPr>
          </a:p>
        </p:txBody>
      </p:sp>
      <p:sp>
        <p:nvSpPr>
          <p:cNvPr id="1048655" name="TextBox 1048722"/>
          <p:cNvSpPr txBox="1"/>
          <p:nvPr/>
        </p:nvSpPr>
        <p:spPr>
          <a:xfrm>
            <a:off x="1385103" y="5917023"/>
            <a:ext cx="5043710" cy="6248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d.our environment</a:t>
            </a:r>
            <a:endParaRPr lang="en-GB" sz="2800">
              <a:solidFill>
                <a:srgbClr val="80808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38E232-16E8-42A9-B73C-64330E09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75953-89F9-4AA6-AC13-90373A63E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 animBg="1"/>
      <p:bldP spid="1048653" grpId="0" animBg="1"/>
      <p:bldP spid="10486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1048717"/>
          <p:cNvSpPr txBox="1"/>
          <p:nvPr/>
        </p:nvSpPr>
        <p:spPr>
          <a:xfrm>
            <a:off x="122826" y="1063514"/>
            <a:ext cx="8321978" cy="6375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2. Healthy person is one who 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04" name="TextBox 1048719"/>
          <p:cNvSpPr txBox="1"/>
          <p:nvPr/>
        </p:nvSpPr>
        <p:spPr>
          <a:xfrm>
            <a:off x="1385101" y="3343567"/>
            <a:ext cx="5137244" cy="624839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b. eats good food.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05" name="TextBox 1048720"/>
          <p:cNvSpPr txBox="1"/>
          <p:nvPr/>
        </p:nvSpPr>
        <p:spPr>
          <a:xfrm>
            <a:off x="398246" y="1922869"/>
            <a:ext cx="7608602" cy="1138773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a. He is physically and mentally sound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06" name="TextBox 1048721"/>
          <p:cNvSpPr txBox="1"/>
          <p:nvPr/>
        </p:nvSpPr>
        <p:spPr>
          <a:xfrm>
            <a:off x="1385101" y="4266229"/>
            <a:ext cx="5162028" cy="624839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c.has a lot of wealth</a:t>
            </a:r>
            <a:endParaRPr lang="en-GB" sz="3700" b="1">
              <a:solidFill>
                <a:srgbClr val="000000"/>
              </a:solidFill>
            </a:endParaRPr>
          </a:p>
        </p:txBody>
      </p:sp>
      <p:sp>
        <p:nvSpPr>
          <p:cNvPr id="1048607" name="TextBox 1048722"/>
          <p:cNvSpPr txBox="1"/>
          <p:nvPr/>
        </p:nvSpPr>
        <p:spPr>
          <a:xfrm>
            <a:off x="1385103" y="5538660"/>
            <a:ext cx="5043710" cy="6248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d.is overweight.</a:t>
            </a:r>
            <a:endParaRPr lang="en-GB" sz="2800">
              <a:solidFill>
                <a:srgbClr val="80808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1B3024-9D38-43CA-A7F6-15D5B188A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57A74C-FA6C-4FAB-A35D-E8E76CD75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6" grpId="0" animBg="1"/>
      <p:bldP spid="10486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extBox 1048717"/>
          <p:cNvSpPr txBox="1"/>
          <p:nvPr/>
        </p:nvSpPr>
        <p:spPr>
          <a:xfrm>
            <a:off x="0" y="260160"/>
            <a:ext cx="8321978" cy="6375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3.We need to eat 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599" name="TextBox 1048719"/>
          <p:cNvSpPr txBox="1"/>
          <p:nvPr/>
        </p:nvSpPr>
        <p:spPr>
          <a:xfrm>
            <a:off x="552620" y="2667116"/>
            <a:ext cx="5137244" cy="624839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b. balanced food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00" name="TextBox 1048720"/>
          <p:cNvSpPr txBox="1"/>
          <p:nvPr/>
        </p:nvSpPr>
        <p:spPr>
          <a:xfrm>
            <a:off x="552620" y="1482688"/>
            <a:ext cx="5244500" cy="599440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a. rich food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01" name="TextBox 1048721"/>
          <p:cNvSpPr txBox="1"/>
          <p:nvPr/>
        </p:nvSpPr>
        <p:spPr>
          <a:xfrm>
            <a:off x="527835" y="3876942"/>
            <a:ext cx="5162028" cy="624839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c. little food</a:t>
            </a:r>
            <a:endParaRPr lang="en-GB" sz="3700" b="1">
              <a:solidFill>
                <a:srgbClr val="000000"/>
              </a:solidFill>
            </a:endParaRPr>
          </a:p>
        </p:txBody>
      </p:sp>
      <p:sp>
        <p:nvSpPr>
          <p:cNvPr id="1048602" name="TextBox 1048722"/>
          <p:cNvSpPr txBox="1"/>
          <p:nvPr/>
        </p:nvSpPr>
        <p:spPr>
          <a:xfrm>
            <a:off x="552620" y="5204302"/>
            <a:ext cx="5043710" cy="6248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d. lot of food </a:t>
            </a:r>
            <a:endParaRPr lang="en-GB" sz="2800">
              <a:solidFill>
                <a:srgbClr val="80808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56823A-4364-4D9F-99B8-02384C49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CB5049-7D57-468E-9DEA-57CAF726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 animBg="1"/>
      <p:bldP spid="1048601" grpId="0" animBg="1"/>
      <p:bldP spid="10486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1048717"/>
          <p:cNvSpPr txBox="1"/>
          <p:nvPr/>
        </p:nvSpPr>
        <p:spPr>
          <a:xfrm>
            <a:off x="0" y="478388"/>
            <a:ext cx="8321978" cy="11836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4. The phrase'to keep late hours' means- 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594" name="TextBox 1048719"/>
          <p:cNvSpPr txBox="1"/>
          <p:nvPr/>
        </p:nvSpPr>
        <p:spPr>
          <a:xfrm>
            <a:off x="1385103" y="2804160"/>
            <a:ext cx="5137244" cy="1158240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b. to wake up late in the morning.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595" name="TextBox 1048720"/>
          <p:cNvSpPr txBox="1"/>
          <p:nvPr/>
        </p:nvSpPr>
        <p:spPr>
          <a:xfrm>
            <a:off x="1385103" y="1723622"/>
            <a:ext cx="5244500" cy="599440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a. go to bed late.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596" name="TextBox 1048721"/>
          <p:cNvSpPr txBox="1"/>
          <p:nvPr/>
        </p:nvSpPr>
        <p:spPr>
          <a:xfrm>
            <a:off x="1385103" y="4227396"/>
            <a:ext cx="5162028" cy="1183640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3700" b="1">
                <a:solidFill>
                  <a:srgbClr val="000000"/>
                </a:solidFill>
              </a:rPr>
              <a:t>c. to do things late always.</a:t>
            </a:r>
            <a:endParaRPr lang="en-GB" sz="3700" b="1">
              <a:solidFill>
                <a:srgbClr val="000000"/>
              </a:solidFill>
            </a:endParaRPr>
          </a:p>
        </p:txBody>
      </p:sp>
      <p:sp>
        <p:nvSpPr>
          <p:cNvPr id="1048597" name="TextBox 1048722"/>
          <p:cNvSpPr txBox="1"/>
          <p:nvPr/>
        </p:nvSpPr>
        <p:spPr>
          <a:xfrm>
            <a:off x="1385103" y="5819214"/>
            <a:ext cx="5043710" cy="115824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</a:rPr>
              <a:t>d. to be late for the class.</a:t>
            </a:r>
            <a:endParaRPr lang="en-GB" sz="2800">
              <a:solidFill>
                <a:srgbClr val="80808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FFC701-7813-4CC0-89F8-3281EC94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9CA28D-1459-48E3-9865-BABEA4A3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  <p:bldP spid="1048596" grpId="0" animBg="1"/>
      <p:bldP spid="104859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peech Bubble: Oval 1048591"/>
          <p:cNvSpPr/>
          <p:nvPr/>
        </p:nvSpPr>
        <p:spPr>
          <a:xfrm>
            <a:off x="457294" y="572403"/>
            <a:ext cx="7854110" cy="4287257"/>
          </a:xfrm>
          <a:prstGeom prst="wedgeEllipseCallout">
            <a:avLst/>
          </a:prstGeom>
          <a:solidFill>
            <a:srgbClr val="C0C0C0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4000" b="1"/>
              <a:t>D. Write a short paragraph about how we can maintain good health. Your paragraph should not be more than 50 words.</a:t>
            </a:r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5DF9A0-FAE2-4394-A0BF-73AA2293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F06E06-B92B-4BEB-A426-02FB0F57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Title 1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8229600" cy="1143000"/>
          </a:xfrm>
        </p:spPr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1048734" name="Flowchart: Card 3"/>
          <p:cNvSpPr/>
          <p:nvPr/>
        </p:nvSpPr>
        <p:spPr>
          <a:xfrm>
            <a:off x="32397" y="0"/>
            <a:ext cx="8981916" cy="1530360"/>
          </a:xfrm>
          <a:prstGeom prst="flowChartPunchedCard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800080"/>
                </a:solidFill>
              </a:rPr>
              <a:t>HOME WORK</a:t>
            </a:r>
          </a:p>
        </p:txBody>
      </p:sp>
      <p:pic>
        <p:nvPicPr>
          <p:cNvPr id="2097179" name="Picture 209717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306" y="1530128"/>
            <a:ext cx="9158260" cy="388061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48735" name="Rectangle 1048676"/>
          <p:cNvSpPr/>
          <p:nvPr/>
        </p:nvSpPr>
        <p:spPr>
          <a:xfrm>
            <a:off x="32397" y="5410744"/>
            <a:ext cx="9369781" cy="1528500"/>
          </a:xfrm>
          <a:prstGeom prst="rect">
            <a:avLst/>
          </a:prstGeom>
          <a:solidFill>
            <a:srgbClr val="000000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GB" altLang="zh-CN" sz="3600">
                <a:solidFill>
                  <a:srgbClr val="FFFFFF"/>
                </a:solidFill>
              </a:rPr>
              <a:t>Write five things that you do everyday to keep yourself healthy and happy.</a:t>
            </a:r>
            <a:endParaRPr lang="zh-CN" altLang="en-US" sz="3600">
              <a:solidFill>
                <a:srgbClr val="FFFFFF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504B3F-FFF3-4FD0-9CCE-48E1B7EF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5688A7-D4F3-4E44-A3D7-A8D9A709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53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0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l="34595" r="34595"/>
          <a:stretch>
            <a:fillRect/>
          </a:stretch>
        </p:blipFill>
        <p:spPr>
          <a:xfrm>
            <a:off x="4443413" y="0"/>
            <a:ext cx="4700587" cy="6824663"/>
          </a:xfrm>
        </p:spPr>
      </p:pic>
      <p:sp>
        <p:nvSpPr>
          <p:cNvPr id="1048739" name="Isosceles Triangle 7"/>
          <p:cNvSpPr/>
          <p:nvPr/>
        </p:nvSpPr>
        <p:spPr>
          <a:xfrm rot="23139">
            <a:off x="22515" y="131051"/>
            <a:ext cx="5739166" cy="6709882"/>
          </a:xfrm>
          <a:prstGeom prst="triangl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i="1" dirty="0">
                <a:solidFill>
                  <a:srgbClr val="36363D"/>
                </a:solidFill>
              </a:rPr>
              <a:t>Wishing </a:t>
            </a:r>
          </a:p>
          <a:p>
            <a:pPr algn="ctr"/>
            <a:r>
              <a:rPr lang="en-US" sz="3200" b="1" i="1" dirty="0">
                <a:solidFill>
                  <a:srgbClr val="36363D"/>
                </a:solidFill>
              </a:rPr>
              <a:t>the best luck  for  everybody.</a:t>
            </a:r>
          </a:p>
          <a:p>
            <a:pPr algn="ctr"/>
            <a:r>
              <a:rPr lang="en-US" sz="3200" b="1" i="1" dirty="0">
                <a:solidFill>
                  <a:srgbClr val="330066"/>
                </a:solidFill>
              </a:rPr>
              <a:t>See you again.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A2EC58-4683-4DA4-AF79-27309AB7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7B3DF7-32A2-4AE8-817C-443DDDEC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993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ound Same Side Corner Rectangle 5"/>
          <p:cNvSpPr/>
          <p:nvPr/>
        </p:nvSpPr>
        <p:spPr>
          <a:xfrm>
            <a:off x="-220501" y="0"/>
            <a:ext cx="9144000" cy="1230251"/>
          </a:xfrm>
          <a:prstGeom prst="round2Same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0" dirty="0">
                <a:solidFill>
                  <a:srgbClr val="BF0000"/>
                </a:solidFill>
              </a:rPr>
              <a:t>WELCOME</a:t>
            </a:r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40924">
            <a:off x="-11" y="1278846"/>
            <a:ext cx="4814363" cy="5300861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E4FD687-20C9-6A44-ADD1-05181DA5F8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732" y="1230250"/>
            <a:ext cx="4298268" cy="5357797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9891C-6EFE-4988-B6FF-8758E933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F20FA-7FA8-4126-A471-532F293E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ectangle 1048601"/>
          <p:cNvSpPr/>
          <p:nvPr/>
        </p:nvSpPr>
        <p:spPr>
          <a:xfrm>
            <a:off x="95951" y="89964"/>
            <a:ext cx="8801102" cy="1532577"/>
          </a:xfrm>
          <a:prstGeom prst="rect">
            <a:avLst/>
          </a:prstGeom>
          <a:solidFill>
            <a:srgbClr val="FFE100"/>
          </a:solidFill>
          <a:ln w="635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6600" b="1">
                <a:solidFill>
                  <a:srgbClr val="800000"/>
                </a:solidFill>
              </a:rPr>
              <a:t>INTRODUCTION</a:t>
            </a:r>
          </a:p>
        </p:txBody>
      </p:sp>
      <p:sp>
        <p:nvSpPr>
          <p:cNvPr id="1048623" name="Rectangle 1048602"/>
          <p:cNvSpPr/>
          <p:nvPr/>
        </p:nvSpPr>
        <p:spPr>
          <a:xfrm>
            <a:off x="4173983" y="1727867"/>
            <a:ext cx="4723070" cy="5040169"/>
          </a:xfrm>
          <a:prstGeom prst="rect">
            <a:avLst/>
          </a:prstGeom>
          <a:solidFill>
            <a:srgbClr val="FFE5E5"/>
          </a:solidFill>
          <a:ln w="25400">
            <a:solidFill>
              <a:srgbClr val="666666"/>
            </a:solidFill>
          </a:ln>
        </p:spPr>
        <p:txBody>
          <a:bodyPr anchor="t"/>
          <a:lstStyle/>
          <a:p>
            <a:pPr algn="ctr"/>
            <a:r>
              <a:rPr lang="en-US" sz="3600" b="1" dirty="0"/>
              <a:t>Md. Babar Ali</a:t>
            </a:r>
          </a:p>
          <a:p>
            <a:pPr algn="ctr"/>
            <a:r>
              <a:rPr lang="en-US" sz="3600" b="1" dirty="0"/>
              <a:t>Assistant Teacher</a:t>
            </a:r>
          </a:p>
          <a:p>
            <a:pPr algn="ctr"/>
            <a:r>
              <a:rPr lang="en-US" sz="3200" b="1" dirty="0" err="1"/>
              <a:t>Dighulia</a:t>
            </a:r>
            <a:r>
              <a:rPr lang="en-US" sz="3200" b="1" dirty="0"/>
              <a:t> Shahid </a:t>
            </a:r>
            <a:r>
              <a:rPr lang="en-US" sz="3200" b="1" dirty="0" err="1"/>
              <a:t>Mizanur</a:t>
            </a:r>
            <a:r>
              <a:rPr lang="en-US" sz="3200" b="1" dirty="0"/>
              <a:t> Rahman High </a:t>
            </a:r>
            <a:r>
              <a:rPr lang="en-US" sz="3200" b="1" dirty="0" err="1"/>
              <a:t>School,Tangail</a:t>
            </a:r>
            <a:r>
              <a:rPr lang="en-US" sz="3200" b="1" dirty="0"/>
              <a:t>.</a:t>
            </a:r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D23316-9BC4-4364-9368-BB12D10DF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7867"/>
            <a:ext cx="4173983" cy="504016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F2F9E5-C15A-4A31-AB01-E9C97FF1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87DCB-0C86-4AE8-B55A-77B73EE2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extBox 1048646"/>
          <p:cNvSpPr txBox="1"/>
          <p:nvPr/>
        </p:nvSpPr>
        <p:spPr>
          <a:xfrm>
            <a:off x="236042" y="416746"/>
            <a:ext cx="8020987" cy="12598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900" b="1">
                <a:solidFill>
                  <a:srgbClr val="000000"/>
                </a:solidFill>
              </a:rPr>
              <a:t>Which one is the most important thing in our life?</a:t>
            </a:r>
            <a:endParaRPr lang="en-GB" sz="3900" b="1">
              <a:solidFill>
                <a:srgbClr val="000000"/>
              </a:solidFill>
            </a:endParaRPr>
          </a:p>
        </p:txBody>
      </p:sp>
      <p:sp>
        <p:nvSpPr>
          <p:cNvPr id="1048625" name="TextBox 1048647"/>
          <p:cNvSpPr txBox="1"/>
          <p:nvPr/>
        </p:nvSpPr>
        <p:spPr>
          <a:xfrm>
            <a:off x="2050937" y="3300177"/>
            <a:ext cx="3945411" cy="6883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993300"/>
                </a:solidFill>
              </a:rPr>
              <a:t>2.Education</a:t>
            </a:r>
            <a:endParaRPr lang="en-GB" sz="2800">
              <a:solidFill>
                <a:srgbClr val="993300"/>
              </a:solidFill>
            </a:endParaRPr>
          </a:p>
        </p:txBody>
      </p:sp>
      <p:sp>
        <p:nvSpPr>
          <p:cNvPr id="1048626" name="TextBox 1048648"/>
          <p:cNvSpPr txBox="1"/>
          <p:nvPr/>
        </p:nvSpPr>
        <p:spPr>
          <a:xfrm>
            <a:off x="1940002" y="2055312"/>
            <a:ext cx="4167278" cy="688339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100" b="1">
                <a:solidFill>
                  <a:srgbClr val="000000"/>
                </a:solidFill>
              </a:rPr>
              <a:t>1.</a:t>
            </a:r>
            <a:r>
              <a:rPr lang="en-US" sz="4000" b="1">
                <a:solidFill>
                  <a:srgbClr val="000000"/>
                </a:solidFill>
              </a:rPr>
              <a:t> Money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27" name="TextBox 1048649"/>
          <p:cNvSpPr txBox="1"/>
          <p:nvPr/>
        </p:nvSpPr>
        <p:spPr>
          <a:xfrm>
            <a:off x="1971831" y="5555557"/>
            <a:ext cx="3811212" cy="726440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4300" b="1">
                <a:solidFill>
                  <a:srgbClr val="008000"/>
                </a:solidFill>
              </a:rPr>
              <a:t>4.Good job</a:t>
            </a:r>
            <a:endParaRPr lang="en-GB" sz="2800">
              <a:solidFill>
                <a:srgbClr val="008000"/>
              </a:solidFill>
            </a:endParaRPr>
          </a:p>
        </p:txBody>
      </p:sp>
      <p:sp>
        <p:nvSpPr>
          <p:cNvPr id="1048628" name="TextBox 1048650"/>
          <p:cNvSpPr txBox="1"/>
          <p:nvPr/>
        </p:nvSpPr>
        <p:spPr>
          <a:xfrm>
            <a:off x="2035425" y="4396117"/>
            <a:ext cx="3801485" cy="751840"/>
          </a:xfrm>
          <a:prstGeom prst="rect">
            <a:avLst/>
          </a:prstGeom>
          <a:solidFill>
            <a:srgbClr val="CCFE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solidFill>
                  <a:srgbClr val="000000"/>
                </a:solidFill>
              </a:rPr>
              <a:t>3.Health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8F14EF-7C81-4DD0-A43F-0CE0DA6AE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980EC-FB08-439F-953B-9FDE6110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5" grpId="0" animBg="1"/>
      <p:bldP spid="1048625" grpId="1" animBg="1"/>
      <p:bldP spid="1048626" grpId="0" animBg="1"/>
      <p:bldP spid="1048626" grpId="1" animBg="1"/>
      <p:bldP spid="1048627" grpId="0" animBg="1"/>
      <p:bldP spid="1048627" grpId="1" animBg="1"/>
      <p:bldP spid="10486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2005896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6600CC"/>
                </a:solidFill>
              </a:rPr>
              <a:t>So our Today’s Lesson</a:t>
            </a:r>
            <a:br>
              <a:rPr lang="en-US" sz="5400" dirty="0">
                <a:solidFill>
                  <a:srgbClr val="6600CC"/>
                </a:solidFill>
              </a:rPr>
            </a:br>
            <a:r>
              <a:rPr lang="en-US" sz="5400" dirty="0">
                <a:solidFill>
                  <a:srgbClr val="6600CC"/>
                </a:solidFill>
              </a:rPr>
              <a:t> is</a:t>
            </a:r>
          </a:p>
        </p:txBody>
      </p:sp>
      <p:sp>
        <p:nvSpPr>
          <p:cNvPr id="1048635" name="Speech Bubble: Oval 1048659"/>
          <p:cNvSpPr/>
          <p:nvPr/>
        </p:nvSpPr>
        <p:spPr>
          <a:xfrm>
            <a:off x="943658" y="2263239"/>
            <a:ext cx="6360877" cy="3775886"/>
          </a:xfrm>
          <a:prstGeom prst="wedgeEllipseCallout">
            <a:avLst/>
          </a:prstGeom>
          <a:solidFill>
            <a:srgbClr val="00B0F0"/>
          </a:solidFill>
          <a:ln w="25400">
            <a:solidFill>
              <a:srgbClr val="666666"/>
            </a:solidFill>
          </a:ln>
        </p:spPr>
        <p:txBody>
          <a:bodyPr anchor="ctr"/>
          <a:lstStyle/>
          <a:p>
            <a:pPr algn="ctr"/>
            <a:r>
              <a:rPr lang="en-US" sz="6000" b="1"/>
              <a:t>Health</a:t>
            </a:r>
            <a:endParaRPr lang="en-GB" sz="6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555999-8A7F-4F54-A3AB-6634DFAB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6508AC-0CA9-4A49-BA1E-27EA01F5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extBox 3"/>
          <p:cNvSpPr txBox="1"/>
          <p:nvPr/>
        </p:nvSpPr>
        <p:spPr>
          <a:xfrm flipH="1">
            <a:off x="441831" y="510246"/>
            <a:ext cx="8227293" cy="35814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048637" name="TextBox 1048696"/>
          <p:cNvSpPr txBox="1"/>
          <p:nvPr/>
        </p:nvSpPr>
        <p:spPr>
          <a:xfrm>
            <a:off x="180905" y="0"/>
            <a:ext cx="8749144" cy="1234440"/>
          </a:xfrm>
          <a:prstGeom prst="rect">
            <a:avLst/>
          </a:prstGeom>
          <a:solidFill>
            <a:srgbClr val="FFE5E5"/>
          </a:solidFill>
          <a:ln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7600" b="1">
                <a:solidFill>
                  <a:srgbClr val="008000"/>
                </a:solidFill>
              </a:rPr>
              <a:t>Class Introduction</a:t>
            </a:r>
            <a:endParaRPr lang="en-GB" sz="7600" b="1">
              <a:solidFill>
                <a:srgbClr val="008000"/>
              </a:solidFill>
            </a:endParaRPr>
          </a:p>
        </p:txBody>
      </p:sp>
      <p:sp>
        <p:nvSpPr>
          <p:cNvPr id="1048638" name="TextBox 1048643"/>
          <p:cNvSpPr txBox="1"/>
          <p:nvPr/>
        </p:nvSpPr>
        <p:spPr>
          <a:xfrm>
            <a:off x="203063" y="1234439"/>
            <a:ext cx="8466061" cy="478592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6100" b="1" dirty="0" err="1">
                <a:solidFill>
                  <a:srgbClr val="FFFFFF"/>
                </a:solidFill>
              </a:rPr>
              <a:t>Class:Eight</a:t>
            </a:r>
            <a:endParaRPr lang="en-GB" sz="6100" dirty="0">
              <a:solidFill>
                <a:srgbClr val="000000"/>
              </a:solidFill>
            </a:endParaRPr>
          </a:p>
          <a:p>
            <a:r>
              <a:rPr lang="en-US" sz="6100" b="1" dirty="0">
                <a:solidFill>
                  <a:srgbClr val="FFFFFF"/>
                </a:solidFill>
              </a:rPr>
              <a:t>Subject: </a:t>
            </a:r>
            <a:r>
              <a:rPr lang="en-US" sz="4800" b="1" dirty="0">
                <a:solidFill>
                  <a:srgbClr val="FFFFFF"/>
                </a:solidFill>
              </a:rPr>
              <a:t>English For Today</a:t>
            </a:r>
            <a:endParaRPr lang="en-GB" sz="4800" dirty="0">
              <a:solidFill>
                <a:srgbClr val="000000"/>
              </a:solidFill>
            </a:endParaRPr>
          </a:p>
          <a:p>
            <a:r>
              <a:rPr lang="en-US" sz="6100" b="1" dirty="0" err="1">
                <a:solidFill>
                  <a:srgbClr val="FFFFFF"/>
                </a:solidFill>
              </a:rPr>
              <a:t>Unit:Three</a:t>
            </a:r>
            <a:endParaRPr lang="en-GB" sz="6100" dirty="0">
              <a:solidFill>
                <a:srgbClr val="000000"/>
              </a:solidFill>
            </a:endParaRPr>
          </a:p>
          <a:p>
            <a:r>
              <a:rPr lang="en-US" sz="6100" b="1" dirty="0" err="1">
                <a:solidFill>
                  <a:srgbClr val="FFFFFF"/>
                </a:solidFill>
              </a:rPr>
              <a:t>Lesson:One</a:t>
            </a:r>
            <a:endParaRPr lang="en-GB" sz="6100" dirty="0">
              <a:solidFill>
                <a:srgbClr val="000000"/>
              </a:solidFill>
            </a:endParaRPr>
          </a:p>
          <a:p>
            <a:r>
              <a:rPr lang="en-US" sz="6100" b="1" dirty="0">
                <a:solidFill>
                  <a:srgbClr val="FFFFFF"/>
                </a:solidFill>
              </a:rPr>
              <a:t>Time:40 minutes</a:t>
            </a:r>
            <a:endParaRPr lang="en-GB" sz="61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7E7C34-31E1-4284-8C9F-AE827B90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06A9C-F333-407A-B2E2-25C6B165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extBox 1048614"/>
          <p:cNvSpPr txBox="1"/>
          <p:nvPr/>
        </p:nvSpPr>
        <p:spPr>
          <a:xfrm>
            <a:off x="305767" y="0"/>
            <a:ext cx="8024953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8000"/>
                </a:solidFill>
              </a:rPr>
              <a:t>Learning outcome</a:t>
            </a:r>
            <a:endParaRPr lang="en-GB" sz="6000" dirty="0">
              <a:solidFill>
                <a:srgbClr val="008000"/>
              </a:solidFill>
            </a:endParaRPr>
          </a:p>
        </p:txBody>
      </p:sp>
      <p:sp>
        <p:nvSpPr>
          <p:cNvPr id="1048640" name="TextBox 1048615"/>
          <p:cNvSpPr txBox="1"/>
          <p:nvPr/>
        </p:nvSpPr>
        <p:spPr>
          <a:xfrm>
            <a:off x="368742" y="1015663"/>
            <a:ext cx="8195885" cy="4498339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330066"/>
                </a:solidFill>
              </a:rPr>
              <a:t>By the end of the lesson -</a:t>
            </a:r>
            <a:endParaRPr lang="en-GB" sz="4500" dirty="0">
              <a:solidFill>
                <a:srgbClr val="330066"/>
              </a:solidFill>
            </a:endParaRPr>
          </a:p>
          <a:p>
            <a:r>
              <a:rPr lang="en-US" sz="4500" b="1" dirty="0">
                <a:solidFill>
                  <a:srgbClr val="000080"/>
                </a:solidFill>
              </a:rPr>
              <a:t>The students will be able to-</a:t>
            </a:r>
            <a:endParaRPr lang="en-GB" sz="4500" dirty="0">
              <a:solidFill>
                <a:srgbClr val="000080"/>
              </a:solidFill>
            </a:endParaRPr>
          </a:p>
          <a:p>
            <a:pPr marL="685800" indent="-685800">
              <a:buFont typeface="Wingdings" charset="2"/>
              <a:buChar char="u"/>
            </a:pPr>
            <a:r>
              <a:rPr lang="en-US" sz="4500" b="1" dirty="0">
                <a:solidFill>
                  <a:srgbClr val="000080"/>
                </a:solidFill>
              </a:rPr>
              <a:t>talk about the picture.</a:t>
            </a:r>
            <a:endParaRPr lang="en-GB" sz="4500" dirty="0">
              <a:solidFill>
                <a:srgbClr val="000080"/>
              </a:solidFill>
            </a:endParaRPr>
          </a:p>
          <a:p>
            <a:pPr marL="571500" indent="-571500">
              <a:buFont typeface="Wingdings" charset="2"/>
              <a:buChar char="u"/>
            </a:pPr>
            <a:r>
              <a:rPr lang="en-US" sz="4000" b="1" dirty="0">
                <a:solidFill>
                  <a:srgbClr val="6600CC"/>
                </a:solidFill>
              </a:rPr>
              <a:t> read the passage. </a:t>
            </a:r>
            <a:endParaRPr lang="en-GB" sz="2800" dirty="0">
              <a:solidFill>
                <a:srgbClr val="6600CC"/>
              </a:solidFill>
            </a:endParaRPr>
          </a:p>
          <a:p>
            <a:pPr marL="571500" indent="-571500">
              <a:buFont typeface="Wingdings" charset="2"/>
              <a:buChar char="u"/>
            </a:pPr>
            <a:r>
              <a:rPr lang="en-US" sz="4000" b="1" dirty="0">
                <a:solidFill>
                  <a:srgbClr val="6600CC"/>
                </a:solidFill>
              </a:rPr>
              <a:t>answer the questions.  </a:t>
            </a:r>
            <a:endParaRPr lang="en-GB" sz="2800" dirty="0">
              <a:solidFill>
                <a:srgbClr val="6600CC"/>
              </a:solidFill>
            </a:endParaRPr>
          </a:p>
          <a:p>
            <a:pPr marL="571500" indent="-571500">
              <a:buFont typeface="Wingdings" charset="2"/>
              <a:buChar char="u"/>
            </a:pPr>
            <a:r>
              <a:rPr lang="en-US" sz="4000" b="1" dirty="0">
                <a:solidFill>
                  <a:srgbClr val="6600CC"/>
                </a:solidFill>
              </a:rPr>
              <a:t>choose the right answer from the </a:t>
            </a:r>
            <a:r>
              <a:rPr lang="en-US" sz="4000" b="1" dirty="0" err="1">
                <a:solidFill>
                  <a:srgbClr val="6600CC"/>
                </a:solidFill>
              </a:rPr>
              <a:t>the</a:t>
            </a:r>
            <a:r>
              <a:rPr lang="en-US" sz="4000" b="1" dirty="0">
                <a:solidFill>
                  <a:srgbClr val="6600CC"/>
                </a:solidFill>
              </a:rPr>
              <a:t> alternative objectives</a:t>
            </a:r>
            <a:r>
              <a:rPr lang="en-US" sz="4000" b="1" dirty="0">
                <a:solidFill>
                  <a:srgbClr val="000000"/>
                </a:solidFill>
              </a:rPr>
              <a:t>.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D20A23-D9F9-4A55-93CB-95B797F3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A16E30-0A29-4573-943A-968A19FC4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17793" y="1718916"/>
            <a:ext cx="3598961" cy="2718433"/>
          </a:xfrm>
          <a:prstGeom prst="rect">
            <a:avLst/>
          </a:prstGeom>
        </p:spPr>
      </p:pic>
      <p:pic>
        <p:nvPicPr>
          <p:cNvPr id="2097155" name="Picture 209715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915366" y="1946124"/>
            <a:ext cx="3598961" cy="2614052"/>
          </a:xfrm>
          <a:prstGeom prst="rect">
            <a:avLst/>
          </a:prstGeom>
        </p:spPr>
      </p:pic>
      <p:sp>
        <p:nvSpPr>
          <p:cNvPr id="1048641" name="TextBox 1048707"/>
          <p:cNvSpPr txBox="1"/>
          <p:nvPr/>
        </p:nvSpPr>
        <p:spPr>
          <a:xfrm>
            <a:off x="195100" y="254485"/>
            <a:ext cx="8669637" cy="169164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A.Look at and talk about the pictures .Then ask and answer the following questions.</a:t>
            </a:r>
            <a:endParaRPr lang="en-GB" sz="3600">
              <a:solidFill>
                <a:srgbClr val="000000"/>
              </a:solidFill>
            </a:endParaRPr>
          </a:p>
        </p:txBody>
      </p:sp>
      <p:sp>
        <p:nvSpPr>
          <p:cNvPr id="1048642" name="TextBox 1048708"/>
          <p:cNvSpPr txBox="1"/>
          <p:nvPr/>
        </p:nvSpPr>
        <p:spPr>
          <a:xfrm>
            <a:off x="317792" y="4437349"/>
            <a:ext cx="8419949" cy="713739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4200" b="1">
                <a:solidFill>
                  <a:srgbClr val="0000FF"/>
                </a:solidFill>
              </a:rPr>
              <a:t>1. Which  boy looks healthy?</a:t>
            </a:r>
            <a:r>
              <a:rPr lang="en-US" sz="4200" b="1">
                <a:solidFill>
                  <a:srgbClr val="000000"/>
                </a:solidFill>
              </a:rPr>
              <a:t> 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43" name="TextBox 1048709"/>
          <p:cNvSpPr txBox="1"/>
          <p:nvPr/>
        </p:nvSpPr>
        <p:spPr>
          <a:xfrm>
            <a:off x="362025" y="5327493"/>
            <a:ext cx="8419949" cy="701039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4100" b="1">
                <a:solidFill>
                  <a:srgbClr val="008000"/>
                </a:solidFill>
              </a:rPr>
              <a:t>2. Which boy is unhealthy?</a:t>
            </a:r>
            <a:endParaRPr lang="en-GB" sz="2800">
              <a:solidFill>
                <a:srgbClr val="008000"/>
              </a:solidFill>
            </a:endParaRPr>
          </a:p>
        </p:txBody>
      </p:sp>
      <p:sp>
        <p:nvSpPr>
          <p:cNvPr id="1048644" name="TextBox 1048710"/>
          <p:cNvSpPr txBox="1"/>
          <p:nvPr/>
        </p:nvSpPr>
        <p:spPr>
          <a:xfrm>
            <a:off x="317791" y="6204936"/>
            <a:ext cx="8419949" cy="675639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en-US" sz="3900" b="1">
                <a:solidFill>
                  <a:srgbClr val="002060"/>
                </a:solidFill>
              </a:rPr>
              <a:t>3. Can you guess why they are so?</a:t>
            </a:r>
            <a:endParaRPr lang="en-GB" sz="2800">
              <a:solidFill>
                <a:srgbClr val="00206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76A73E-CDCE-4564-8BC9-5635B999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60C11E-7728-4211-9CE5-955F7E9F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2" grpId="0" animBg="1"/>
      <p:bldP spid="1048643" grpId="0" animBg="1"/>
      <p:bldP spid="10486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extBox 1048711"/>
          <p:cNvSpPr txBox="1"/>
          <p:nvPr/>
        </p:nvSpPr>
        <p:spPr>
          <a:xfrm>
            <a:off x="294237" y="182079"/>
            <a:ext cx="8063473" cy="17081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500" b="1">
                <a:solidFill>
                  <a:srgbClr val="000000"/>
                </a:solidFill>
              </a:rPr>
              <a:t>B. Read the question first then read the text and answer the following questions.</a:t>
            </a:r>
            <a:endParaRPr lang="en-GB" sz="3500">
              <a:solidFill>
                <a:srgbClr val="000000"/>
              </a:solidFill>
            </a:endParaRPr>
          </a:p>
        </p:txBody>
      </p:sp>
      <p:sp>
        <p:nvSpPr>
          <p:cNvPr id="1048646" name="TextBox 1048712"/>
          <p:cNvSpPr txBox="1"/>
          <p:nvPr/>
        </p:nvSpPr>
        <p:spPr>
          <a:xfrm>
            <a:off x="260417" y="1906116"/>
            <a:ext cx="8308236" cy="5994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1. Why is good health essential for us?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47" name="TextBox 1048713"/>
          <p:cNvSpPr txBox="1"/>
          <p:nvPr/>
        </p:nvSpPr>
        <p:spPr>
          <a:xfrm>
            <a:off x="280494" y="4295633"/>
            <a:ext cx="8003612" cy="1209040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3800" b="1">
                <a:solidFill>
                  <a:srgbClr val="0000FF"/>
                </a:solidFill>
              </a:rPr>
              <a:t>2. Why is physical exercise necessary?</a:t>
            </a:r>
            <a:endParaRPr lang="en-GB" sz="2800">
              <a:solidFill>
                <a:srgbClr val="FFE5E5"/>
              </a:solidFill>
            </a:endParaRPr>
          </a:p>
        </p:txBody>
      </p:sp>
      <p:sp>
        <p:nvSpPr>
          <p:cNvPr id="1048648" name="TextBox 1048714"/>
          <p:cNvSpPr txBox="1"/>
          <p:nvPr/>
        </p:nvSpPr>
        <p:spPr>
          <a:xfrm>
            <a:off x="280494" y="2900680"/>
            <a:ext cx="7989870" cy="105664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Ans: Good health is essential for us to lead a happy life.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1048649" name="TextBox 1048715"/>
          <p:cNvSpPr txBox="1"/>
          <p:nvPr/>
        </p:nvSpPr>
        <p:spPr>
          <a:xfrm>
            <a:off x="294236" y="5644010"/>
            <a:ext cx="7836414" cy="1107440"/>
          </a:xfrm>
          <a:prstGeom prst="rect">
            <a:avLst/>
          </a:prstGeom>
          <a:solidFill>
            <a:srgbClr val="FFE5E5"/>
          </a:solidFill>
        </p:spPr>
        <p:txBody>
          <a:bodyPr wrap="square" rtlCol="0">
            <a:spAutoFit/>
          </a:bodyPr>
          <a:lstStyle/>
          <a:p>
            <a:r>
              <a:rPr lang="en-US" sz="3400" b="1">
                <a:solidFill>
                  <a:srgbClr val="000000"/>
                </a:solidFill>
              </a:rPr>
              <a:t>Ans: physical exercise is necessary for us for sound health.</a:t>
            </a:r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807BE-674E-4CBA-B9AA-557D2899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 Babar Ali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CD848A-BF1C-47A7-86CA-B64C851A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8" grpId="0" animBg="1"/>
      <p:bldP spid="104864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482</Words>
  <Application>Microsoft Office PowerPoint</Application>
  <PresentationFormat>On-screen Show (4:3)</PresentationFormat>
  <Paragraphs>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So our Today’s Lesson  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Babar Ali</dc:creator>
  <cp:lastModifiedBy>Babar</cp:lastModifiedBy>
  <cp:revision>8</cp:revision>
  <dcterms:created xsi:type="dcterms:W3CDTF">2015-05-08T09:30:45Z</dcterms:created>
  <dcterms:modified xsi:type="dcterms:W3CDTF">2020-08-21T04:39:09Z</dcterms:modified>
</cp:coreProperties>
</file>