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92" r:id="rId4"/>
    <p:sldId id="293" r:id="rId5"/>
    <p:sldId id="258" r:id="rId6"/>
    <p:sldId id="259" r:id="rId7"/>
    <p:sldId id="260" r:id="rId8"/>
    <p:sldId id="261" r:id="rId9"/>
    <p:sldId id="301" r:id="rId10"/>
    <p:sldId id="289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4" r:id="rId23"/>
    <p:sldId id="275" r:id="rId24"/>
    <p:sldId id="276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154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18-Aug-20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74907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white"/>
                </a:solidFill>
              </a:rPr>
              <a:pPr/>
              <a:t>18-Aug-20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994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white"/>
                </a:solidFill>
              </a:rPr>
              <a:pPr/>
              <a:t>18-Aug-20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320162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18-Aug-20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79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white"/>
                </a:solidFill>
              </a:rPr>
              <a:pPr/>
              <a:t>18-Aug-20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76128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18-Aug-20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425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18-Aug-20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963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prstClr val="white"/>
                </a:solidFill>
              </a:rPr>
              <a:pPr/>
              <a:t>18-Aug-20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0119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18-Aug-20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96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18-Aug-20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9762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18-Aug-20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842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18-Aug-20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7689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18-Aug-20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5773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18-Aug-20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4535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18-Aug-20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4616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18-Aug-20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01678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18-Aug-20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420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18-Aug-20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22332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18-Aug-20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3512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18-Aug-20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5900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18-Aug-20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80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18-Aug-20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18-Aug-20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57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18-Aug-20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591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mailto:mdorhelal@gmail.com" TargetMode="External"/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21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hrysanthemu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5000" y="2362200"/>
            <a:ext cx="4427176" cy="2882442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48768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    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শুভেচ্ছা/ স্বাগতম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15039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67000"/>
            <a:ext cx="7696200" cy="243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১। চতুর্থ প্রজন্মের ভাষা  কি বল?              </a:t>
            </a:r>
          </a:p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২। পঞ্চম  প্রজন্মের ভাষা কি  লিখ?   </a:t>
            </a:r>
          </a:p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৩। অনুবাদক সফটওয়ার কি ব্যাখ্যা কর?    </a:t>
            </a:r>
          </a:p>
          <a:p>
            <a:pPr>
              <a:buNone/>
            </a:pPr>
            <a:endParaRPr lang="bn-BD" sz="2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0960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শিখন ফলের আলোকে প্রশ্ন  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300px-SR_(Clocked)_Flip-flop_Diagram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7308" y="3124200"/>
            <a:ext cx="2250883" cy="138112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34290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 একক কাজ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Content Placeholder 3" descr="images3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2743200"/>
            <a:ext cx="2211398" cy="2211398"/>
          </a:xfrm>
          <a:prstGeom prst="rect">
            <a:avLst/>
          </a:prstGeom>
        </p:spPr>
      </p:pic>
      <p:pic>
        <p:nvPicPr>
          <p:cNvPr id="6" name="Content Placeholder 3" descr="file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2286000"/>
            <a:ext cx="3518069" cy="353377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981200"/>
            <a:ext cx="6019800" cy="1828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bn-BD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bn-BD" sz="5100" dirty="0" smtClean="0">
                <a:latin typeface="Nikosh" pitchFamily="2" charset="0"/>
                <a:cs typeface="Nikosh" pitchFamily="2" charset="0"/>
              </a:rPr>
              <a:t>চতুর্থ প্রজন্মের ভাষা  কি বল?</a:t>
            </a:r>
          </a:p>
          <a:p>
            <a:pPr algn="ctr">
              <a:buNone/>
            </a:pPr>
            <a:r>
              <a:rPr lang="bn-BD" sz="5100" dirty="0" smtClean="0">
                <a:latin typeface="Nikosh" pitchFamily="2" charset="0"/>
                <a:cs typeface="Nikosh" pitchFamily="2" charset="0"/>
              </a:rPr>
              <a:t>সময়ঃ ৫ মিনিট  </a:t>
            </a:r>
          </a:p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44196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 একক কাজের প্রশ্ন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2800" dirty="0" smtClean="0">
                <a:latin typeface="Times New Roman" pitchFamily="18" charset="0"/>
                <a:cs typeface="Nikosh" pitchFamily="2" charset="0"/>
              </a:rPr>
              <a:t>কম্পিউটারে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সহজে ব্যবহারের জন্য উদ্ভাবিত বিশেষ কয়েকটি ভাষাকে চতুর্থ প্রজন্মের ভাষা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4GL)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বলা হয়। উচ্চতর ভাষার তুলনায় চতুর্থ প্রজন্মের ভাষা বা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4GL)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খুবই সহজ যদিও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4GL)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এর জন্য প্রসেসিং ক্ষমতা বেশি দরকার। 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4GL) </a:t>
            </a:r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এর সাহায্যে সহজেই আপ্লিকেশন তৈরি করা যায় বলে একে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Rapid Application Development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টুল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স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ও বলা হয়। ডেটাবেজ ম্যানেজমেন্টের সাথে সংশ্লিষ্ট কুয়েরি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(Query)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এবং রিপোর্ট জেনারেটর ও ডেটা সঞ্চালনের জন্য ব্যবহৃত ভাষা সমুহ  ( যেমন-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SQL)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চতুর্থ প্রজন্মের ভাষা হিসেবে বিবেচনা করা হয়। এসব ভাষায় ইংরেজী  ভাষার মত নির্দেশ দিয়ে কম্পিউটার ব্যবহারকারী ডেটাবেজের সাথে সংযোগ স্থাপন এবং ডেটা আদান-প্রদান করতে পারে। অধিকাংশ চতুর্থ প্রজন্মের ভাষায় কথোপকথন রীতিতে প্রশ্ন উত্তরের মাধ্যমে কম্পিউটারের সাথে ব্যবহারকারীর যোগাযোগের ব্যবস্থা থাকে।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SQL, </a:t>
            </a:r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NOMAD,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RPGiii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FOCUS, Intellect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ইত্যাদি কয়েকটি চতুর্থ প্রজন্মের ভাষা।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152400"/>
            <a:ext cx="5562600" cy="9144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  একক কাজের সমাধান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4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3124200"/>
            <a:ext cx="3378896" cy="188589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36576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 জোড়ায় কাজ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6" name="Content Placeholder 3" descr="halfadder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1" y="2057400"/>
            <a:ext cx="3667468" cy="3810001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6858000" cy="1828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পঞ্চম  প্রজন্মের ভাষা কি  লিখ?</a:t>
            </a:r>
          </a:p>
          <a:p>
            <a:pPr algn="ctr"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সময়ঃ ৫ মিনিট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4638"/>
            <a:ext cx="49530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 জোড়ায় কাজের প্রশ্ন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86106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3600" dirty="0" smtClean="0">
                <a:latin typeface="Nikosh" pitchFamily="2" charset="0"/>
                <a:cs typeface="Nikosh" pitchFamily="2" charset="0"/>
              </a:rPr>
              <a:t>পঞ্চম  প্রজন্মের প্রোগ্রামের ভাষা হিসাবে মানুষের স্বাভাবিক ভাষা বা ন্যাচারাল ল্যাংগুয়েজকে ব্যবহারের চেষ্টা চলছে।  বর্তমানে এ প্রচেষ্টা অনেক দূর এগিয়েছে এবং এগুচ্ছে। ন্যাচারাল ল্যাংগুয়েজ দু প্রকার। একটি হল মানুষের ভাষা যেমন- বাংলা, ইংরেজী, আরবি, স্প্যানিস ইত্যাদি, অন্যটি হল প্রোগ্রামিং ল্যাংগুয়েজ যা মানুষের ভাষা ব্যবহার করে কম্পিউটারের সাথে স্বাভাবিক সম্পর্ক তৈরি করে।  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09600"/>
            <a:ext cx="5943600" cy="9144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   জোড়ায় কাজের সমাধান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21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209800"/>
            <a:ext cx="3009374" cy="2975519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38862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   দলীয় কাজ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" name="Content Placeholder 3" descr="images12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7201" y="2362200"/>
            <a:ext cx="2617998" cy="2617998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sharp-log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43400" y="2590800"/>
            <a:ext cx="2080440" cy="208044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44958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দলীয় কাজ</a:t>
            </a:r>
            <a:endParaRPr lang="en-US" dirty="0"/>
          </a:p>
        </p:txBody>
      </p:sp>
      <p:pic>
        <p:nvPicPr>
          <p:cNvPr id="5" name="Content Placeholder 3" descr="csharp-log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95400" y="2895600"/>
            <a:ext cx="2190750" cy="17526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sharp-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3276600"/>
            <a:ext cx="2080440" cy="106373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44958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দলীয় কাজ</a:t>
            </a:r>
            <a:endParaRPr lang="en-US" dirty="0"/>
          </a:p>
        </p:txBody>
      </p:sp>
      <p:pic>
        <p:nvPicPr>
          <p:cNvPr id="5" name="Content Placeholder 3" descr="csharp-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3200400"/>
            <a:ext cx="2080440" cy="967499"/>
          </a:xfrm>
          <a:prstGeom prst="rect">
            <a:avLst/>
          </a:prstGeom>
        </p:spPr>
      </p:pic>
      <p:pic>
        <p:nvPicPr>
          <p:cNvPr id="6" name="Content Placeholder 3" descr="csharp-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2667000"/>
            <a:ext cx="1136029" cy="208044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err="1"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dirty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latin typeface="Nikosh" pitchFamily="2" charset="0"/>
                <a:cs typeface="Nikosh" pitchFamily="2" charset="0"/>
              </a:rPr>
              <a:t>পরিচিতি</a:t>
            </a:r>
            <a:endParaRPr lang="en-S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91440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5900" dirty="0" err="1" smtClean="0">
                <a:latin typeface="Nikosh" pitchFamily="2" charset="0"/>
                <a:cs typeface="Nikosh" pitchFamily="2" charset="0"/>
              </a:rPr>
              <a:t>পরিচয়</a:t>
            </a:r>
            <a:endParaRPr lang="en-SG" sz="5900" dirty="0">
              <a:latin typeface="Nikosh" pitchFamily="2" charset="0"/>
              <a:cs typeface="Nikosh" pitchFamily="2" charset="0"/>
            </a:endParaRPr>
          </a:p>
          <a:p>
            <a:pPr algn="ctr"/>
            <a:endParaRPr lang="en-S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143001"/>
            <a:ext cx="4041775" cy="1143000"/>
          </a:xfrm>
        </p:spPr>
        <p:txBody>
          <a:bodyPr>
            <a:normAutofit/>
          </a:bodyPr>
          <a:lstStyle/>
          <a:p>
            <a:pPr algn="ctr"/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ছবি</a:t>
            </a:r>
            <a:endParaRPr lang="en-SG" sz="4000" dirty="0">
              <a:latin typeface="Nikosh" pitchFamily="2" charset="0"/>
              <a:cs typeface="Nikosh" pitchFamily="2" charset="0"/>
            </a:endParaRPr>
          </a:p>
          <a:p>
            <a:pPr algn="ctr"/>
            <a:endParaRPr lang="en-SG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13" name="Bevel 12"/>
          <p:cNvSpPr/>
          <p:nvPr/>
        </p:nvSpPr>
        <p:spPr>
          <a:xfrm>
            <a:off x="457200" y="2286000"/>
            <a:ext cx="4495800" cy="4351318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2667000"/>
            <a:ext cx="3352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মোঃ ওবায়দুর রহমান</a:t>
            </a:r>
            <a:endParaRPr lang="en-US" sz="32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প্রভাষক</a:t>
            </a:r>
            <a:endParaRPr lang="en-US" sz="24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4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24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যোগাযোগ</a:t>
            </a:r>
            <a:r>
              <a:rPr lang="en-US" sz="24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প্রযুক্তি</a:t>
            </a:r>
            <a:r>
              <a:rPr lang="en-US" sz="24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algn="ctr"/>
            <a:r>
              <a:rPr lang="bn-BD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বসন্তকেদার ডিগ্রী কলেজ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মোহনপুর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রাজশাহী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। </a:t>
            </a: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আজীবন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সদস্য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বাংলাদেশ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কম্পিউটার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সোসাইটি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,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ঢাকা</a:t>
            </a:r>
            <a:endParaRPr lang="en-US" sz="20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জেলা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এ্যম্বাসেডর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A2i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শিক্ষা</a:t>
            </a:r>
            <a:r>
              <a:rPr lang="en-US" sz="2000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মন্ত্রাণালয়</a:t>
            </a:r>
            <a:endParaRPr lang="en-US" sz="2000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pPr algn="ctr"/>
            <a:r>
              <a:rPr lang="bn-BD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mdorhe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lal@gmail.com</a:t>
            </a:r>
            <a:endParaRPr lang="en-US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bn-BD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01770144076 , </a:t>
            </a:r>
            <a:r>
              <a:rPr lang="en-US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01961326237</a:t>
            </a:r>
            <a:endParaRPr lang="en-US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endParaRPr lang="en-US" dirty="0" smtClean="0">
              <a:solidFill>
                <a:prstClr val="black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 </a:t>
            </a:r>
            <a:endParaRPr lang="en-SG" dirty="0">
              <a:solidFill>
                <a:prstClr val="black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2292927"/>
            <a:ext cx="3276600" cy="4344391"/>
          </a:xfrm>
        </p:spPr>
      </p:pic>
    </p:spTree>
    <p:extLst>
      <p:ext uri="{BB962C8B-B14F-4D97-AF65-F5344CB8AC3E}">
        <p14:creationId xmlns:p14="http://schemas.microsoft.com/office/powerpoint/2010/main" val="226156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le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6400" y="2133600"/>
            <a:ext cx="5534025" cy="353377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74638"/>
            <a:ext cx="47244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দলীয় কাজ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010400" cy="1752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অনুবাদক সফটওয়ার কি ব্যাখ্যা কর?</a:t>
            </a:r>
          </a:p>
          <a:p>
            <a:pPr algn="ctr"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সময়ঃ ১০ মিনিট 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51816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   দলীয় কাজের প্রশ্ন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52400" y="1935480"/>
            <a:ext cx="8763000" cy="4465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উৎস প্রোগ্রামকে বস্তু প্রোগ্রামে পরিণত করতে যে সফটওয়ারের প্রয়োজন তাকে বলে অনুবাদক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>
                <a:solidFill>
                  <a:prstClr val="black"/>
                </a:solidFill>
                <a:latin typeface="Nikosh" pitchFamily="2" charset="0"/>
                <a:cs typeface="Nikosh" pitchFamily="2" charset="0"/>
              </a:rPr>
              <a:t>সফটওয়ার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। কম্পিউটার একমাত্র মেশিনভাষায় অনুবাদ না করে নিলে কম্পিউটার তা কার্যকরি করতে পারে না। অনুবাদক সফটওয়ার আছে তিন ধরনের। যথাঃ কম্পাইলার, ইন্টার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প্রে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টার ও আ্যসেম্বলার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50292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  দলীয় কাজের সমাধান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6" imgW="114120" imgH="215640" progId="Equation.3">
                  <p:embed/>
                </p:oleObj>
              </mc:Choice>
              <mc:Fallback>
                <p:oleObj name="Equation" r:id="rId6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3800" dirty="0" smtClean="0">
                <a:latin typeface="Nikosh" pitchFamily="2" charset="0"/>
                <a:cs typeface="Nikosh" pitchFamily="2" charset="0"/>
              </a:rPr>
              <a:t>জ্ঞান মুলক,</a:t>
            </a:r>
            <a:r>
              <a:rPr lang="en-US" sz="3800" dirty="0" smtClean="0">
                <a:latin typeface="Nikosh" pitchFamily="2" charset="0"/>
                <a:cs typeface="Nikosh" pitchFamily="2" charset="0"/>
              </a:rPr>
              <a:t>অ</a:t>
            </a:r>
            <a:r>
              <a:rPr lang="bn-BD" sz="3800" dirty="0" smtClean="0">
                <a:latin typeface="Nikosh" pitchFamily="2" charset="0"/>
                <a:cs typeface="Nikosh" pitchFamily="2" charset="0"/>
              </a:rPr>
              <a:t>নুধাবন মুলক, প্রয়োগ মুলক   প্রশ্ন  </a:t>
            </a:r>
          </a:p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১।  কোনটি উচ্চ স্তরের ভাষা</a:t>
            </a:r>
            <a:r>
              <a:rPr lang="bn-BD" dirty="0" smtClean="0">
                <a:latin typeface="Times New Roman" pitchFamily="18" charset="0"/>
                <a:cs typeface="Nikosh" pitchFamily="2" charset="0"/>
              </a:rPr>
              <a:t>?  </a:t>
            </a:r>
            <a:r>
              <a:rPr lang="bn-BD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   </a:t>
            </a:r>
          </a:p>
          <a:p>
            <a:pPr>
              <a:buNone/>
            </a:pPr>
            <a:r>
              <a:rPr lang="bn-BD" b="1" dirty="0" smtClean="0">
                <a:latin typeface="Nikosh" pitchFamily="2" charset="0"/>
                <a:cs typeface="Nikosh" pitchFamily="2" charset="0"/>
              </a:rPr>
              <a:t>ক।  পাইথন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খ।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অ্যাসেম্বলি ল্যাংগুয়েজ </a:t>
            </a:r>
            <a:r>
              <a:rPr lang="bn-BD" dirty="0" smtClean="0">
                <a:latin typeface="Times New Roman" pitchFamily="18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গ।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অ্যাডা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অগস্টা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ঘ। মেশিন ভাষা   </a:t>
            </a:r>
            <a:endParaRPr lang="bn-BD" dirty="0" smtClean="0">
              <a:latin typeface="Times New Roman" pitchFamily="18" charset="0"/>
              <a:cs typeface="Nikosh" pitchFamily="2" charset="0"/>
            </a:endParaRPr>
          </a:p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 ২।  কোনটি নিম্নস্তরের ভাষা  ? </a:t>
            </a:r>
          </a:p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ক। ব্যাসিক </a:t>
            </a:r>
            <a:r>
              <a:rPr lang="bn-BD" dirty="0" smtClean="0">
                <a:latin typeface="Times New Roman" pitchFamily="18" charset="0"/>
                <a:cs typeface="Nikosh" pitchFamily="2" charset="0"/>
              </a:rPr>
              <a:t>    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খ।  মেশিন ল্যাংগুয়েজ </a:t>
            </a:r>
            <a:r>
              <a:rPr lang="bn-BD" b="1" dirty="0" smtClean="0">
                <a:latin typeface="Times New Roman" pitchFamily="18" charset="0"/>
                <a:cs typeface="Nikosh" pitchFamily="2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b="1" dirty="0" smtClean="0">
                <a:latin typeface="Times New Roman" pitchFamily="18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গ। </a:t>
            </a:r>
            <a:r>
              <a:rPr lang="bn-BD" dirty="0" smtClean="0">
                <a:latin typeface="Times New Roman" pitchFamily="18" charset="0"/>
                <a:cs typeface="Nikosh" pitchFamily="2" charset="0"/>
              </a:rPr>
              <a:t>প্যাস্কেল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  ঘ।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ফর্টান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৩।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যান্ত্রিক ভাষাকে কোন স্তরের ভাষা বলা হয়?  </a:t>
            </a:r>
          </a:p>
          <a:p>
            <a:pPr>
              <a:buNone/>
            </a:pPr>
            <a:r>
              <a:rPr lang="bn-BD" b="1" dirty="0" smtClean="0">
                <a:latin typeface="Nikosh" pitchFamily="2" charset="0"/>
                <a:cs typeface="Nikosh" pitchFamily="2" charset="0"/>
              </a:rPr>
              <a:t>ক। 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নিম্নস্তরের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b="1" dirty="0" smtClean="0">
                <a:latin typeface="Times New Roman" pitchFamily="18" charset="0"/>
                <a:cs typeface="Nikosh" pitchFamily="2" charset="0"/>
              </a:rPr>
              <a:t>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খ।  </a:t>
            </a:r>
            <a:r>
              <a:rPr lang="bn-BD" dirty="0" smtClean="0">
                <a:latin typeface="Times New Roman" pitchFamily="18" charset="0"/>
                <a:cs typeface="Nikosh" pitchFamily="2" charset="0"/>
              </a:rPr>
              <a:t>উচ্চস্তরের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গ।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Times New Roman" pitchFamily="18" charset="0"/>
                <a:cs typeface="Nikosh" pitchFamily="2" charset="0"/>
              </a:rPr>
              <a:t> মধ্যস্তরের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ঘ।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অতি উচ্চস্তরের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৪।  অ্যাসেম্বলি ভাষাকে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অ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নুবাদ করে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?         </a:t>
            </a:r>
          </a:p>
          <a:p>
            <a:pPr>
              <a:buNone/>
            </a:pPr>
            <a:r>
              <a:rPr lang="bn-BD" b="1" dirty="0" smtClean="0">
                <a:latin typeface="Nikosh" pitchFamily="2" charset="0"/>
                <a:cs typeface="Nikosh" pitchFamily="2" charset="0"/>
              </a:rPr>
              <a:t>ক। 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অ্যাসেম্বলার </a:t>
            </a:r>
            <a:r>
              <a:rPr lang="bn-BD" b="1" dirty="0" smtClean="0">
                <a:latin typeface="Times New Roman" pitchFamily="18" charset="0"/>
                <a:cs typeface="Nikosh" pitchFamily="2" charset="0"/>
              </a:rPr>
              <a:t> 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খ।  কম্পাইলার 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গ।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ইন্টারপ্রেটার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dirty="0" smtClean="0">
                <a:latin typeface="Times New Roman" pitchFamily="18" charset="0"/>
                <a:cs typeface="Nikosh" pitchFamily="2" charset="0"/>
              </a:rPr>
              <a:t>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ঘ।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ভিডিও</a:t>
            </a:r>
            <a:endParaRPr lang="bn-BD" dirty="0" smtClean="0">
              <a:latin typeface="Times New Roman" pitchFamily="18" charset="0"/>
              <a:cs typeface="Nikosh" pitchFamily="2" charset="0"/>
            </a:endParaRPr>
          </a:p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৫।   মানুষের ভাষার সাথে কোন ভাষার মিল আছে?      </a:t>
            </a:r>
          </a:p>
          <a:p>
            <a:pPr>
              <a:buNone/>
            </a:pPr>
            <a:r>
              <a:rPr lang="bn-BD" b="1" dirty="0" smtClean="0">
                <a:latin typeface="Nikosh" pitchFamily="2" charset="0"/>
                <a:cs typeface="Nikosh" pitchFamily="2" charset="0"/>
              </a:rPr>
              <a:t>ক। উচ্চস্তরের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খ। নিম্নস্তরের  গ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।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যান্ত্রিক 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ঘ।  অ্যাসেম্বলি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4638"/>
            <a:ext cx="3581400" cy="868362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   মুল্যায়ন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72251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bn-BD" sz="3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৬।   নিচের কোনটি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অ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নুবাদক প্রোগ্রাম</a:t>
            </a:r>
            <a:r>
              <a:rPr lang="bn-BD" dirty="0" smtClean="0">
                <a:latin typeface="Times New Roman" pitchFamily="18" charset="0"/>
                <a:cs typeface="Nikosh" pitchFamily="2" charset="0"/>
              </a:rPr>
              <a:t>?  </a:t>
            </a:r>
            <a:r>
              <a:rPr lang="bn-BD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   </a:t>
            </a:r>
          </a:p>
          <a:p>
            <a:pPr>
              <a:buNone/>
            </a:pPr>
            <a:r>
              <a:rPr lang="bn-BD" b="1" dirty="0" smtClean="0">
                <a:latin typeface="Nikosh" pitchFamily="2" charset="0"/>
                <a:cs typeface="Nikosh" pitchFamily="2" charset="0"/>
              </a:rPr>
              <a:t>ক।  ইন্টারপ্রেটার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খ।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সি ++</a:t>
            </a:r>
            <a:r>
              <a:rPr lang="bn-BD" dirty="0" smtClean="0">
                <a:latin typeface="Times New Roman" pitchFamily="18" charset="0"/>
                <a:cs typeface="Nikosh" pitchFamily="2" charset="0"/>
              </a:rPr>
              <a:t> 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গ।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Times New Roman" pitchFamily="18" charset="0"/>
                <a:cs typeface="Nikosh" pitchFamily="2" charset="0"/>
              </a:rPr>
              <a:t>পাইথন </a:t>
            </a:r>
            <a:r>
              <a:rPr lang="bn-BD" b="1" dirty="0" smtClean="0">
                <a:latin typeface="Times New Roman" pitchFamily="18" charset="0"/>
                <a:cs typeface="Nikosh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ঘ। </a:t>
            </a:r>
            <a:r>
              <a:rPr lang="bn-BD" dirty="0" smtClean="0">
                <a:latin typeface="Times New Roman" pitchFamily="18" charset="0"/>
                <a:cs typeface="Nikosh" pitchFamily="2" charset="0"/>
              </a:rPr>
              <a:t>প্যাস্কেল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 </a:t>
            </a:r>
            <a:endParaRPr lang="bn-BD" dirty="0" smtClean="0">
              <a:latin typeface="Times New Roman" pitchFamily="18" charset="0"/>
              <a:cs typeface="Nikosh" pitchFamily="2" charset="0"/>
            </a:endParaRPr>
          </a:p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 ৭।  কোনটি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অ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নুবাদক প্রোগ্রাম নয় ? </a:t>
            </a:r>
          </a:p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ক। </a:t>
            </a:r>
            <a:r>
              <a:rPr lang="bn-BD" dirty="0" smtClean="0">
                <a:latin typeface="Times New Roman" pitchFamily="18" charset="0"/>
                <a:cs typeface="Nikosh" pitchFamily="2" charset="0"/>
              </a:rPr>
              <a:t> কম্পাইলার    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খ। কোবল </a:t>
            </a:r>
            <a:r>
              <a:rPr lang="bn-BD" b="1" dirty="0" smtClean="0">
                <a:latin typeface="Times New Roman" pitchFamily="18" charset="0"/>
                <a:cs typeface="Nikosh" pitchFamily="2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b="1" dirty="0" smtClean="0">
                <a:latin typeface="Times New Roman" pitchFamily="18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গ। ইন্টারপ্রেটার</a:t>
            </a:r>
            <a:r>
              <a:rPr lang="bn-BD" dirty="0" smtClean="0">
                <a:latin typeface="Times New Roman" pitchFamily="18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  ঘ।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অ্যাসেম্বলার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৮। ইন্টারপ্রেটার প্রোগ্রাম কি ভাবে কাজ করে?  </a:t>
            </a:r>
          </a:p>
          <a:p>
            <a:pPr>
              <a:buNone/>
            </a:pPr>
            <a:r>
              <a:rPr lang="bn-BD" b="1" dirty="0" smtClean="0">
                <a:latin typeface="Nikosh" pitchFamily="2" charset="0"/>
                <a:cs typeface="Nikosh" pitchFamily="2" charset="0"/>
              </a:rPr>
              <a:t>ক। এক লাইন এক লাইন করে 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অ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নুবাদ করে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b="1" dirty="0" smtClean="0">
                <a:latin typeface="Times New Roman" pitchFamily="18" charset="0"/>
                <a:cs typeface="Nikosh" pitchFamily="2" charset="0"/>
              </a:rPr>
              <a:t>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খ। এক সাথে পুরো প্রোগ্রাম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অ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নুবাদ 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endParaRPr lang="bn-BD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গ।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এক সাথে পাচ লাইন করে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অ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নুবাদ করে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ঘ।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অর্ধেক অর্ধেক লাইন অনুবাদ করে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৯।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ফ্লোচার্টের বিষয়কে কম্পিউটারের প্রোগ্রামিংয়ের ভাষায় রুপান্তর করাকে কি বলে?         </a:t>
            </a:r>
          </a:p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ক।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সুডোকোড </a:t>
            </a:r>
            <a:r>
              <a:rPr lang="bn-BD" dirty="0" smtClean="0">
                <a:latin typeface="Times New Roman" pitchFamily="18" charset="0"/>
                <a:cs typeface="Nikosh" pitchFamily="2" charset="0"/>
              </a:rPr>
              <a:t>   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খ।  কোডিং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গ।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অ্যালগরিদম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dirty="0" smtClean="0">
                <a:latin typeface="Times New Roman" pitchFamily="18" charset="0"/>
                <a:cs typeface="Nikosh" pitchFamily="2" charset="0"/>
              </a:rPr>
              <a:t> 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ঘ।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প্রিন্ট</a:t>
            </a:r>
            <a:r>
              <a:rPr lang="bn-BD" dirty="0" smtClean="0">
                <a:latin typeface="Times New Roman" pitchFamily="18" charset="0"/>
                <a:cs typeface="Nikosh" pitchFamily="2" charset="0"/>
              </a:rPr>
              <a:t> </a:t>
            </a:r>
          </a:p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১০।  প্রোগ্রামের কোন ভাষা যন্ত্রনির্ভর?       </a:t>
            </a:r>
          </a:p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ক। উচ্চস্তরের ভাষা   খ।  যন্ত্রভাষা  গ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।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 অ্যাসেম্বলি ভাষা 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dirty="0" smtClean="0">
                <a:latin typeface="Nikosh" pitchFamily="2" charset="0"/>
                <a:cs typeface="Nikosh" pitchFamily="2" charset="0"/>
              </a:rPr>
              <a:t>ঘ।  নিম্নস্তরের ভাষা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</p:spPr>
        <p:txBody>
          <a:bodyPr>
            <a:normAutofit/>
          </a:bodyPr>
          <a:lstStyle/>
          <a:p>
            <a:pPr algn="ctr"/>
            <a:r>
              <a:rPr lang="bn-BD" sz="2800" dirty="0" smtClean="0">
                <a:latin typeface="Nikosh" pitchFamily="2" charset="0"/>
                <a:cs typeface="Nikosh" pitchFamily="2" charset="0"/>
              </a:rPr>
              <a:t>    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জ্ঞান মুলক,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অ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নুধাবন মুলক, প্রয়োগ মুলক   প্রশ্ন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bn-BD" sz="2800" dirty="0" smtClean="0">
                <a:latin typeface="Nikosh" pitchFamily="2" charset="0"/>
                <a:cs typeface="Nikosh" pitchFamily="2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309600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638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BD" sz="2800" dirty="0" smtClean="0">
                <a:latin typeface="Nikosh" pitchFamily="2" charset="0"/>
                <a:cs typeface="Nikosh" pitchFamily="2" charset="0"/>
              </a:rPr>
              <a:t>১১। সুডো শব্দের অর্থ কি</a:t>
            </a:r>
            <a:r>
              <a:rPr lang="bn-BD" sz="2800" dirty="0" smtClean="0">
                <a:latin typeface="Times New Roman" pitchFamily="18" charset="0"/>
                <a:cs typeface="Nikosh" pitchFamily="2" charset="0"/>
              </a:rPr>
              <a:t>?  </a:t>
            </a:r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   </a:t>
            </a:r>
          </a:p>
          <a:p>
            <a:pPr>
              <a:buNone/>
            </a:pP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ক।  ছদ্ম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খ।</a:t>
            </a: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শৃংখলা</a:t>
            </a:r>
            <a:r>
              <a:rPr lang="bn-BD" sz="2800" dirty="0" smtClean="0">
                <a:latin typeface="Times New Roman" pitchFamily="18" charset="0"/>
                <a:cs typeface="Nikosh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গ।</a:t>
            </a: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পদ্ধতি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ঘ। </a:t>
            </a:r>
            <a:r>
              <a:rPr lang="bn-BD" sz="2800" dirty="0" smtClean="0">
                <a:latin typeface="Times New Roman" pitchFamily="18" charset="0"/>
                <a:cs typeface="Nikosh" pitchFamily="2" charset="0"/>
              </a:rPr>
              <a:t>ত্রুটি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 </a:t>
            </a:r>
            <a:endParaRPr lang="bn-BD" sz="2800" dirty="0" smtClean="0">
              <a:latin typeface="Times New Roman" pitchFamily="18" charset="0"/>
              <a:cs typeface="Nikosh" pitchFamily="2" charset="0"/>
            </a:endParaRPr>
          </a:p>
          <a:p>
            <a:pPr>
              <a:buNone/>
            </a:pPr>
            <a:r>
              <a:rPr lang="bn-BD" sz="2800" dirty="0" smtClean="0">
                <a:latin typeface="Nikosh" pitchFamily="2" charset="0"/>
                <a:cs typeface="Nikosh" pitchFamily="2" charset="0"/>
              </a:rPr>
              <a:t> ১২। কোন ভাষা কোন ধরনের রুপান্তর ছাড়া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ই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কম্পিউটার সরাসরি নির্বাহ করতে পারে  ?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ক। মেশিন ভাষা</a:t>
            </a:r>
            <a:r>
              <a:rPr lang="bn-BD" sz="2800" b="1" dirty="0" smtClean="0">
                <a:latin typeface="Times New Roman" pitchFamily="18" charset="0"/>
                <a:cs typeface="Nikosh" pitchFamily="2" charset="0"/>
              </a:rPr>
              <a:t> 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খ। </a:t>
            </a:r>
            <a:r>
              <a:rPr lang="bn-BD" sz="2800" dirty="0" smtClean="0">
                <a:latin typeface="Times New Roman" pitchFamily="18" charset="0"/>
                <a:cs typeface="Nikosh" pitchFamily="2" charset="0"/>
              </a:rPr>
              <a:t>অ্যাসেম্বলি ভাষা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800" dirty="0" smtClean="0">
                <a:latin typeface="Times New Roman" pitchFamily="18" charset="0"/>
                <a:cs typeface="Nikosh" pitchFamily="2" charset="0"/>
              </a:rPr>
              <a:t> </a:t>
            </a:r>
            <a:endParaRPr lang="en-US" sz="2800" dirty="0" smtClean="0">
              <a:latin typeface="Times New Roman" pitchFamily="18" charset="0"/>
              <a:cs typeface="Nikosh" pitchFamily="2" charset="0"/>
            </a:endParaRPr>
          </a:p>
          <a:p>
            <a:pPr>
              <a:buNone/>
            </a:pPr>
            <a:r>
              <a:rPr lang="bn-BD" sz="2800" dirty="0" smtClean="0">
                <a:latin typeface="Nikosh" pitchFamily="2" charset="0"/>
                <a:cs typeface="Nikosh" pitchFamily="2" charset="0"/>
              </a:rPr>
              <a:t>গ। </a:t>
            </a:r>
            <a:r>
              <a:rPr lang="bn-BD" sz="2800" dirty="0" smtClean="0">
                <a:latin typeface="Times New Roman" pitchFamily="18" charset="0"/>
                <a:cs typeface="Nikosh" pitchFamily="2" charset="0"/>
              </a:rPr>
              <a:t>উচ্চস্তরের ভাষা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  ঘ।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Times New Roman" pitchFamily="18" charset="0"/>
                <a:cs typeface="Nikosh" pitchFamily="2" charset="0"/>
              </a:rPr>
              <a:t> মধ্যম স্তরের ভাষা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n-BD" sz="2800" dirty="0" smtClean="0">
                <a:latin typeface="Nikosh" pitchFamily="2" charset="0"/>
                <a:cs typeface="Nikosh" pitchFamily="2" charset="0"/>
              </a:rPr>
              <a:t>১৩। মেশিন ভাষায় রুপান্তরিত প্রোগ্রামকে কি বলা হয়?  </a:t>
            </a:r>
          </a:p>
          <a:p>
            <a:pPr>
              <a:buNone/>
            </a:pP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ক। 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অবব্জেক্ট  প্রোগ্রাম</a:t>
            </a:r>
            <a:r>
              <a:rPr lang="bn-BD" sz="2800" b="1" dirty="0" smtClean="0">
                <a:latin typeface="Times New Roman" pitchFamily="18" charset="0"/>
                <a:cs typeface="Nikosh" pitchFamily="2" charset="0"/>
              </a:rPr>
              <a:t>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খ। কম্পাইলার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গ। অ্যাসেম্বলার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ঘ।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2800" dirty="0" smtClean="0">
                <a:latin typeface="Times New Roman" pitchFamily="18" charset="0"/>
                <a:cs typeface="Nikosh" pitchFamily="2" charset="0"/>
              </a:rPr>
              <a:t>ইন্টারপ্রেটার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buNone/>
            </a:pPr>
            <a:r>
              <a:rPr lang="bn-BD" sz="2800" dirty="0" smtClean="0">
                <a:latin typeface="Nikosh" pitchFamily="2" charset="0"/>
                <a:cs typeface="Nikosh" pitchFamily="2" charset="0"/>
              </a:rPr>
              <a:t>১৪।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কোনটি অনুবাদক প্রোগ্রাম  ?         </a:t>
            </a:r>
          </a:p>
          <a:p>
            <a:pPr>
              <a:buNone/>
            </a:pP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ক। 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কম্পাইলার</a:t>
            </a:r>
            <a:r>
              <a:rPr lang="bn-BD" sz="2800" b="1" dirty="0" smtClean="0">
                <a:latin typeface="Times New Roman" pitchFamily="18" charset="0"/>
                <a:cs typeface="Nikosh" pitchFamily="2" charset="0"/>
              </a:rPr>
              <a:t> 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খ। </a:t>
            </a:r>
            <a:r>
              <a:rPr lang="bn-BD" sz="2800" dirty="0" smtClean="0">
                <a:latin typeface="Times New Roman" pitchFamily="18" charset="0"/>
                <a:cs typeface="Nikosh" pitchFamily="2" charset="0"/>
              </a:rPr>
              <a:t>ফক্সপ্রো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গ।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পাইথন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800" dirty="0" smtClean="0">
                <a:latin typeface="Times New Roman" pitchFamily="18" charset="0"/>
                <a:cs typeface="Nikosh" pitchFamily="2" charset="0"/>
              </a:rPr>
              <a:t>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ঘ। 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Times New Roman" pitchFamily="18" charset="0"/>
                <a:cs typeface="Nikosh" pitchFamily="2" charset="0"/>
              </a:rPr>
              <a:t>অ্যাসেম্বলি ল্যাঙ্গুয়েজ </a:t>
            </a:r>
          </a:p>
          <a:p>
            <a:pPr>
              <a:buNone/>
            </a:pPr>
            <a:r>
              <a:rPr lang="bn-BD" sz="2800" dirty="0" smtClean="0">
                <a:latin typeface="Nikosh" pitchFamily="2" charset="0"/>
                <a:cs typeface="Nikosh" pitchFamily="2" charset="0"/>
              </a:rPr>
              <a:t>১৫। কোন ভাষায় লিখিত প্রোগ্রাম কম্পিউটার সরাসরি বুঝতে পারে ?      </a:t>
            </a:r>
          </a:p>
          <a:p>
            <a:pPr>
              <a:buNone/>
            </a:pPr>
            <a:r>
              <a:rPr lang="bn-BD" sz="2800" dirty="0" smtClean="0">
                <a:latin typeface="Nikosh" pitchFamily="2" charset="0"/>
                <a:cs typeface="Nikosh" pitchFamily="2" charset="0"/>
              </a:rPr>
              <a:t>ক। মেশিন ভাষাগ  খ।  হাই- লেভেল ভাষা </a:t>
            </a:r>
            <a:endParaRPr lang="en-US" sz="28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bn-BD" sz="2800" dirty="0" smtClean="0">
                <a:latin typeface="Nikosh" pitchFamily="2" charset="0"/>
                <a:cs typeface="Nikosh" pitchFamily="2" charset="0"/>
              </a:rPr>
              <a:t>গ</a:t>
            </a: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।</a:t>
            </a:r>
            <a:r>
              <a:rPr lang="en-US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 অসেম্বলি ভাষা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8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>ঘ।  চতুর্থ প্রজন্মের ভাষা 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bn-BD" sz="2800" dirty="0" smtClean="0">
                <a:latin typeface="Nikosh" pitchFamily="2" charset="0"/>
                <a:cs typeface="Nikosh" pitchFamily="2" charset="0"/>
              </a:rPr>
              <a:t>     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জ্ঞান মুলক,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অ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নুধাবন মুলক, প্রয়োগ মুলক   প্রশ্ন  </a:t>
            </a:r>
            <a:r>
              <a:rPr lang="bn-BD" sz="28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bn-BD" sz="2800" dirty="0" smtClean="0">
                <a:latin typeface="Nikosh" pitchFamily="2" charset="0"/>
                <a:cs typeface="Nikosh" pitchFamily="2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803419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556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১৬। কোন ভাষা দিয়ে কম্পিউটারের মেমোরি- অ্যাড্রেসের সঙ্গে সরাসরি সংযোগ সাধন সম্ভব </a:t>
            </a:r>
            <a:r>
              <a:rPr lang="bn-BD" sz="2400" dirty="0" smtClean="0">
                <a:latin typeface="Times New Roman" pitchFamily="18" charset="0"/>
                <a:cs typeface="Nikosh" pitchFamily="2" charset="0"/>
              </a:rPr>
              <a:t>? </a:t>
            </a:r>
            <a:r>
              <a:rPr lang="bn-BD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  </a:t>
            </a:r>
          </a:p>
          <a:p>
            <a:pPr>
              <a:buNone/>
            </a:pPr>
            <a:r>
              <a:rPr lang="bn-BD" sz="2400" b="1" dirty="0" smtClean="0">
                <a:latin typeface="Nikosh" pitchFamily="2" charset="0"/>
                <a:cs typeface="Nikosh" pitchFamily="2" charset="0"/>
              </a:rPr>
              <a:t>ক।  মেশিন ভাষা  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খ।</a:t>
            </a:r>
            <a:r>
              <a:rPr lang="bn-BD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হাই লেভেল ভাষা  গ।</a:t>
            </a:r>
            <a:r>
              <a:rPr lang="bn-BD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অ্যাসেম্বলি ভাষা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ঘ।  চতুর্থ প্রজন্মের ভাষা   </a:t>
            </a:r>
            <a:endParaRPr lang="bn-BD" sz="2400" dirty="0" smtClean="0">
              <a:latin typeface="Times New Roman" pitchFamily="18" charset="0"/>
              <a:cs typeface="Nikosh" pitchFamily="2" charset="0"/>
            </a:endParaRPr>
          </a:p>
          <a:p>
            <a:pPr>
              <a:buNone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 ১৭।  কোন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অ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নুবাদক দিয়ে সম্পুর্ণ প্রোগ্রামটি একসাথে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অ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নুবাদ করা সম্ভব  ? </a:t>
            </a:r>
          </a:p>
          <a:p>
            <a:pPr>
              <a:buNone/>
            </a:pPr>
            <a:r>
              <a:rPr lang="bn-BD" sz="2400" b="1" dirty="0" smtClean="0">
                <a:latin typeface="Nikosh" pitchFamily="2" charset="0"/>
                <a:cs typeface="Nikosh" pitchFamily="2" charset="0"/>
              </a:rPr>
              <a:t>ক। </a:t>
            </a:r>
            <a:r>
              <a:rPr lang="bn-BD" sz="2400" b="1" dirty="0" smtClean="0">
                <a:latin typeface="Times New Roman" pitchFamily="18" charset="0"/>
                <a:cs typeface="Nikosh" pitchFamily="2" charset="0"/>
              </a:rPr>
              <a:t> কম্পাইলার  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খ।  অ্যাসেম্বলার 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গ। ইন্টারপ্রেটার    ঘ।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চতুর্থ প্রজন্ম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১৮।  প্রথম প্রজন্মের ভাষা বলা হয় কোন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টি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কে?  </a:t>
            </a:r>
          </a:p>
          <a:p>
            <a:pPr>
              <a:buNone/>
            </a:pPr>
            <a:r>
              <a:rPr lang="bn-BD" sz="2400" b="1" dirty="0" smtClean="0">
                <a:latin typeface="Nikosh" pitchFamily="2" charset="0"/>
                <a:cs typeface="Nikosh" pitchFamily="2" charset="0"/>
              </a:rPr>
              <a:t>ক। 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b="1" dirty="0" smtClean="0">
                <a:latin typeface="Nikosh" pitchFamily="2" charset="0"/>
                <a:cs typeface="Nikosh" pitchFamily="2" charset="0"/>
              </a:rPr>
              <a:t>যান্ত্রিক ভাষা </a:t>
            </a:r>
            <a:r>
              <a:rPr lang="bn-BD" sz="2400" b="1" dirty="0" smtClean="0">
                <a:latin typeface="Times New Roman" pitchFamily="18" charset="0"/>
                <a:cs typeface="Nikosh" pitchFamily="2" charset="0"/>
              </a:rPr>
              <a:t> 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খ।  উচ্চস্তরের ভাষা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গ।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অ্যাসেম্বলি ভাষা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ঘ।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নিম্নস্তরের ভাষা 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buNone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১৯।   প্রবাহ চিত্র কি ?         </a:t>
            </a:r>
          </a:p>
          <a:p>
            <a:pPr>
              <a:buNone/>
            </a:pPr>
            <a:r>
              <a:rPr lang="bn-BD" sz="2400" b="1" dirty="0" smtClean="0">
                <a:latin typeface="Nikosh" pitchFamily="2" charset="0"/>
                <a:cs typeface="Nikosh" pitchFamily="2" charset="0"/>
              </a:rPr>
              <a:t>ক। 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b="1" dirty="0" smtClean="0">
                <a:latin typeface="Nikosh" pitchFamily="2" charset="0"/>
                <a:cs typeface="Nikosh" pitchFamily="2" charset="0"/>
              </a:rPr>
              <a:t>বিশেষ চিহ্ন সংবলিত ধারাবাহিক প্রোগ্রাম নির্বাহ চিত্র  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খ। প্রোগ্রামের চিত্র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buNone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গ।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প্রোগ্রমের উন্নয়ন চিত্র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400" dirty="0" smtClean="0">
                <a:latin typeface="Times New Roman" pitchFamily="18" charset="0"/>
                <a:cs typeface="Nikosh" pitchFamily="2" charset="0"/>
              </a:rPr>
              <a:t> 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ঘ।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প্রোগ্রাম অংশের চিত্র </a:t>
            </a:r>
          </a:p>
          <a:p>
            <a:pPr>
              <a:buNone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২০।  চতুর্থ প্রজন্ম বলতে কি বুঝায় ?      </a:t>
            </a:r>
          </a:p>
          <a:p>
            <a:pPr>
              <a:buNone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ক। উচ্চতর ভাষা   খ।  নিম্নস্তরের ভাষা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b="1" dirty="0" smtClean="0">
                <a:latin typeface="Nikosh" pitchFamily="2" charset="0"/>
                <a:cs typeface="Nikosh" pitchFamily="2" charset="0"/>
              </a:rPr>
              <a:t>গ।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b="1" dirty="0" smtClean="0">
                <a:latin typeface="Nikosh" pitchFamily="2" charset="0"/>
                <a:cs typeface="Nikosh" pitchFamily="2" charset="0"/>
              </a:rPr>
              <a:t> অতি-উচ্চস্তরের ভাষা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400" dirty="0" smtClean="0">
                <a:latin typeface="Nikosh" pitchFamily="2" charset="0"/>
                <a:cs typeface="Nikosh" pitchFamily="2" charset="0"/>
              </a:rPr>
              <a:t>ঘ।  মধ্যম স্তরের ভাষা 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5"/>
            <a:ext cx="7924800" cy="1143000"/>
          </a:xfrm>
        </p:spPr>
        <p:txBody>
          <a:bodyPr>
            <a:normAutofit/>
          </a:bodyPr>
          <a:lstStyle/>
          <a:p>
            <a:pPr algn="ctr"/>
            <a:r>
              <a:rPr lang="bn-BD" sz="2800" dirty="0" smtClean="0">
                <a:latin typeface="Nikosh" pitchFamily="2" charset="0"/>
                <a:cs typeface="Nikosh" pitchFamily="2" charset="0"/>
              </a:rPr>
              <a:t>     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জ্ঞান মুলক,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অ</a:t>
            </a:r>
            <a:r>
              <a:rPr lang="bn-BD" sz="3600" dirty="0" smtClean="0">
                <a:latin typeface="Nikosh" pitchFamily="2" charset="0"/>
                <a:cs typeface="Nikosh" pitchFamily="2" charset="0"/>
              </a:rPr>
              <a:t>নুধাবন মুলক, প্রয়োগ মুলক   প্রশ্ন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247986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334000"/>
          </a:xfrm>
        </p:spPr>
        <p:txBody>
          <a:bodyPr>
            <a:normAutofit fontScale="25000" lnSpcReduction="20000"/>
          </a:bodyPr>
          <a:lstStyle/>
          <a:p>
            <a:pPr marL="571500" indent="-571500">
              <a:buNone/>
            </a:pPr>
            <a:r>
              <a:rPr lang="en-US" sz="11200" dirty="0" err="1" smtClean="0">
                <a:latin typeface="Nikosh" pitchFamily="2" charset="0"/>
                <a:cs typeface="Nikosh" pitchFamily="2" charset="0"/>
              </a:rPr>
              <a:t>হাসি</a:t>
            </a:r>
            <a:r>
              <a:rPr lang="en-US" sz="11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11200" dirty="0" smtClean="0">
                <a:latin typeface="Nikosh" pitchFamily="2" charset="0"/>
                <a:cs typeface="Nikosh" pitchFamily="2" charset="0"/>
              </a:rPr>
              <a:t>একটি সফটওয়ার কোম্পানিতে ইন্টারভিউ দিতে এসেছে। কোন সংখ্যা জোড় না বিজোড় তা বের করার জন্য একটি প্রোগ্রাম লিখতে বলায় সে</a:t>
            </a:r>
            <a:r>
              <a:rPr lang="en-US" sz="11200" dirty="0" smtClean="0">
                <a:latin typeface="Nikosh" pitchFamily="2" charset="0"/>
                <a:cs typeface="Nikosh" pitchFamily="2" charset="0"/>
              </a:rPr>
              <a:t>,</a:t>
            </a:r>
            <a:r>
              <a:rPr lang="bn-BD" sz="11200" dirty="0" smtClean="0">
                <a:latin typeface="Nikosh" pitchFamily="2" charset="0"/>
                <a:cs typeface="Nikosh" pitchFamily="2" charset="0"/>
              </a:rPr>
              <a:t>  সি ল্যাংগুয়েজে একটি প্রোগ্রাম রচনা করল। </a:t>
            </a:r>
          </a:p>
          <a:p>
            <a:pPr marL="571500" indent="-571500">
              <a:buNone/>
            </a:pPr>
            <a:r>
              <a:rPr lang="bn-BD" sz="11200" dirty="0" smtClean="0">
                <a:latin typeface="Nikosh" pitchFamily="2" charset="0"/>
                <a:cs typeface="Nikosh" pitchFamily="2" charset="0"/>
              </a:rPr>
              <a:t>২১। সি ল্যাংগুয়েজে কি ওয়ার্ডের সংখ্যা কতটি?  </a:t>
            </a:r>
          </a:p>
          <a:p>
            <a:pPr marL="571500" indent="-571500">
              <a:buNone/>
            </a:pPr>
            <a:r>
              <a:rPr lang="bn-BD" sz="11200" dirty="0" smtClean="0">
                <a:latin typeface="Nikosh" pitchFamily="2" charset="0"/>
                <a:cs typeface="Nikosh" pitchFamily="2" charset="0"/>
              </a:rPr>
              <a:t>ক। ১৫  </a:t>
            </a:r>
            <a:r>
              <a:rPr lang="en-US" sz="11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11200" b="1" dirty="0" smtClean="0">
                <a:latin typeface="Nikosh" pitchFamily="2" charset="0"/>
                <a:cs typeface="Nikosh" pitchFamily="2" charset="0"/>
              </a:rPr>
              <a:t>খ। ২০ </a:t>
            </a:r>
            <a:r>
              <a:rPr lang="en-US" sz="11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112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11200" dirty="0" smtClean="0">
                <a:latin typeface="Nikosh" pitchFamily="2" charset="0"/>
                <a:cs typeface="Nikosh" pitchFamily="2" charset="0"/>
              </a:rPr>
              <a:t>গ। ২২  </a:t>
            </a:r>
            <a:r>
              <a:rPr lang="en-US" sz="11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11200" dirty="0" smtClean="0">
                <a:latin typeface="Nikosh" pitchFamily="2" charset="0"/>
                <a:cs typeface="Nikosh" pitchFamily="2" charset="0"/>
              </a:rPr>
              <a:t>ঘ।  ৩৫ </a:t>
            </a:r>
          </a:p>
          <a:p>
            <a:pPr marL="571500" indent="-571500">
              <a:buNone/>
            </a:pPr>
            <a:r>
              <a:rPr lang="bn-BD" sz="11200" dirty="0" smtClean="0">
                <a:latin typeface="Nikosh" pitchFamily="2" charset="0"/>
                <a:cs typeface="Nikosh" pitchFamily="2" charset="0"/>
              </a:rPr>
              <a:t>২২। অ্যালগরিদম হলো? </a:t>
            </a:r>
          </a:p>
          <a:p>
            <a:pPr marL="571500" indent="-571500">
              <a:buNone/>
            </a:pPr>
            <a:r>
              <a:rPr lang="bn-BD" sz="11200" dirty="0" smtClean="0">
                <a:latin typeface="Nikosh" pitchFamily="2" charset="0"/>
                <a:cs typeface="Nikosh" pitchFamily="2" charset="0"/>
              </a:rPr>
              <a:t>ক। চিত্রের সাহায্যে সমস্যা সমাধান করার পদ্ধতি   </a:t>
            </a:r>
            <a:r>
              <a:rPr lang="bn-BD" sz="11200" b="1" dirty="0" smtClean="0">
                <a:latin typeface="Nikosh" pitchFamily="2" charset="0"/>
                <a:cs typeface="Nikosh" pitchFamily="2" charset="0"/>
              </a:rPr>
              <a:t>খ। ডিবাগিং </a:t>
            </a:r>
          </a:p>
          <a:p>
            <a:pPr marL="571500" indent="-571500">
              <a:buNone/>
            </a:pPr>
            <a:r>
              <a:rPr lang="bn-BD" sz="11200" dirty="0" smtClean="0">
                <a:latin typeface="Nikosh" pitchFamily="2" charset="0"/>
                <a:cs typeface="Nikosh" pitchFamily="2" charset="0"/>
              </a:rPr>
              <a:t>গ। সুডোকোড  </a:t>
            </a:r>
            <a:r>
              <a:rPr lang="en-US" sz="11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11200" dirty="0" smtClean="0">
                <a:latin typeface="Nikosh" pitchFamily="2" charset="0"/>
                <a:cs typeface="Nikosh" pitchFamily="2" charset="0"/>
              </a:rPr>
              <a:t>ঘ। ধাপে ধাপে সমস্যা সমাধান করার পদ্ধতি </a:t>
            </a:r>
          </a:p>
          <a:p>
            <a:pPr marL="571500" indent="-571500">
              <a:buNone/>
            </a:pPr>
            <a:r>
              <a:rPr lang="bn-BD" sz="11200" dirty="0" smtClean="0">
                <a:latin typeface="Nikosh" pitchFamily="2" charset="0"/>
                <a:cs typeface="Nikosh" pitchFamily="2" charset="0"/>
              </a:rPr>
              <a:t>২৩। উদ্দীপকে উল্লিখিত সি প্রোগ্রামিং ভাষায়- ? </a:t>
            </a:r>
            <a:r>
              <a:rPr lang="bn-BD" sz="11200" dirty="0" smtClean="0">
                <a:latin typeface="Times New Roman" pitchFamily="18" charset="0"/>
                <a:cs typeface="Nikosh" pitchFamily="2" charset="0"/>
              </a:rPr>
              <a:t> </a:t>
            </a:r>
            <a:endParaRPr lang="bn-BD" sz="112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n-BD" sz="11200" dirty="0" smtClean="0">
                <a:latin typeface="Nikosh" pitchFamily="2" charset="0"/>
                <a:cs typeface="Nikosh" pitchFamily="2" charset="0"/>
              </a:rPr>
              <a:t>শুরু হয় একটি ফাংশন  </a:t>
            </a:r>
            <a:r>
              <a:rPr lang="en-US" sz="11200" dirty="0" smtClean="0">
                <a:latin typeface="Times New Roman" pitchFamily="18" charset="0"/>
                <a:cs typeface="Nikosh" pitchFamily="2" charset="0"/>
              </a:rPr>
              <a:t>main </a:t>
            </a:r>
            <a:r>
              <a:rPr lang="bn-BD" sz="11200" dirty="0" smtClean="0">
                <a:latin typeface="Nikosh" pitchFamily="2" charset="0"/>
                <a:cs typeface="Nikosh" pitchFamily="2" charset="0"/>
              </a:rPr>
              <a:t>() এর মাধ্যমে  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bn-BD" sz="11200" dirty="0" smtClean="0">
                <a:latin typeface="Nikosh" pitchFamily="2" charset="0"/>
                <a:cs typeface="Nikosh" pitchFamily="2" charset="0"/>
              </a:rPr>
              <a:t> ডেটা ইনপুট নেয়ার জন্য ফাংশন ব্যবহৃত হয়  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bn-BD" sz="11200" dirty="0" smtClean="0">
                <a:latin typeface="Nikosh" pitchFamily="2" charset="0"/>
                <a:cs typeface="Nikosh" pitchFamily="2" charset="0"/>
              </a:rPr>
              <a:t>প্রতিটি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statement</a:t>
            </a:r>
            <a:r>
              <a:rPr lang="bn-BD" sz="11200" dirty="0" smtClean="0">
                <a:latin typeface="Nikosh" pitchFamily="2" charset="0"/>
                <a:cs typeface="Nikosh" pitchFamily="2" charset="0"/>
              </a:rPr>
              <a:t>  এর শেষে সেমিকোলন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(;) </a:t>
            </a:r>
            <a:r>
              <a:rPr lang="bn-BD" sz="11200" dirty="0" smtClean="0">
                <a:latin typeface="Nikosh" pitchFamily="2" charset="0"/>
                <a:cs typeface="Nikosh" pitchFamily="2" charset="0"/>
              </a:rPr>
              <a:t>দিতে হয়       </a:t>
            </a:r>
          </a:p>
          <a:p>
            <a:pPr>
              <a:buNone/>
            </a:pPr>
            <a:r>
              <a:rPr lang="bn-BD" sz="11200" dirty="0" smtClean="0">
                <a:latin typeface="Nikosh" pitchFamily="2" charset="0"/>
                <a:cs typeface="Nikosh" pitchFamily="2" charset="0"/>
              </a:rPr>
              <a:t>নিচের কোনটি সঠিক?</a:t>
            </a:r>
          </a:p>
          <a:p>
            <a:pPr>
              <a:buNone/>
            </a:pPr>
            <a:r>
              <a:rPr lang="bn-BD" sz="11200" dirty="0" smtClean="0">
                <a:latin typeface="Nikosh" pitchFamily="2" charset="0"/>
                <a:cs typeface="Nikosh" pitchFamily="2" charset="0"/>
              </a:rPr>
              <a:t>ক।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n-BD" sz="11200" dirty="0" smtClean="0">
                <a:latin typeface="Nikosh" pitchFamily="2" charset="0"/>
                <a:cs typeface="Nikosh" pitchFamily="2" charset="0"/>
              </a:rPr>
              <a:t>ও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ii   </a:t>
            </a:r>
            <a:r>
              <a:rPr lang="bn-BD" sz="11200" b="1" dirty="0" smtClean="0">
                <a:latin typeface="Nikosh" pitchFamily="2" charset="0"/>
                <a:cs typeface="Nikosh" pitchFamily="2" charset="0"/>
              </a:rPr>
              <a:t>খ।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n-BD" sz="11200" b="1" dirty="0" smtClean="0">
                <a:latin typeface="Nikosh" pitchFamily="2" charset="0"/>
                <a:cs typeface="Nikosh" pitchFamily="2" charset="0"/>
              </a:rPr>
              <a:t>ও</a:t>
            </a:r>
            <a:r>
              <a:rPr lang="en-US" sz="11200" b="1" dirty="0" smtClean="0">
                <a:latin typeface="Times New Roman" pitchFamily="18" charset="0"/>
                <a:cs typeface="Times New Roman" pitchFamily="18" charset="0"/>
              </a:rPr>
              <a:t> iii </a:t>
            </a:r>
            <a:r>
              <a:rPr lang="bn-BD" sz="1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11200" dirty="0" smtClean="0">
                <a:latin typeface="Nikosh" pitchFamily="2" charset="0"/>
                <a:cs typeface="Nikosh" pitchFamily="2" charset="0"/>
              </a:rPr>
              <a:t>গ।</a:t>
            </a:r>
            <a:r>
              <a:rPr lang="bn-BD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ii  </a:t>
            </a:r>
            <a:r>
              <a:rPr lang="bn-BD" sz="11200" dirty="0" smtClean="0">
                <a:latin typeface="Nikosh" pitchFamily="2" charset="0"/>
                <a:cs typeface="Nikosh" pitchFamily="2" charset="0"/>
              </a:rPr>
              <a:t>ও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iii   </a:t>
            </a:r>
            <a:r>
              <a:rPr lang="bn-BD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11200" dirty="0" smtClean="0">
                <a:latin typeface="Nikosh" pitchFamily="2" charset="0"/>
                <a:cs typeface="Nikosh" pitchFamily="2" charset="0"/>
              </a:rPr>
              <a:t>ঘ।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1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11200" dirty="0" smtClean="0">
                <a:latin typeface="Nikosh" pitchFamily="2" charset="0"/>
                <a:cs typeface="Nikosh" pitchFamily="2" charset="0"/>
              </a:rPr>
              <a:t>ও</a:t>
            </a:r>
            <a:r>
              <a:rPr lang="en-US" sz="11200" dirty="0" smtClean="0">
                <a:latin typeface="Times New Roman" pitchFamily="18" charset="0"/>
                <a:cs typeface="Times New Roman" pitchFamily="18" charset="0"/>
              </a:rPr>
              <a:t> iii </a:t>
            </a:r>
            <a:r>
              <a:rPr lang="bn-BD" sz="11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bn-BD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bn-BD" sz="40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bn-BD" sz="40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400" b="1" dirty="0" smtClean="0">
              <a:latin typeface="Nikosh" pitchFamily="2" charset="0"/>
              <a:cs typeface="Nikosh" pitchFamily="2" charset="0"/>
            </a:endParaRPr>
          </a:p>
          <a:p>
            <a:pPr marL="571500" indent="-571500">
              <a:buNone/>
            </a:pPr>
            <a:endParaRPr lang="bn-BD" dirty="0" smtClean="0">
              <a:latin typeface="Nikosh" pitchFamily="2" charset="0"/>
              <a:cs typeface="Nikosh" pitchFamily="2" charset="0"/>
            </a:endParaRPr>
          </a:p>
          <a:p>
            <a:pPr marL="571500" indent="-571500">
              <a:buNone/>
            </a:pPr>
            <a:endParaRPr lang="bn-BD" dirty="0" smtClean="0">
              <a:latin typeface="Nikosh" pitchFamily="2" charset="0"/>
              <a:cs typeface="Nikosh" pitchFamily="2" charset="0"/>
            </a:endParaRPr>
          </a:p>
          <a:p>
            <a:pPr marL="571500" indent="-571500">
              <a:buNone/>
            </a:pPr>
            <a:endParaRPr lang="bn-BD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3200" dirty="0" smtClean="0">
                <a:latin typeface="Nikosh" pitchFamily="2" charset="0"/>
                <a:cs typeface="Nikosh" pitchFamily="2" charset="0"/>
              </a:rPr>
              <a:t>বহুপদী সমাপ্তি সুচক/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অ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ভিন্ন তথ্যভিত্তিক বহুনির্বাচনী প্রশ্ন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696131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2000" dirty="0" smtClean="0">
                <a:latin typeface="Nikosh" pitchFamily="2" charset="0"/>
                <a:cs typeface="Nikosh" pitchFamily="2" charset="0"/>
              </a:rPr>
              <a:t>উদ্দীপকটি পড় ও নিচের প্রশ্নের উত্তর দাও?</a:t>
            </a:r>
          </a:p>
          <a:p>
            <a:pPr>
              <a:buNone/>
            </a:pPr>
            <a:r>
              <a:rPr lang="bn-BD" sz="2000" dirty="0" smtClean="0">
                <a:latin typeface="Nikosh" pitchFamily="2" charset="0"/>
                <a:cs typeface="Nikosh" pitchFamily="2" charset="0"/>
              </a:rPr>
              <a:t> আইসিটি শিক্ষক ক্লাসে  চিত্রের মাধ্যমে একটি প্রোগ্রাম কিভাবে রচনা করা হবে তা দেখিয়ে দিল। কিছু সাংকেতিক সিম্বল সহ প্রবাহ চিত্রের কিছু নমুনা  উপস্থাপন করলেন।  </a:t>
            </a:r>
            <a:endParaRPr lang="en-US" sz="20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bn-BD" sz="2000" dirty="0" smtClean="0">
                <a:latin typeface="Nikosh" pitchFamily="2" charset="0"/>
                <a:cs typeface="Nikosh" pitchFamily="2" charset="0"/>
              </a:rPr>
              <a:t>২৪।</a:t>
            </a:r>
            <a:r>
              <a:rPr lang="bn-BD" sz="2000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 উদ্দীপকে উল্লিখিত 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অ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নুবাদক প্রোগ্রামটির বৈশিষ্ট্য হলো- </a:t>
            </a:r>
            <a:endParaRPr lang="en-US" sz="2000" dirty="0" smtClean="0">
              <a:latin typeface="Nikosh" pitchFamily="2" charset="0"/>
              <a:cs typeface="Nikosh" pitchFamily="2" charset="0"/>
            </a:endParaRPr>
          </a:p>
          <a:p>
            <a:pPr marL="857250" indent="-857250">
              <a:buNone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উৎস প্রোগ্রামকে বস্তু প্রোগ্রামে অনুবাদ করে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ii.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 সম্পুর্ণ প্রোগ্রামটিকে একসাথে পড়ে এবং </a:t>
            </a:r>
          </a:p>
          <a:p>
            <a:pPr marL="857250" indent="-857250">
              <a:buNone/>
            </a:pPr>
            <a:r>
              <a:rPr lang="bn-BD" sz="2000" dirty="0" smtClean="0">
                <a:latin typeface="Nikosh" pitchFamily="2" charset="0"/>
                <a:cs typeface="Nikosh" pitchFamily="2" charset="0"/>
              </a:rPr>
              <a:t>একসাথে অনুবাদ করে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প্রোগ্রামে কোন ভুল থাকলে তা জানিয়ে দেয়         </a:t>
            </a:r>
          </a:p>
          <a:p>
            <a:pPr>
              <a:buNone/>
            </a:pPr>
            <a:r>
              <a:rPr lang="bn-BD" sz="2000" dirty="0" smtClean="0">
                <a:latin typeface="Nikosh" pitchFamily="2" charset="0"/>
                <a:cs typeface="Nikosh" pitchFamily="2" charset="0"/>
              </a:rPr>
              <a:t>নিচের কোনটি সঠিক?</a:t>
            </a:r>
          </a:p>
          <a:p>
            <a:pPr>
              <a:buNone/>
            </a:pPr>
            <a:r>
              <a:rPr lang="bn-BD" sz="2000" dirty="0" smtClean="0">
                <a:latin typeface="Nikosh" pitchFamily="2" charset="0"/>
                <a:cs typeface="Nikosh" pitchFamily="2" charset="0"/>
              </a:rPr>
              <a:t>ক।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খ।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iii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গ।</a:t>
            </a:r>
            <a:r>
              <a:rPr lang="bn-B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ii 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iii   </a:t>
            </a:r>
            <a:r>
              <a:rPr lang="bn-B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000" b="1" dirty="0" smtClean="0">
                <a:latin typeface="Nikosh" pitchFamily="2" charset="0"/>
                <a:cs typeface="Nikosh" pitchFamily="2" charset="0"/>
              </a:rPr>
              <a:t>ঘ।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000" b="1" dirty="0" smtClean="0">
                <a:latin typeface="Nikosh" pitchFamily="2" charset="0"/>
                <a:cs typeface="Nikosh" pitchFamily="2" charset="0"/>
              </a:rPr>
              <a:t>ও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iii </a:t>
            </a:r>
            <a:r>
              <a:rPr lang="bn-BD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bn-BD" sz="2000" dirty="0" smtClean="0">
                <a:latin typeface="Nikosh" pitchFamily="2" charset="0"/>
                <a:cs typeface="Nikosh" pitchFamily="2" charset="0"/>
              </a:rPr>
              <a:t>২৫। উদ্দীপকে উল্লিখিত অ্যালগরিদমের বৈশিষ্ট্য হলো -  </a:t>
            </a:r>
          </a:p>
          <a:p>
            <a:pPr marL="514350" indent="-514350">
              <a:buNone/>
            </a:pPr>
            <a:r>
              <a:rPr lang="bn-BD" sz="2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n-BD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সহজে প্রোগ্রামের উদ্দেশ্য বুঝতে সহায়তা করে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ii</a:t>
            </a:r>
            <a:r>
              <a:rPr lang="en-US" sz="2000" dirty="0" smtClean="0">
                <a:latin typeface="Nikosh" pitchFamily="2" charset="0"/>
                <a:cs typeface="Nikosh" pitchFamily="2" charset="0"/>
              </a:rPr>
              <a:t>.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প্রোগ্রামের ভুল নির্ণ্যে সহায়তা করে </a:t>
            </a:r>
          </a:p>
          <a:p>
            <a:pPr marL="514350" indent="-514350">
              <a:buNone/>
            </a:pPr>
            <a:r>
              <a:rPr lang="bn-BD" sz="2000" dirty="0" smtClean="0">
                <a:latin typeface="Nikosh" pitchFamily="2" charset="0"/>
                <a:cs typeface="Nikosh" pitchFamily="2" charset="0"/>
              </a:rPr>
              <a:t>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iii.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  প্রোগ্রাম পরিবর্তন ও পরিবর্ধনে</a:t>
            </a:r>
            <a:r>
              <a:rPr lang="bn-BD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সহায়তা করে </a:t>
            </a:r>
            <a:endParaRPr lang="en-US" sz="2000" dirty="0" smtClean="0">
              <a:latin typeface="Nikosh" pitchFamily="2" charset="0"/>
              <a:cs typeface="Nikosh" pitchFamily="2" charset="0"/>
            </a:endParaRPr>
          </a:p>
          <a:p>
            <a:pPr marL="514350" indent="-51435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নিচের কোনটি সঠিক?</a:t>
            </a:r>
          </a:p>
          <a:p>
            <a:pPr>
              <a:buNone/>
            </a:pPr>
            <a:r>
              <a:rPr lang="bn-BD" sz="2000" dirty="0" smtClean="0">
                <a:latin typeface="Nikosh" pitchFamily="2" charset="0"/>
                <a:cs typeface="Nikosh" pitchFamily="2" charset="0"/>
              </a:rPr>
              <a:t>ক।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খ।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iii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গ।</a:t>
            </a:r>
            <a:r>
              <a:rPr lang="bn-B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ii  </a:t>
            </a:r>
            <a:r>
              <a:rPr lang="bn-BD" sz="2000" dirty="0" smtClean="0">
                <a:latin typeface="Nikosh" pitchFamily="2" charset="0"/>
                <a:cs typeface="Nikosh" pitchFamily="2" charset="0"/>
              </a:rPr>
              <a:t>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iii   </a:t>
            </a:r>
            <a:r>
              <a:rPr lang="bn-BD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000" b="1" dirty="0" smtClean="0">
                <a:latin typeface="Nikosh" pitchFamily="2" charset="0"/>
                <a:cs typeface="Nikosh" pitchFamily="2" charset="0"/>
              </a:rPr>
              <a:t>ঘ।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n-BD" sz="2000" b="1" dirty="0" smtClean="0">
                <a:latin typeface="Nikosh" pitchFamily="2" charset="0"/>
                <a:cs typeface="Nikosh" pitchFamily="2" charset="0"/>
              </a:rPr>
              <a:t>ও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iii </a:t>
            </a:r>
            <a:endParaRPr lang="bn-BD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n-BD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Nikosh" pitchFamily="2" charset="0"/>
                <a:cs typeface="Nikosh" pitchFamily="2" charset="0"/>
              </a:rPr>
              <a:t>   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বহুপদী সমাপ্তি সুচক/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অ</a:t>
            </a:r>
            <a:r>
              <a:rPr lang="bn-BD" sz="3200" dirty="0" smtClean="0">
                <a:latin typeface="Nikosh" pitchFamily="2" charset="0"/>
                <a:cs typeface="Nikosh" pitchFamily="2" charset="0"/>
              </a:rPr>
              <a:t>ভিন্ন তথ্যভিত্তিক বহুনির্বাচনী প্রশ্ন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887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534400" cy="2971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১। ক  ২। খ  ৩। ক  ৪। ক  ৫। ক   ৬। ক  ৭। খ  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৮। ক  ৯। খ  ১০। গ  ১১। ক  ১২। ক  ১৩। ক  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১৪। ক  ১৫। গ  ১৬। ক   ১৭। ক  ১৮। ক  ১৯। ক  </a:t>
            </a:r>
          </a:p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 ২০। গ  ২১। খ  ২২। খ  ২৩।  খ  ২৪। ঘ  ২৫। ঘ  </a:t>
            </a:r>
          </a:p>
          <a:p>
            <a:pPr>
              <a:buNone/>
            </a:pPr>
            <a:r>
              <a:rPr lang="bn-BD" dirty="0" smtClean="0"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274638"/>
            <a:ext cx="30480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   সমাধান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473081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828800"/>
            <a:ext cx="6019800" cy="2971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শ্রেনীঃ একাদশ/ দ্বাদশ রিভিশন </a:t>
            </a:r>
          </a:p>
          <a:p>
            <a:pPr algn="ctr"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তথ্য ও যোগাযোগ প্রযুক্তি বিভাগ</a:t>
            </a:r>
          </a:p>
          <a:p>
            <a:pPr algn="ctr"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সময়ঃ ৪৫ মিনিট                    </a:t>
            </a:r>
          </a:p>
          <a:p>
            <a:pPr algn="ctr"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তারিখঃ 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২০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/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০৫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/২০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২০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            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74638"/>
            <a:ext cx="45720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পাঠ পরিচিতি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610600" cy="304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প্রোগ্রামাররা কোন প্রোগ্রামকে প্রোগ্রাম রচনায় বেশী ব্যবহার করেন? 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2400" dirty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bn-BD" sz="2400" dirty="0">
                <a:latin typeface="Nikosh" pitchFamily="2" charset="0"/>
                <a:cs typeface="Nikosh" pitchFamily="2" charset="0"/>
              </a:rPr>
              <a:t> সহায়ক গ্রন্থ/ প্রকাশনীঃ তথ্য ও যোগাযোগ প্রযুক্তিঃ  ভয়েজার প্রকাশনী, সিসটেক প্রকাশনী, লেকচার প্রকাশনী, পাঞ্জেরী/ অক্ষরপত্র প্রকাশনী, গ্রন্থ কুটির প্রকাশনী, প্রতিভা বিকাশ পাবলিকেশন্স </a:t>
            </a:r>
          </a:p>
          <a:p>
            <a:pPr>
              <a:buNone/>
            </a:pPr>
            <a:endParaRPr lang="bn-BD" sz="2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31242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 বাড়ির কাজ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 descr="images1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4227" y="2684948"/>
            <a:ext cx="2029345" cy="2029345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304800"/>
            <a:ext cx="33528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   ধন্যবাদ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8" name="Content Placeholder 3" descr="images32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0272" y="2971800"/>
            <a:ext cx="2286000" cy="2286000"/>
          </a:xfrm>
          <a:prstGeom prst="rect">
            <a:avLst/>
          </a:prstGeom>
        </p:spPr>
      </p:pic>
      <p:pic>
        <p:nvPicPr>
          <p:cNvPr id="5" name="Content Placeholder 3" descr="Senary 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2209800"/>
            <a:ext cx="3886200" cy="38862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057400"/>
            <a:ext cx="7620000" cy="2819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>
                <a:latin typeface="Nikosh" pitchFamily="2" charset="0"/>
                <a:cs typeface="Nikosh" pitchFamily="2" charset="0"/>
              </a:rPr>
              <a:t>অ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ধ্যায়ঃ ৫  প্রথম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অং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শ </a:t>
            </a:r>
          </a:p>
          <a:p>
            <a:pPr algn="ctr"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আজকের পাঠ/পাঠ ঘোষনাঃ </a:t>
            </a:r>
            <a:endParaRPr lang="en-US" sz="4000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চতুর্থ ও পঞ্চম  প্রজন্মের ভাষা </a:t>
            </a:r>
          </a:p>
          <a:p>
            <a:pPr algn="ctr">
              <a:buNone/>
            </a:pPr>
            <a:r>
              <a:rPr lang="bn-BD" sz="2400" dirty="0" smtClean="0">
                <a:latin typeface="Nikosh" pitchFamily="2" charset="0"/>
                <a:cs typeface="Nikosh" pitchFamily="2" charset="0"/>
              </a:rPr>
              <a:t>      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74638"/>
            <a:ext cx="5638800" cy="1143000"/>
          </a:xfrm>
        </p:spPr>
        <p:txBody>
          <a:bodyPr>
            <a:normAutofit/>
          </a:bodyPr>
          <a:lstStyle/>
          <a:p>
            <a:pPr algn="ctr"/>
            <a:r>
              <a:rPr lang="bn-BD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bn-BD" sz="4000" dirty="0" smtClean="0">
                <a:latin typeface="Nikosh" pitchFamily="2" charset="0"/>
                <a:cs typeface="Nikosh" pitchFamily="2" charset="0"/>
              </a:rPr>
              <a:t>মুল শিরোনামঃ প্রোগ্রাম ডিজাইন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csharp-log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95800" y="2362200"/>
            <a:ext cx="3173284" cy="27432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81000"/>
            <a:ext cx="57912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নিচের ছবি গুলি লক্ষ্য করি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Content Placeholder 3" descr="HTML_log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2667000"/>
            <a:ext cx="1591095" cy="1756098"/>
          </a:xfrm>
          <a:prstGeom prst="rect">
            <a:avLst/>
          </a:prstGeom>
        </p:spPr>
      </p:pic>
      <p:pic>
        <p:nvPicPr>
          <p:cNvPr id="5" name="Content Placeholder 3" descr="Chrysanthemum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2286000"/>
            <a:ext cx="3598805" cy="287904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isualBasicLogo (1)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514600"/>
            <a:ext cx="3571103" cy="2590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58674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নিচের ছবি গুলি লক্ষ্য করি</a:t>
            </a:r>
            <a:endParaRPr lang="en-US" dirty="0"/>
          </a:p>
        </p:txBody>
      </p:sp>
      <p:pic>
        <p:nvPicPr>
          <p:cNvPr id="5" name="Content Placeholder 3" descr="fil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2590800"/>
            <a:ext cx="4295955" cy="27432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latin typeface="Calibri"/>
                <a:ea typeface="Calibri"/>
                <a:cs typeface="Vrinda"/>
              </a:rPr>
              <a:t>https://youtu.be/FvR7-mIqW3A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BD" dirty="0">
                <a:solidFill>
                  <a:srgbClr val="464646"/>
                </a:solidFill>
                <a:latin typeface="Nikosh" pitchFamily="2" charset="0"/>
                <a:cs typeface="Nikosh" pitchFamily="2" charset="0"/>
              </a:rPr>
              <a:t>এসো </a:t>
            </a:r>
            <a:r>
              <a:rPr lang="en-US" dirty="0" err="1">
                <a:solidFill>
                  <a:srgbClr val="464646"/>
                </a:solidFill>
                <a:latin typeface="Nikosh" pitchFamily="2" charset="0"/>
                <a:cs typeface="Nikosh" pitchFamily="2" charset="0"/>
              </a:rPr>
              <a:t>বন্ধুরা</a:t>
            </a:r>
            <a:r>
              <a:rPr lang="en-US" dirty="0">
                <a:solidFill>
                  <a:srgbClr val="464646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solidFill>
                  <a:srgbClr val="464646"/>
                </a:solidFill>
                <a:latin typeface="Nikosh" pitchFamily="2" charset="0"/>
                <a:cs typeface="Nikosh" pitchFamily="2" charset="0"/>
              </a:rPr>
              <a:t>আমার</a:t>
            </a:r>
            <a:r>
              <a:rPr lang="en-US" dirty="0">
                <a:solidFill>
                  <a:srgbClr val="464646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bn-BD" dirty="0">
                <a:solidFill>
                  <a:srgbClr val="464646"/>
                </a:solidFill>
                <a:latin typeface="Nikosh" pitchFamily="2" charset="0"/>
                <a:cs typeface="Nikosh" pitchFamily="2" charset="0"/>
              </a:rPr>
              <a:t>একটি ভিডিও</a:t>
            </a:r>
            <a:r>
              <a:rPr lang="en-US" dirty="0">
                <a:solidFill>
                  <a:srgbClr val="464646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>
                <a:solidFill>
                  <a:srgbClr val="464646"/>
                </a:solidFill>
                <a:latin typeface="Nikosh" pitchFamily="2" charset="0"/>
                <a:cs typeface="Nikosh" pitchFamily="2" charset="0"/>
              </a:rPr>
              <a:t>ক্লাস</a:t>
            </a:r>
            <a:r>
              <a:rPr lang="bn-BD">
                <a:solidFill>
                  <a:srgbClr val="464646"/>
                </a:solidFill>
                <a:latin typeface="Nikosh" pitchFamily="2" charset="0"/>
                <a:cs typeface="Nikosh" pitchFamily="2" charset="0"/>
              </a:rPr>
              <a:t> দেখি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497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4000" dirty="0">
                <a:latin typeface="Nikosh" pitchFamily="2" charset="0"/>
                <a:cs typeface="Nikosh" pitchFamily="2" charset="0"/>
              </a:rPr>
              <a:t>চতুর্থ ও পঞ্চম  প্রজন্মের ভাষা</a:t>
            </a:r>
            <a:endParaRPr lang="en-US" sz="4000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প্রারম্ভিক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বক্তব্য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4163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90800"/>
            <a:ext cx="7696200" cy="26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১। চতুর্থ প্রজন্মের ভাষা  কি বলতে পারবে?              </a:t>
            </a:r>
          </a:p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২। পঞ্চম  প্রজন্মের ভাষা কি  বলতে  পারবে?  </a:t>
            </a:r>
          </a:p>
          <a:p>
            <a:pPr>
              <a:buNone/>
            </a:pPr>
            <a:r>
              <a:rPr lang="bn-BD" sz="4000" dirty="0" smtClean="0">
                <a:latin typeface="Nikosh" pitchFamily="2" charset="0"/>
                <a:cs typeface="Nikosh" pitchFamily="2" charset="0"/>
              </a:rPr>
              <a:t>৩। অনুবাদক সফটওয়ার কি বলতে  পারবে ?  </a:t>
            </a:r>
          </a:p>
          <a:p>
            <a:pPr>
              <a:buNone/>
            </a:pPr>
            <a:endParaRPr lang="bn-BD" sz="24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704088"/>
            <a:ext cx="3352800" cy="1143000"/>
          </a:xfrm>
        </p:spPr>
        <p:txBody>
          <a:bodyPr/>
          <a:lstStyle/>
          <a:p>
            <a:pPr algn="ctr"/>
            <a:r>
              <a:rPr lang="bn-BD" dirty="0" smtClean="0">
                <a:latin typeface="Nikosh" pitchFamily="2" charset="0"/>
                <a:cs typeface="Nikosh" pitchFamily="2" charset="0"/>
              </a:rPr>
              <a:t>   শিখন ফল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eme1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1462</Words>
  <Application>Microsoft Office PowerPoint</Application>
  <PresentationFormat>On-screen Show (4:3)</PresentationFormat>
  <Paragraphs>154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Concourse</vt:lpstr>
      <vt:lpstr>1_Concourse</vt:lpstr>
      <vt:lpstr>Theme1</vt:lpstr>
      <vt:lpstr>Equation</vt:lpstr>
      <vt:lpstr>        শুভেচ্ছা/ স্বাগতম</vt:lpstr>
      <vt:lpstr>শিক্ষক পরিচিতি</vt:lpstr>
      <vt:lpstr>  পাঠ পরিচিতি</vt:lpstr>
      <vt:lpstr> মুল শিরোনামঃ প্রোগ্রাম ডিজাইন </vt:lpstr>
      <vt:lpstr>  নিচের ছবি গুলি লক্ষ্য করি </vt:lpstr>
      <vt:lpstr> নিচের ছবি গুলি লক্ষ্য করি</vt:lpstr>
      <vt:lpstr>এসো বন্ধুরা আমার একটি ভিডিও ক্লাস দেখি </vt:lpstr>
      <vt:lpstr>প্রারম্ভিক বক্তব্য</vt:lpstr>
      <vt:lpstr>   শিখন ফল </vt:lpstr>
      <vt:lpstr> শিখন ফলের আলোকে প্রশ্ন  </vt:lpstr>
      <vt:lpstr>   একক কাজ</vt:lpstr>
      <vt:lpstr>   একক কাজের প্রশ্ন</vt:lpstr>
      <vt:lpstr>    একক কাজের সমাধান</vt:lpstr>
      <vt:lpstr>   জোড়ায় কাজ</vt:lpstr>
      <vt:lpstr>   জোড়ায় কাজের প্রশ্ন</vt:lpstr>
      <vt:lpstr>     জোড়ায় কাজের সমাধান</vt:lpstr>
      <vt:lpstr>     দলীয় কাজ</vt:lpstr>
      <vt:lpstr>দলীয় কাজ</vt:lpstr>
      <vt:lpstr>দলীয় কাজ</vt:lpstr>
      <vt:lpstr>দলীয় কাজ</vt:lpstr>
      <vt:lpstr>     দলীয় কাজের প্রশ্ন </vt:lpstr>
      <vt:lpstr>    দলীয় কাজের সমাধান </vt:lpstr>
      <vt:lpstr>     মুল্যায়ন</vt:lpstr>
      <vt:lpstr>    জ্ঞান মুলক,অনুধাবন মুলক, প্রয়োগ মুলক   প্রশ্ন   </vt:lpstr>
      <vt:lpstr>      জ্ঞান মুলক,অনুধাবন মুলক, প্রয়োগ মুলক   প্রশ্ন   </vt:lpstr>
      <vt:lpstr>     জ্ঞান মুলক,অনুধাবন মুলক, প্রয়োগ মুলক   প্রশ্ন </vt:lpstr>
      <vt:lpstr>বহুপদী সমাপ্তি সুচক/অভিন্ন তথ্যভিত্তিক বহুনির্বাচনী প্রশ্ন</vt:lpstr>
      <vt:lpstr>   বহুপদী সমাপ্তি সুচক/অভিন্ন তথ্যভিত্তিক বহুনির্বাচনী প্রশ্ন</vt:lpstr>
      <vt:lpstr>     সমাধান</vt:lpstr>
      <vt:lpstr>   বাড়ির কাজ</vt:lpstr>
      <vt:lpstr>     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শুভেচ্ছা / স্বাগতম</dc:title>
  <dc:creator>USER</dc:creator>
  <cp:lastModifiedBy>Windows User</cp:lastModifiedBy>
  <cp:revision>29</cp:revision>
  <dcterms:created xsi:type="dcterms:W3CDTF">2006-08-16T00:00:00Z</dcterms:created>
  <dcterms:modified xsi:type="dcterms:W3CDTF">2020-08-18T12:27:26Z</dcterms:modified>
</cp:coreProperties>
</file>