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72" r:id="rId7"/>
    <p:sldId id="273"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3" d="100"/>
          <a:sy n="113" d="100"/>
        </p:scale>
        <p:origin x="-42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6800" y="6509004"/>
            <a:ext cx="4003040" cy="274320"/>
          </a:xfrm>
        </p:spPr>
        <p:txBody>
          <a:bodyPr vert="horz" rtlCol="0"/>
          <a:lstStyle>
            <a:extLst/>
          </a:lstStyle>
          <a:p>
            <a:fld id="{4E5BE5E7-36FC-435E-9E39-FBFEACED802E}" type="datetimeFigureOut">
              <a:rPr lang="en-US" smtClean="0"/>
              <a:pPr/>
              <a:t>13-Aug-20</a:t>
            </a:fld>
            <a:endParaRPr lang="en-US"/>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2" name="Footer Placeholder 11"/>
          <p:cNvSpPr>
            <a:spLocks noGrp="1"/>
          </p:cNvSpPr>
          <p:nvPr>
            <p:ph type="ftr" sz="quarter" idx="12"/>
          </p:nvPr>
        </p:nvSpPr>
        <p:spPr>
          <a:xfrm>
            <a:off x="2133600" y="6509004"/>
            <a:ext cx="5209952"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5BE5E7-36FC-435E-9E39-FBFEACED802E}" type="datetimeFigureOut">
              <a:rPr lang="en-US" smtClean="0"/>
              <a:pPr/>
              <a:t>13-Aug-20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5BE5E7-36FC-435E-9E39-FBFEACED802E}" type="datetimeFigureOut">
              <a:rPr lang="en-US" smtClean="0"/>
              <a:pPr/>
              <a:t>13-Aug-20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5BE5E7-36FC-435E-9E39-FBFEACED802E}" type="datetimeFigureOut">
              <a:rPr lang="en-US" smtClean="0"/>
              <a:pPr/>
              <a:t>13-Aug-20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extLst/>
          </a:lstStyle>
          <a:p>
            <a:fld id="{4E5BE5E7-36FC-435E-9E39-FBFEACED802E}" type="datetimeFigureOut">
              <a:rPr lang="en-US" smtClean="0"/>
              <a:pPr/>
              <a:t>13-Aug-20</a:t>
            </a:fld>
            <a:endParaRPr lang="en-US"/>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0" name="Footer Placeholder 9"/>
          <p:cNvSpPr>
            <a:spLocks noGrp="1"/>
          </p:cNvSpPr>
          <p:nvPr>
            <p:ph type="ftr" sz="quarter" idx="12"/>
          </p:nvPr>
        </p:nvSpPr>
        <p:spPr>
          <a:xfrm>
            <a:off x="2133600" y="6513670"/>
            <a:ext cx="5209952"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5BE5E7-36FC-435E-9E39-FBFEACED802E}" type="datetimeFigureOut">
              <a:rPr lang="en-US" smtClean="0"/>
              <a:pPr/>
              <a:t>13-Aug-20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11521440" y="6514568"/>
            <a:ext cx="619051" cy="274320"/>
          </a:xfrm>
        </p:spPr>
        <p:txBody>
          <a:bodyPr/>
          <a:lstStyle>
            <a:extLst/>
          </a:lstStyle>
          <a:p>
            <a:fld id="{4C70342A-EA15-453C-960B-C3316FFED76A}" type="slidenum">
              <a:rPr lang="en-US" smtClean="0"/>
              <a:pPr/>
              <a:t>‹#›</a:t>
            </a:fld>
            <a:endParaRPr lang="en-US"/>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5BE5E7-36FC-435E-9E39-FBFEACED802E}" type="datetimeFigureOut">
              <a:rPr lang="en-US" smtClean="0"/>
              <a:pPr/>
              <a:t>13-Aug-20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11521440" y="6514568"/>
            <a:ext cx="619051" cy="274320"/>
          </a:xfrm>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E5BE5E7-36FC-435E-9E39-FBFEACED802E}" type="datetimeFigureOut">
              <a:rPr lang="en-US" smtClean="0"/>
              <a:pPr/>
              <a:t>13-Aug-20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C70342A-EA15-453C-960B-C3316FFED76A}" type="slidenum">
              <a:rPr lang="en-US" smtClean="0"/>
              <a:pPr/>
              <a:t>‹#›</a:t>
            </a:fld>
            <a:endParaRPr lang="en-US"/>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5BE5E7-36FC-435E-9E39-FBFEACED802E}" type="datetimeFigureOut">
              <a:rPr lang="en-US" smtClean="0"/>
              <a:pPr/>
              <a:t>13-Aug-20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extLst/>
          </a:lstStyle>
          <a:p>
            <a:fld id="{4E5BE5E7-36FC-435E-9E39-FBFEACED802E}" type="datetimeFigureOut">
              <a:rPr lang="en-US" smtClean="0"/>
              <a:pPr/>
              <a:t>13-Aug-20</a:t>
            </a:fld>
            <a:endParaRPr lang="en-US"/>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1" name="Footer Placeholder 10"/>
          <p:cNvSpPr>
            <a:spLocks noGrp="1"/>
          </p:cNvSpPr>
          <p:nvPr>
            <p:ph type="ftr" sz="quarter" idx="12"/>
          </p:nvPr>
        </p:nvSpPr>
        <p:spPr>
          <a:xfrm>
            <a:off x="2133600" y="6513670"/>
            <a:ext cx="5209952"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extLst/>
          </a:lstStyle>
          <a:p>
            <a:fld id="{4E5BE5E7-36FC-435E-9E39-FBFEACED802E}" type="datetimeFigureOut">
              <a:rPr lang="en-US" smtClean="0"/>
              <a:pPr/>
              <a:t>13-Aug-20</a:t>
            </a:fld>
            <a:endParaRPr lang="en-US"/>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0" name="Footer Placeholder 9"/>
          <p:cNvSpPr>
            <a:spLocks noGrp="1"/>
          </p:cNvSpPr>
          <p:nvPr>
            <p:ph type="ftr" sz="quarter" idx="12"/>
          </p:nvPr>
        </p:nvSpPr>
        <p:spPr>
          <a:xfrm>
            <a:off x="2133600" y="6509004"/>
            <a:ext cx="5209952"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E5BE5E7-36FC-435E-9E39-FBFEACED802E}" type="datetimeFigureOut">
              <a:rPr lang="en-US" smtClean="0"/>
              <a:pPr/>
              <a:t>13-Aug-20</a:t>
            </a:fld>
            <a:endParaRPr lang="en-US"/>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C70342A-EA15-453C-960B-C3316FFED76A}" type="slidenum">
              <a:rPr lang="en-US" smtClean="0"/>
              <a:pPr/>
              <a:t>‹#›</a:t>
            </a:fld>
            <a:endParaRPr lang="en-US"/>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0438" y="757162"/>
            <a:ext cx="6070893" cy="707886"/>
          </a:xfrm>
          <a:prstGeom prst="rect">
            <a:avLst/>
          </a:prstGeom>
          <a:solidFill>
            <a:srgbClr val="00B050"/>
          </a:solidFill>
          <a:effectLst>
            <a:innerShdw blurRad="114300">
              <a:prstClr val="black"/>
            </a:innerShdw>
          </a:effectLst>
        </p:spPr>
        <p:txBody>
          <a:bodyPr wrap="none" rtlCol="0">
            <a:spAutoFit/>
          </a:bodyPr>
          <a:lstStyle/>
          <a:p>
            <a:r>
              <a:rPr lang="en-US" sz="4000" b="1" dirty="0" err="1" smtClean="0">
                <a:latin typeface="NikoshBAN" panose="02000000000000000000" pitchFamily="2" charset="0"/>
                <a:cs typeface="NikoshBAN" panose="02000000000000000000" pitchFamily="2" charset="0"/>
              </a:rPr>
              <a:t>আজকের</a:t>
            </a:r>
            <a:r>
              <a:rPr lang="en-US" sz="4000" b="1" dirty="0" smtClean="0">
                <a:latin typeface="NikoshBAN" panose="02000000000000000000" pitchFamily="2" charset="0"/>
                <a:cs typeface="NikoshBAN" panose="02000000000000000000" pitchFamily="2" charset="0"/>
              </a:rPr>
              <a:t> </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ক্লাসে</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সবাইকে</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স্বাগতম</a:t>
            </a:r>
            <a:endParaRPr lang="en-US" sz="4000" b="1"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06623" y="2153949"/>
            <a:ext cx="5823869" cy="387552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396959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ox(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3714" y="319314"/>
            <a:ext cx="2110619" cy="830997"/>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sz="4800" dirty="0" err="1" smtClean="0">
                <a:latin typeface="NikoshBAN" panose="02000000000000000000" pitchFamily="2" charset="0"/>
                <a:cs typeface="NikoshBAN" panose="02000000000000000000" pitchFamily="2" charset="0"/>
              </a:rPr>
              <a:t>পরিচিতি</a:t>
            </a:r>
            <a:endParaRPr lang="en-US" sz="4800" dirty="0">
              <a:latin typeface="NikoshBAN" panose="02000000000000000000" pitchFamily="2" charset="0"/>
              <a:cs typeface="NikoshBAN" panose="02000000000000000000" pitchFamily="2" charset="0"/>
            </a:endParaRPr>
          </a:p>
        </p:txBody>
      </p:sp>
      <p:sp>
        <p:nvSpPr>
          <p:cNvPr id="3" name="Rounded Rectangle 2"/>
          <p:cNvSpPr/>
          <p:nvPr/>
        </p:nvSpPr>
        <p:spPr>
          <a:xfrm>
            <a:off x="7126035" y="3066259"/>
            <a:ext cx="4441371" cy="3323771"/>
          </a:xfrm>
          <a:prstGeom prst="roundRect">
            <a:avLst/>
          </a:prstGeom>
          <a:solidFill>
            <a:schemeClr val="tx1">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শ্রেণি</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নবম-দশম</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বিষয়:ব্যবসায়</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উদ্যোগ</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অধ্যায়:তৃতীয়</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শিরোনাম</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আত্নকর্মসংস্থান</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smtClean="0">
                <a:solidFill>
                  <a:schemeClr val="tx1">
                    <a:lumMod val="95000"/>
                  </a:schemeClr>
                </a:solidFill>
                <a:latin typeface="NikoshBAN" panose="02000000000000000000" pitchFamily="2" charset="0"/>
                <a:cs typeface="NikoshBAN" panose="02000000000000000000" pitchFamily="2" charset="0"/>
              </a:rPr>
              <a:t>সময়:4০ </a:t>
            </a:r>
            <a:r>
              <a:rPr lang="en-US" sz="3200" dirty="0" err="1" smtClean="0">
                <a:solidFill>
                  <a:schemeClr val="tx1">
                    <a:lumMod val="95000"/>
                  </a:schemeClr>
                </a:solidFill>
                <a:latin typeface="NikoshBAN" panose="02000000000000000000" pitchFamily="2" charset="0"/>
                <a:cs typeface="NikoshBAN" panose="02000000000000000000" pitchFamily="2" charset="0"/>
              </a:rPr>
              <a:t>মিনিট</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তারিখ</a:t>
            </a:r>
            <a:r>
              <a:rPr lang="en-US" sz="3200" dirty="0" smtClean="0">
                <a:solidFill>
                  <a:schemeClr val="tx1">
                    <a:lumMod val="95000"/>
                  </a:schemeClr>
                </a:solidFill>
                <a:latin typeface="NikoshBAN" panose="02000000000000000000" pitchFamily="2" charset="0"/>
                <a:cs typeface="NikoshBAN" panose="02000000000000000000" pitchFamily="2" charset="0"/>
              </a:rPr>
              <a:t>:</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59196" y="508000"/>
            <a:ext cx="1960338" cy="217898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TextBox 4"/>
          <p:cNvSpPr txBox="1"/>
          <p:nvPr/>
        </p:nvSpPr>
        <p:spPr>
          <a:xfrm>
            <a:off x="1298088" y="3820203"/>
            <a:ext cx="4348209" cy="1815882"/>
          </a:xfrm>
          <a:prstGeom prst="rect">
            <a:avLst/>
          </a:prstGeom>
          <a:solidFill>
            <a:schemeClr val="bg2">
              <a:lumMod val="90000"/>
            </a:schemeClr>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2800" dirty="0" err="1" smtClean="0">
                <a:latin typeface="NikoshBAN" panose="02000000000000000000" pitchFamily="2" charset="0"/>
                <a:cs typeface="NikoshBAN" panose="02000000000000000000" pitchFamily="2" charset="0"/>
              </a:rPr>
              <a:t>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ফরিদুল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ইসলাম</a:t>
            </a:r>
            <a:r>
              <a:rPr lang="en-US" sz="2800" dirty="0" smtClean="0">
                <a:latin typeface="NikoshBAN" panose="02000000000000000000" pitchFamily="2" charset="0"/>
                <a:cs typeface="NikoshBAN" panose="02000000000000000000" pitchFamily="2" charset="0"/>
              </a:rPr>
              <a:t> </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প্রভাষক</a:t>
            </a:r>
            <a:r>
              <a:rPr lang="en-US" sz="2800" dirty="0" smtClean="0">
                <a:latin typeface="NikoshBAN" panose="02000000000000000000" pitchFamily="2" charset="0"/>
                <a:cs typeface="NikoshBAN" panose="02000000000000000000" pitchFamily="2" charset="0"/>
              </a:rPr>
              <a:t> , </a:t>
            </a:r>
            <a:r>
              <a:rPr lang="en-US" sz="2800" dirty="0" err="1" smtClean="0">
                <a:latin typeface="NikoshBAN" panose="02000000000000000000" pitchFamily="2" charset="0"/>
                <a:cs typeface="NikoshBAN" panose="02000000000000000000" pitchFamily="2" charset="0"/>
              </a:rPr>
              <a:t>ব্যবস্থাপনা</a:t>
            </a:r>
            <a:r>
              <a:rPr lang="en-US" sz="2800" dirty="0" smtClean="0">
                <a:latin typeface="NikoshBAN" panose="02000000000000000000" pitchFamily="2" charset="0"/>
                <a:cs typeface="NikoshBAN" panose="02000000000000000000" pitchFamily="2" charset="0"/>
              </a:rPr>
              <a:t> </a:t>
            </a:r>
          </a:p>
          <a:p>
            <a:r>
              <a:rPr lang="en-US" sz="2800" dirty="0" err="1" smtClean="0">
                <a:latin typeface="NikoshBAN" panose="02000000000000000000" pitchFamily="2" charset="0"/>
                <a:cs typeface="NikoshBAN" panose="02000000000000000000" pitchFamily="2" charset="0"/>
              </a:rPr>
              <a:t>মজিদ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জরিনা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ফাউন্ডেশন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স্কুল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এন্ড</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কলেজ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শরীয়তপুর</a:t>
            </a:r>
            <a:r>
              <a:rPr lang="en-US" sz="2800" dirty="0" smtClean="0">
                <a:latin typeface="NikoshBAN" panose="02000000000000000000" pitchFamily="2" charset="0"/>
                <a:cs typeface="NikoshBAN" panose="02000000000000000000" pitchFamily="2" charset="0"/>
              </a:rPr>
              <a:t> । </a:t>
            </a:r>
            <a:endParaRPr lang="en-US" sz="2800" dirty="0" smtClean="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stretch>
            <a:fillRect/>
          </a:stretch>
        </p:blipFill>
        <p:spPr>
          <a:xfrm>
            <a:off x="2114508" y="1393821"/>
            <a:ext cx="1931711" cy="1931711"/>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xmlns="" val="53876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4057" y="521048"/>
            <a:ext cx="10362381" cy="769441"/>
          </a:xfrm>
          <a:prstGeom prst="rect">
            <a:avLst/>
          </a:prstGeom>
          <a:solidFill>
            <a:schemeClr val="tx2">
              <a:lumMod val="40000"/>
              <a:lumOff val="60000"/>
            </a:schemeClr>
          </a:solidFill>
          <a:ln w="2857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sz="4400" dirty="0" err="1" smtClean="0">
                <a:solidFill>
                  <a:srgbClr val="00B0F0"/>
                </a:solidFill>
                <a:latin typeface="NikoshBAN" panose="02000000000000000000" pitchFamily="2" charset="0"/>
                <a:cs typeface="NikoshBAN" panose="02000000000000000000" pitchFamily="2" charset="0"/>
              </a:rPr>
              <a:t>নিচের</a:t>
            </a:r>
            <a:r>
              <a:rPr lang="en-US" sz="4400" dirty="0" smtClean="0">
                <a:solidFill>
                  <a:srgbClr val="00B0F0"/>
                </a:solidFill>
                <a:latin typeface="NikoshBAN" panose="02000000000000000000" pitchFamily="2" charset="0"/>
                <a:cs typeface="NikoshBAN" panose="02000000000000000000" pitchFamily="2" charset="0"/>
              </a:rPr>
              <a:t> </a:t>
            </a:r>
            <a:r>
              <a:rPr lang="en-US" sz="4400" dirty="0" err="1" smtClean="0">
                <a:solidFill>
                  <a:srgbClr val="00B0F0"/>
                </a:solidFill>
                <a:latin typeface="NikoshBAN" panose="02000000000000000000" pitchFamily="2" charset="0"/>
                <a:cs typeface="NikoshBAN" panose="02000000000000000000" pitchFamily="2" charset="0"/>
              </a:rPr>
              <a:t>ছবি</a:t>
            </a:r>
            <a:r>
              <a:rPr lang="en-US" sz="4400" dirty="0" smtClean="0">
                <a:solidFill>
                  <a:srgbClr val="00B0F0"/>
                </a:solidFill>
                <a:latin typeface="NikoshBAN" panose="02000000000000000000" pitchFamily="2" charset="0"/>
                <a:cs typeface="NikoshBAN" panose="02000000000000000000" pitchFamily="2" charset="0"/>
              </a:rPr>
              <a:t> </a:t>
            </a:r>
            <a:r>
              <a:rPr lang="en-US" sz="4400" dirty="0" err="1" smtClean="0">
                <a:solidFill>
                  <a:srgbClr val="00B0F0"/>
                </a:solidFill>
                <a:latin typeface="NikoshBAN" panose="02000000000000000000" pitchFamily="2" charset="0"/>
                <a:cs typeface="NikoshBAN" panose="02000000000000000000" pitchFamily="2" charset="0"/>
              </a:rPr>
              <a:t>গুলো</a:t>
            </a:r>
            <a:r>
              <a:rPr lang="en-US" sz="4400" dirty="0" smtClean="0">
                <a:solidFill>
                  <a:srgbClr val="00B0F0"/>
                </a:solidFill>
                <a:latin typeface="NikoshBAN" panose="02000000000000000000" pitchFamily="2" charset="0"/>
                <a:cs typeface="NikoshBAN" panose="02000000000000000000" pitchFamily="2" charset="0"/>
              </a:rPr>
              <a:t> </a:t>
            </a:r>
            <a:r>
              <a:rPr lang="en-US" sz="4400" dirty="0" err="1" smtClean="0">
                <a:solidFill>
                  <a:srgbClr val="00B0F0"/>
                </a:solidFill>
                <a:latin typeface="NikoshBAN" panose="02000000000000000000" pitchFamily="2" charset="0"/>
                <a:cs typeface="NikoshBAN" panose="02000000000000000000" pitchFamily="2" charset="0"/>
              </a:rPr>
              <a:t>লক্ষ্য</a:t>
            </a:r>
            <a:r>
              <a:rPr lang="en-US" sz="4400" dirty="0" smtClean="0">
                <a:solidFill>
                  <a:srgbClr val="00B0F0"/>
                </a:solidFill>
                <a:latin typeface="NikoshBAN" panose="02000000000000000000" pitchFamily="2" charset="0"/>
                <a:cs typeface="NikoshBAN" panose="02000000000000000000" pitchFamily="2" charset="0"/>
              </a:rPr>
              <a:t> </a:t>
            </a:r>
            <a:r>
              <a:rPr lang="en-US" sz="4400" dirty="0" err="1" smtClean="0">
                <a:solidFill>
                  <a:srgbClr val="00B0F0"/>
                </a:solidFill>
                <a:latin typeface="NikoshBAN" panose="02000000000000000000" pitchFamily="2" charset="0"/>
                <a:cs typeface="NikoshBAN" panose="02000000000000000000" pitchFamily="2" charset="0"/>
              </a:rPr>
              <a:t>করি</a:t>
            </a:r>
            <a:endParaRPr lang="en-US" sz="4400" dirty="0">
              <a:solidFill>
                <a:srgbClr val="00B0F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1752" y="1872342"/>
            <a:ext cx="3446691" cy="284480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62957" y="1888437"/>
            <a:ext cx="3587137" cy="2798095"/>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144295" y="1902952"/>
            <a:ext cx="3801834" cy="278358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319177" y="5512690"/>
            <a:ext cx="12249510" cy="584775"/>
          </a:xfrm>
          <a:prstGeom prst="rect">
            <a:avLst/>
          </a:prstGeom>
          <a:noFill/>
        </p:spPr>
        <p:txBody>
          <a:bodyPr wrap="square" rtlCol="0">
            <a:spAutoFit/>
          </a:bodyPr>
          <a:lstStyle/>
          <a:p>
            <a:r>
              <a:rPr lang="en-US" sz="3200" dirty="0" err="1" smtClean="0">
                <a:latin typeface="NikoshBAN" panose="02000000000000000000" pitchFamily="2" charset="0"/>
                <a:cs typeface="NikoshBAN" panose="02000000000000000000" pitchFamily="2" charset="0"/>
              </a:rPr>
              <a:t>নিজেদের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কর্মসংস্থানের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জন্য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যারা</a:t>
            </a:r>
            <a:r>
              <a:rPr lang="en-US" sz="3200" dirty="0" smtClean="0">
                <a:latin typeface="NikoshBAN" panose="02000000000000000000" pitchFamily="2" charset="0"/>
                <a:cs typeface="NikoshBAN" panose="02000000000000000000" pitchFamily="2" charset="0"/>
              </a:rPr>
              <a:t> এ </a:t>
            </a:r>
            <a:r>
              <a:rPr lang="en-US" sz="3200" dirty="0" err="1" smtClean="0">
                <a:latin typeface="NikoshBAN" panose="02000000000000000000" pitchFamily="2" charset="0"/>
                <a:cs typeface="NikoshBAN" panose="02000000000000000000" pitchFamily="2" charset="0"/>
              </a:rPr>
              <a:t>সব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কাজ</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তাদের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যায়</a:t>
            </a:r>
            <a:r>
              <a:rPr lang="en-US"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429318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3715657" y="696685"/>
            <a:ext cx="4180115" cy="928914"/>
          </a:xfrm>
          <a:prstGeom prst="flowChartTerminator">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u="sng" dirty="0" err="1" smtClean="0">
                <a:latin typeface="NikoshBAN" panose="02000000000000000000" pitchFamily="2" charset="0"/>
                <a:cs typeface="NikoshBAN" panose="02000000000000000000" pitchFamily="2" charset="0"/>
              </a:rPr>
              <a:t>আত্মকর্মসংস্থান</a:t>
            </a:r>
            <a:endParaRPr lang="en-US" sz="4800" b="1" u="sng" dirty="0"/>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39860" y="1828800"/>
            <a:ext cx="5941867" cy="37557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341984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6151" y="930115"/>
            <a:ext cx="4952610" cy="584775"/>
          </a:xfrm>
          <a:prstGeom prst="rect">
            <a:avLst/>
          </a:prstGeom>
          <a:solidFill>
            <a:schemeClr val="accent4">
              <a:lumMod val="20000"/>
              <a:lumOff val="80000"/>
            </a:schemeClr>
          </a:solidFill>
          <a:ln w="38100">
            <a:solidFill>
              <a:schemeClr val="tx1"/>
            </a:solidFill>
          </a:ln>
        </p:spPr>
        <p:txBody>
          <a:bodyPr wrap="square">
            <a:spAutoFit/>
          </a:bodyPr>
          <a:lstStyle/>
          <a:p>
            <a:pPr algn="ctr"/>
            <a:r>
              <a:rPr lang="en-US" sz="3200" b="1" dirty="0" err="1" smtClean="0">
                <a:solidFill>
                  <a:srgbClr val="00B0F0"/>
                </a:solidFill>
                <a:latin typeface="NikoshBAN" panose="02000000000000000000" pitchFamily="2" charset="0"/>
                <a:cs typeface="NikoshBAN" panose="02000000000000000000" pitchFamily="2" charset="0"/>
              </a:rPr>
              <a:t>আত্মকর্মসংস্থান</a:t>
            </a:r>
            <a:r>
              <a:rPr lang="en-US" sz="3200" b="1" dirty="0" smtClean="0">
                <a:solidFill>
                  <a:srgbClr val="00B0F0"/>
                </a:solidFill>
                <a:latin typeface="NikoshBAN" panose="02000000000000000000" pitchFamily="2" charset="0"/>
                <a:cs typeface="NikoshBAN" panose="02000000000000000000" pitchFamily="2" charset="0"/>
              </a:rPr>
              <a:t> </a:t>
            </a:r>
            <a:r>
              <a:rPr lang="en-US" sz="3200" b="1" dirty="0" err="1" smtClean="0">
                <a:solidFill>
                  <a:srgbClr val="00B0F0"/>
                </a:solidFill>
                <a:latin typeface="NikoshBAN" panose="02000000000000000000" pitchFamily="2" charset="0"/>
                <a:cs typeface="NikoshBAN" panose="02000000000000000000" pitchFamily="2" charset="0"/>
              </a:rPr>
              <a:t>বলতে</a:t>
            </a:r>
            <a:r>
              <a:rPr lang="en-US" sz="3200" b="1" dirty="0" smtClean="0">
                <a:solidFill>
                  <a:srgbClr val="00B0F0"/>
                </a:solidFill>
                <a:latin typeface="NikoshBAN" panose="02000000000000000000" pitchFamily="2" charset="0"/>
                <a:cs typeface="NikoshBAN" panose="02000000000000000000" pitchFamily="2" charset="0"/>
              </a:rPr>
              <a:t> </a:t>
            </a:r>
            <a:r>
              <a:rPr lang="en-US" sz="3200" b="1" dirty="0" err="1" smtClean="0">
                <a:solidFill>
                  <a:srgbClr val="00B0F0"/>
                </a:solidFill>
                <a:latin typeface="NikoshBAN" panose="02000000000000000000" pitchFamily="2" charset="0"/>
                <a:cs typeface="NikoshBAN" panose="02000000000000000000" pitchFamily="2" charset="0"/>
              </a:rPr>
              <a:t>কী</a:t>
            </a:r>
            <a:r>
              <a:rPr lang="en-US" sz="3200" b="1" dirty="0" smtClean="0">
                <a:solidFill>
                  <a:srgbClr val="00B0F0"/>
                </a:solidFill>
                <a:latin typeface="NikoshBAN" panose="02000000000000000000" pitchFamily="2" charset="0"/>
                <a:cs typeface="NikoshBAN" panose="02000000000000000000" pitchFamily="2" charset="0"/>
              </a:rPr>
              <a:t> </a:t>
            </a:r>
            <a:r>
              <a:rPr lang="en-US" sz="3200" b="1" dirty="0" err="1" smtClean="0">
                <a:solidFill>
                  <a:srgbClr val="00B0F0"/>
                </a:solidFill>
                <a:latin typeface="NikoshBAN" panose="02000000000000000000" pitchFamily="2" charset="0"/>
                <a:cs typeface="NikoshBAN" panose="02000000000000000000" pitchFamily="2" charset="0"/>
              </a:rPr>
              <a:t>বুঝি</a:t>
            </a:r>
            <a:r>
              <a:rPr lang="en-US" sz="3200" b="1" dirty="0">
                <a:solidFill>
                  <a:srgbClr val="00B0F0"/>
                </a:solidFill>
                <a:latin typeface="NikoshBAN" panose="02000000000000000000" pitchFamily="2" charset="0"/>
                <a:cs typeface="NikoshBAN" panose="02000000000000000000" pitchFamily="2" charset="0"/>
              </a:rPr>
              <a:t>?</a:t>
            </a:r>
            <a:endParaRPr lang="en-US" sz="3200" b="1" dirty="0">
              <a:solidFill>
                <a:srgbClr val="00B0F0"/>
              </a:solidFill>
            </a:endParaRPr>
          </a:p>
        </p:txBody>
      </p:sp>
      <p:sp>
        <p:nvSpPr>
          <p:cNvPr id="3" name="TextBox 2"/>
          <p:cNvSpPr txBox="1"/>
          <p:nvPr/>
        </p:nvSpPr>
        <p:spPr>
          <a:xfrm>
            <a:off x="1291772" y="4281714"/>
            <a:ext cx="9521371" cy="1754326"/>
          </a:xfrm>
          <a:prstGeom prst="rect">
            <a:avLst/>
          </a:prstGeom>
          <a:noFill/>
        </p:spPr>
        <p:txBody>
          <a:bodyPr wrap="square" rtlCol="0">
            <a:spAutoFit/>
          </a:bodyPr>
          <a:lstStyle/>
          <a:p>
            <a:r>
              <a:rPr lang="en-US" sz="3600" dirty="0" err="1" smtClean="0">
                <a:latin typeface="NikoshBAN" panose="02000000000000000000" pitchFamily="2" charset="0"/>
                <a:cs typeface="NikoshBAN" panose="02000000000000000000" pitchFamily="2" charset="0"/>
              </a:rPr>
              <a:t>নিজস্ব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পুঁজি</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অথবা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ঋণ</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স্বল্প</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সম্পদ,নিজস্ব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চিন্তা,জ্ঞান,বুদ্ধিমত্তা</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দক্ষতাকে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কাজে</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লগিয়ে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ন্যূনতম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ঝুঁকি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আত্ন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প্রচেষ্টায়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জীবিকা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অর্জনের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ব্যবস্থাকে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আত্মকর্মসংস্থান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বলে</a:t>
            </a:r>
            <a:r>
              <a:rPr lang="en-US" sz="3600" dirty="0">
                <a:latin typeface="NikoshBAN" panose="02000000000000000000" pitchFamily="2" charset="0"/>
                <a:cs typeface="NikoshBAN" panose="02000000000000000000" pitchFamily="2" charset="0"/>
              </a:rPr>
              <a:t> </a:t>
            </a: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22620" y="1999082"/>
            <a:ext cx="3259673" cy="179844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xmlns="" val="32705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3"/>
                                        </p:tgtEl>
                                        <p:attrNameLst>
                                          <p:attrName>style.visibility</p:attrName>
                                        </p:attrNameLst>
                                      </p:cBhvr>
                                      <p:to>
                                        <p:strVal val="visible"/>
                                      </p:to>
                                    </p:set>
                                    <p:anim by="(-#ppt_w*2)" calcmode="lin" valueType="num">
                                      <p:cBhvr rctx="PPT">
                                        <p:cTn id="22" dur="500" autoRev="1" fill="hold">
                                          <p:stCondLst>
                                            <p:cond delay="0"/>
                                          </p:stCondLst>
                                        </p:cTn>
                                        <p:tgtEl>
                                          <p:spTgt spid="3"/>
                                        </p:tgtEl>
                                        <p:attrNameLst>
                                          <p:attrName>ppt_w</p:attrName>
                                        </p:attrNameLst>
                                      </p:cBhvr>
                                    </p:anim>
                                    <p:anim by="(#ppt_w*0.50)" calcmode="lin" valueType="num">
                                      <p:cBhvr>
                                        <p:cTn id="23" dur="500" decel="50000" autoRev="1" fill="hold">
                                          <p:stCondLst>
                                            <p:cond delay="0"/>
                                          </p:stCondLst>
                                        </p:cTn>
                                        <p:tgtEl>
                                          <p:spTgt spid="3"/>
                                        </p:tgtEl>
                                        <p:attrNameLst>
                                          <p:attrName>ppt_x</p:attrName>
                                        </p:attrNameLst>
                                      </p:cBhvr>
                                    </p:anim>
                                    <p:anim from="(-#ppt_h/2)" to="(#ppt_y)" calcmode="lin" valueType="num">
                                      <p:cBhvr>
                                        <p:cTn id="24" dur="1000" fill="hold">
                                          <p:stCondLst>
                                            <p:cond delay="0"/>
                                          </p:stCondLst>
                                        </p:cTn>
                                        <p:tgtEl>
                                          <p:spTgt spid="3"/>
                                        </p:tgtEl>
                                        <p:attrNameLst>
                                          <p:attrName>ppt_y</p:attrName>
                                        </p:attrNameLst>
                                      </p:cBhvr>
                                    </p:anim>
                                    <p:animRot by="21600000">
                                      <p:cBhvr>
                                        <p:cTn id="25"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533" y="253536"/>
            <a:ext cx="5223934" cy="948731"/>
          </a:xfrm>
          <a:ln w="38100">
            <a:solidFill>
              <a:srgbClr val="FFFF00"/>
            </a:solidFill>
          </a:ln>
          <a:effectLst>
            <a:reflection blurRad="6350" stA="52000" endA="300" endPos="35000" dir="5400000" sy="-100000" algn="bl" rotWithShape="0"/>
          </a:effectLst>
        </p:spPr>
        <p:txBody>
          <a:bodyPr>
            <a:noAutofit/>
          </a:bodyPr>
          <a:lstStyle/>
          <a:p>
            <a:pPr algn="ctr"/>
            <a:r>
              <a:rPr lang="bn-BD" sz="4400" b="1" u="sng" dirty="0" smtClean="0">
                <a:solidFill>
                  <a:srgbClr val="FF0066"/>
                </a:solidFill>
                <a:effectLst>
                  <a:outerShdw blurRad="38100" dist="38100" dir="2700000" algn="tl">
                    <a:srgbClr val="000000">
                      <a:alpha val="43137"/>
                    </a:srgbClr>
                  </a:outerShdw>
                </a:effectLst>
                <a:latin typeface="Nikosh" pitchFamily="2" charset="0"/>
                <a:cs typeface="Nikosh" pitchFamily="2" charset="0"/>
              </a:rPr>
              <a:t>বাড়ীর কাজ</a:t>
            </a:r>
            <a:endParaRPr lang="en-US" sz="4400" b="1" u="sng" dirty="0">
              <a:solidFill>
                <a:srgbClr val="FF0066"/>
              </a:solidFill>
              <a:effectLst>
                <a:outerShdw blurRad="38100" dist="38100" dir="2700000" algn="tl">
                  <a:srgbClr val="000000">
                    <a:alpha val="43137"/>
                  </a:srgbClr>
                </a:outerShdw>
              </a:effectLst>
              <a:latin typeface="Nikosh" pitchFamily="2" charset="0"/>
              <a:cs typeface="Nikosh" pitchFamily="2" charset="0"/>
            </a:endParaRPr>
          </a:p>
        </p:txBody>
      </p:sp>
      <p:pic>
        <p:nvPicPr>
          <p:cNvPr id="6" name="Picture 5" descr="9478dd77ccb0aa9bd4dc638337f70d44-retro-different-home-styles-for-home-by-aman-bansal.jpg"/>
          <p:cNvPicPr>
            <a:picLocks noChangeAspect="1"/>
          </p:cNvPicPr>
          <p:nvPr/>
        </p:nvPicPr>
        <p:blipFill>
          <a:blip r:embed="rId2" cstate="print"/>
          <a:stretch>
            <a:fillRect/>
          </a:stretch>
        </p:blipFill>
        <p:spPr>
          <a:xfrm>
            <a:off x="7289800" y="1676400"/>
            <a:ext cx="3716868" cy="1532467"/>
          </a:xfrm>
          <a:prstGeom prst="round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pic>
        <p:nvPicPr>
          <p:cNvPr id="7" name="Picture 6" descr="boy-going-to-school-cartoon-image.jpg"/>
          <p:cNvPicPr>
            <a:picLocks noChangeAspect="1"/>
          </p:cNvPicPr>
          <p:nvPr/>
        </p:nvPicPr>
        <p:blipFill>
          <a:blip r:embed="rId3" cstate="print"/>
          <a:stretch>
            <a:fillRect/>
          </a:stretch>
        </p:blipFill>
        <p:spPr>
          <a:xfrm>
            <a:off x="1786466" y="1828801"/>
            <a:ext cx="3352801" cy="1346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8" name="Right Arrow 7"/>
          <p:cNvSpPr/>
          <p:nvPr/>
        </p:nvSpPr>
        <p:spPr>
          <a:xfrm>
            <a:off x="3225801" y="1854199"/>
            <a:ext cx="5588000" cy="558800"/>
          </a:xfrm>
          <a:prstGeom prst="rightArrow">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3267" y="3598333"/>
            <a:ext cx="11641667" cy="3416320"/>
          </a:xfrm>
          <a:prstGeom prst="rect">
            <a:avLst/>
          </a:prstGeom>
        </p:spPr>
        <p:txBody>
          <a:bodyPr wrap="square">
            <a:spAutoFit/>
          </a:bodyPr>
          <a:lstStyle/>
          <a:p>
            <a:r>
              <a:rPr lang="as-IN" dirty="0" smtClean="0"/>
              <a:t>রমিজের </a:t>
            </a:r>
            <a:r>
              <a:rPr lang="as-IN" dirty="0" smtClean="0"/>
              <a:t>বাড়ি পাবনায়। তিনি নিম্ন-মধ্যবিত্ত একজন কৃষক । জমির ফসল ওঠার পর তাকে কর্মহীন থাকতে হয়। প্রায়ই তাকে অনেক অর্থকষ্টে থাকতে হয়। পাবনা এলাকায় অনেক গো চারণ ক্ষেত্র আছে। তিনি সেখান থেকে দুধ সংগ্রহ করে মাখন তৈরি করে মিষ্টির দোকানে সরবরাহ করেন ।মাখন তৈরীর কাজে দক্ষতা না থাকায় পরিমাণ মতো মাখন তিনি দুধ থেকে সংগ্রহ করতে পারেন না ।তাই তিনি এ কাজের জন্য দক্ষতা সম্পন্ন লোকের কাছ থেকে প্রশিক্ষণ নেন ।আগে তার কাজে বেশি লাভ না হলেও বর্তমানে তিনি অনেক লাভবান ও সফল।</a:t>
            </a:r>
          </a:p>
          <a:p>
            <a:r>
              <a:rPr lang="as-IN" dirty="0" smtClean="0"/>
              <a:t/>
            </a:r>
            <a:br>
              <a:rPr lang="as-IN" dirty="0" smtClean="0"/>
            </a:br>
            <a:r>
              <a:rPr lang="as-IN" dirty="0" smtClean="0"/>
              <a:t>ক</a:t>
            </a:r>
            <a:r>
              <a:rPr lang="en-US" dirty="0" smtClean="0"/>
              <a:t>.</a:t>
            </a:r>
            <a:r>
              <a:rPr lang="as-IN" dirty="0" smtClean="0"/>
              <a:t>অংশীদারি </a:t>
            </a:r>
            <a:r>
              <a:rPr lang="as-IN" dirty="0" smtClean="0"/>
              <a:t>ব্যবসায়ের সদস্য সংখ্যা কতজন?</a:t>
            </a:r>
          </a:p>
          <a:p>
            <a:r>
              <a:rPr lang="as-IN" dirty="0" smtClean="0"/>
              <a:t>খ</a:t>
            </a:r>
            <a:r>
              <a:rPr lang="en-US" dirty="0" smtClean="0"/>
              <a:t>.</a:t>
            </a:r>
            <a:r>
              <a:rPr lang="as-IN" dirty="0" smtClean="0"/>
              <a:t>অসীম </a:t>
            </a:r>
            <a:r>
              <a:rPr lang="as-IN" dirty="0" smtClean="0"/>
              <a:t>দায় বলতে কী বোঝায়?</a:t>
            </a:r>
          </a:p>
          <a:p>
            <a:r>
              <a:rPr lang="as-IN" dirty="0" smtClean="0"/>
              <a:t>গ</a:t>
            </a:r>
            <a:r>
              <a:rPr lang="en-US" dirty="0" smtClean="0"/>
              <a:t>.</a:t>
            </a:r>
            <a:r>
              <a:rPr lang="as-IN" dirty="0" smtClean="0"/>
              <a:t>উদ্দীপকে </a:t>
            </a:r>
            <a:r>
              <a:rPr lang="as-IN" dirty="0" smtClean="0"/>
              <a:t>রমিজের মাখন তৈরির কাজটি কোন ধরনের কর্মসংস্থান? ব্যাখ্যা করো?</a:t>
            </a:r>
          </a:p>
          <a:p>
            <a:r>
              <a:rPr lang="en-US" dirty="0" smtClean="0"/>
              <a:t>ঘ.</a:t>
            </a:r>
            <a:r>
              <a:rPr lang="as-IN" dirty="0" smtClean="0"/>
              <a:t>পরবর্তী </a:t>
            </a:r>
            <a:r>
              <a:rPr lang="as-IN" dirty="0" smtClean="0"/>
              <a:t>পর্যায়ে রমিজের কাজে সফলতার কারণ বিশ্লেষণ করো?</a:t>
            </a:r>
          </a:p>
          <a:p>
            <a:r>
              <a:rPr lang="as-IN" dirty="0" smtClean="0"/>
              <a:t/>
            </a:r>
            <a:br>
              <a:rPr lang="as-IN"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000" fill="hold"/>
                                        <p:tgtEl>
                                          <p:spTgt spid="7"/>
                                        </p:tgtEl>
                                        <p:attrNameLst>
                                          <p:attrName>ppt_w</p:attrName>
                                        </p:attrNameLst>
                                      </p:cBhvr>
                                      <p:tavLst>
                                        <p:tav tm="0">
                                          <p:val>
                                            <p:fltVal val="0"/>
                                          </p:val>
                                        </p:tav>
                                        <p:tav tm="100000">
                                          <p:val>
                                            <p:strVal val="#ppt_w"/>
                                          </p:val>
                                        </p:tav>
                                      </p:tavLst>
                                    </p:anim>
                                    <p:anim calcmode="lin" valueType="num">
                                      <p:cBhvr>
                                        <p:cTn id="13" dur="2000" fill="hold"/>
                                        <p:tgtEl>
                                          <p:spTgt spid="7"/>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repeatCount="indefinite"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ppt_x</p:attrName>
                                        </p:attrNameLst>
                                      </p:cBhvr>
                                      <p:tavLst>
                                        <p:tav tm="0">
                                          <p:val>
                                            <p:strVal val="#ppt_x-.2"/>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533" y="253536"/>
            <a:ext cx="5223934" cy="948731"/>
          </a:xfrm>
          <a:ln w="38100">
            <a:solidFill>
              <a:srgbClr val="FFFF00"/>
            </a:solidFill>
          </a:ln>
          <a:effectLst>
            <a:reflection blurRad="6350" stA="52000" endA="300" endPos="35000" dir="5400000" sy="-100000" algn="bl" rotWithShape="0"/>
          </a:effectLst>
        </p:spPr>
        <p:txBody>
          <a:bodyPr>
            <a:noAutofit/>
          </a:bodyPr>
          <a:lstStyle/>
          <a:p>
            <a:pPr algn="ctr"/>
            <a:r>
              <a:rPr lang="bn-BD" sz="4400" b="1" u="sng" dirty="0" smtClean="0">
                <a:solidFill>
                  <a:srgbClr val="FF0066"/>
                </a:solidFill>
                <a:effectLst>
                  <a:outerShdw blurRad="38100" dist="38100" dir="2700000" algn="tl">
                    <a:srgbClr val="000000">
                      <a:alpha val="43137"/>
                    </a:srgbClr>
                  </a:outerShdw>
                </a:effectLst>
                <a:latin typeface="Nikosh" pitchFamily="2" charset="0"/>
                <a:cs typeface="Nikosh" pitchFamily="2" charset="0"/>
              </a:rPr>
              <a:t>বাড়ীর কাজ</a:t>
            </a:r>
            <a:endParaRPr lang="en-US" sz="4400" b="1" u="sng" dirty="0">
              <a:solidFill>
                <a:srgbClr val="FF0066"/>
              </a:solidFill>
              <a:effectLst>
                <a:outerShdw blurRad="38100" dist="38100" dir="2700000" algn="tl">
                  <a:srgbClr val="000000">
                    <a:alpha val="43137"/>
                  </a:srgbClr>
                </a:outerShdw>
              </a:effectLst>
              <a:latin typeface="Nikosh" pitchFamily="2" charset="0"/>
              <a:cs typeface="Nikosh" pitchFamily="2" charset="0"/>
            </a:endParaRPr>
          </a:p>
        </p:txBody>
      </p:sp>
      <p:pic>
        <p:nvPicPr>
          <p:cNvPr id="6" name="Picture 5" descr="9478dd77ccb0aa9bd4dc638337f70d44-retro-different-home-styles-for-home-by-aman-bansal.jpg"/>
          <p:cNvPicPr>
            <a:picLocks noChangeAspect="1"/>
          </p:cNvPicPr>
          <p:nvPr/>
        </p:nvPicPr>
        <p:blipFill>
          <a:blip r:embed="rId2" cstate="print"/>
          <a:stretch>
            <a:fillRect/>
          </a:stretch>
        </p:blipFill>
        <p:spPr>
          <a:xfrm>
            <a:off x="7289800" y="1676400"/>
            <a:ext cx="3716868" cy="1532467"/>
          </a:xfrm>
          <a:prstGeom prst="round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pic>
        <p:nvPicPr>
          <p:cNvPr id="7" name="Picture 6" descr="boy-going-to-school-cartoon-image.jpg"/>
          <p:cNvPicPr>
            <a:picLocks noChangeAspect="1"/>
          </p:cNvPicPr>
          <p:nvPr/>
        </p:nvPicPr>
        <p:blipFill>
          <a:blip r:embed="rId3" cstate="print"/>
          <a:stretch>
            <a:fillRect/>
          </a:stretch>
        </p:blipFill>
        <p:spPr>
          <a:xfrm>
            <a:off x="1786466" y="1828801"/>
            <a:ext cx="3352801" cy="1346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8" name="Right Arrow 7"/>
          <p:cNvSpPr/>
          <p:nvPr/>
        </p:nvSpPr>
        <p:spPr>
          <a:xfrm>
            <a:off x="3225801" y="1854199"/>
            <a:ext cx="5588000" cy="558800"/>
          </a:xfrm>
          <a:prstGeom prst="rightArrow">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3267" y="3945468"/>
            <a:ext cx="11641667" cy="2308324"/>
          </a:xfrm>
          <a:prstGeom prst="rect">
            <a:avLst/>
          </a:prstGeom>
        </p:spPr>
        <p:txBody>
          <a:bodyPr wrap="square">
            <a:spAutoFit/>
          </a:bodyPr>
          <a:lstStyle/>
          <a:p>
            <a:r>
              <a:rPr lang="as-IN" dirty="0" smtClean="0"/>
              <a:t>সিলেটের জনাব জালাল যুব উন্নয়ন একাডেমী থেকে পশু পালনের উপর প্রশিক্ষণ নিয়ে বাড়ির পতিত জমিতে খামার স্থাপন করেন। ঈদে কোরবানীর পশু বিক্রির মাধ্যমে প্রচুর মুনাফা অর্জন করেন। স্থানীয়ভাবে তিনি খামারি নামে সুনাম অর্জন করেন।</a:t>
            </a:r>
          </a:p>
          <a:p>
            <a:r>
              <a:rPr lang="as-IN" dirty="0" smtClean="0"/>
              <a:t/>
            </a:r>
            <a:br>
              <a:rPr lang="as-IN" dirty="0" smtClean="0"/>
            </a:br>
            <a:r>
              <a:rPr lang="as-IN" dirty="0" smtClean="0"/>
              <a:t>ক</a:t>
            </a:r>
            <a:r>
              <a:rPr lang="en-US" dirty="0" smtClean="0"/>
              <a:t>.</a:t>
            </a:r>
            <a:r>
              <a:rPr lang="as-IN" dirty="0" smtClean="0"/>
              <a:t>যুব </a:t>
            </a:r>
            <a:r>
              <a:rPr lang="as-IN" dirty="0" smtClean="0"/>
              <a:t>প্রশিক্ষণ কেন্দ্র রয়েছে কোথায়?</a:t>
            </a:r>
          </a:p>
          <a:p>
            <a:r>
              <a:rPr lang="as-IN" dirty="0" smtClean="0"/>
              <a:t>খ</a:t>
            </a:r>
            <a:r>
              <a:rPr lang="en-US" dirty="0" smtClean="0"/>
              <a:t>.</a:t>
            </a:r>
            <a:r>
              <a:rPr lang="as-IN" dirty="0" smtClean="0"/>
              <a:t>মজুরি </a:t>
            </a:r>
            <a:r>
              <a:rPr lang="as-IN" dirty="0" smtClean="0"/>
              <a:t>ও বেতন ভিত্তিক কর্মসংস্থানের বৈশিষ্ট্য গুলি উল্লেখ করো?</a:t>
            </a:r>
          </a:p>
          <a:p>
            <a:r>
              <a:rPr lang="as-IN" dirty="0" smtClean="0"/>
              <a:t>গ</a:t>
            </a:r>
            <a:r>
              <a:rPr lang="en-US" dirty="0" smtClean="0"/>
              <a:t>.</a:t>
            </a:r>
            <a:r>
              <a:rPr lang="as-IN" dirty="0" smtClean="0"/>
              <a:t>জনাব </a:t>
            </a:r>
            <a:r>
              <a:rPr lang="as-IN" dirty="0" smtClean="0"/>
              <a:t>জালালের খামারটি কি হিসেবে বিবেচিত হবে ব্যাখ্যা করো?</a:t>
            </a:r>
          </a:p>
          <a:p>
            <a:r>
              <a:rPr lang="as-IN" dirty="0" smtClean="0"/>
              <a:t>ঘ</a:t>
            </a:r>
            <a:r>
              <a:rPr lang="en-US" dirty="0" smtClean="0"/>
              <a:t>.</a:t>
            </a:r>
            <a:r>
              <a:rPr lang="as-IN" dirty="0" smtClean="0"/>
              <a:t> </a:t>
            </a:r>
            <a:r>
              <a:rPr lang="as-IN" dirty="0" smtClean="0"/>
              <a:t>আর্থসামাজিক উন্নয়ন ও জাতীয় আয় বাড়াতে উদ্দীপকের  খামারটির  অবদান মূল্যায়ন করো</a:t>
            </a:r>
            <a:r>
              <a:rPr lang="as-IN" dirty="0" smtClean="0"/>
              <a:t>?</a:t>
            </a:r>
            <a:r>
              <a:rPr lang="as-IN" dirty="0" smtClean="0"/>
              <a:t/>
            </a:r>
            <a:br>
              <a:rPr lang="as-IN"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000" fill="hold"/>
                                        <p:tgtEl>
                                          <p:spTgt spid="7"/>
                                        </p:tgtEl>
                                        <p:attrNameLst>
                                          <p:attrName>ppt_w</p:attrName>
                                        </p:attrNameLst>
                                      </p:cBhvr>
                                      <p:tavLst>
                                        <p:tav tm="0">
                                          <p:val>
                                            <p:fltVal val="0"/>
                                          </p:val>
                                        </p:tav>
                                        <p:tav tm="100000">
                                          <p:val>
                                            <p:strVal val="#ppt_w"/>
                                          </p:val>
                                        </p:tav>
                                      </p:tavLst>
                                    </p:anim>
                                    <p:anim calcmode="lin" valueType="num">
                                      <p:cBhvr>
                                        <p:cTn id="13" dur="2000" fill="hold"/>
                                        <p:tgtEl>
                                          <p:spTgt spid="7"/>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repeatCount="indefinite"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ppt_x</p:attrName>
                                        </p:attrNameLst>
                                      </p:cBhvr>
                                      <p:tavLst>
                                        <p:tav tm="0">
                                          <p:val>
                                            <p:strVal val="#ppt_x-.2"/>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92517" y="2005146"/>
            <a:ext cx="5241586" cy="4390724"/>
          </a:xfrm>
          <a:prstGeom prst="rect">
            <a:avLst/>
          </a:prstGeom>
        </p:spPr>
      </p:pic>
      <p:sp>
        <p:nvSpPr>
          <p:cNvPr id="4" name="TextBox 3"/>
          <p:cNvSpPr txBox="1"/>
          <p:nvPr/>
        </p:nvSpPr>
        <p:spPr>
          <a:xfrm>
            <a:off x="4219303" y="561703"/>
            <a:ext cx="2752677" cy="707886"/>
          </a:xfrm>
          <a:prstGeom prst="rect">
            <a:avLst/>
          </a:prstGeom>
          <a:noFill/>
        </p:spPr>
        <p:txBody>
          <a:bodyPr wrap="none" rtlCol="0">
            <a:spAutoFit/>
          </a:bodyPr>
          <a:lstStyle/>
          <a:p>
            <a:r>
              <a:rPr lang="en-US" sz="4000" dirty="0" err="1" smtClean="0">
                <a:latin typeface="NikoshBAN" panose="02000000000000000000" pitchFamily="2" charset="0"/>
                <a:cs typeface="NikoshBAN" panose="02000000000000000000" pitchFamily="2" charset="0"/>
              </a:rPr>
              <a:t>সবাইকে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ধন্যবাদ</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2798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52</TotalTime>
  <Words>214</Words>
  <Application>Microsoft Office PowerPoint</Application>
  <PresentationFormat>Custom</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Slide 1</vt:lpstr>
      <vt:lpstr>Slide 2</vt:lpstr>
      <vt:lpstr>Slide 3</vt:lpstr>
      <vt:lpstr>Slide 4</vt:lpstr>
      <vt:lpstr>Slide 5</vt:lpstr>
      <vt:lpstr>বাড়ীর কাজ</vt:lpstr>
      <vt:lpstr>বাড়ীর কাজ</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Perfect</dc:creator>
  <cp:lastModifiedBy>user</cp:lastModifiedBy>
  <cp:revision>19</cp:revision>
  <dcterms:created xsi:type="dcterms:W3CDTF">2020-02-28T01:17:37Z</dcterms:created>
  <dcterms:modified xsi:type="dcterms:W3CDTF">2020-08-13T03:27:14Z</dcterms:modified>
</cp:coreProperties>
</file>