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2" r:id="rId4"/>
    <p:sldId id="273" r:id="rId5"/>
    <p:sldId id="27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3" d="100"/>
          <a:sy n="113" d="100"/>
        </p:scale>
        <p:origin x="-42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extLst/>
          </a:lstStyle>
          <a:p>
            <a:fld id="{4E5BE5E7-36FC-435E-9E39-FBFEACED802E}" type="datetimeFigureOut">
              <a:rPr lang="en-US" smtClean="0"/>
              <a:pPr/>
              <a:t>18-Aug-20</a:t>
            </a:fld>
            <a:endParaRPr lang="en-US"/>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2" name="Footer Placeholder 11"/>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extLst/>
          </a:lstStyle>
          <a:p>
            <a:fld id="{4E5BE5E7-36FC-435E-9E39-FBFEACED802E}" type="datetimeFigureOut">
              <a:rPr lang="en-US" smtClean="0"/>
              <a:pPr/>
              <a:t>18-Aug-20</a:t>
            </a:fld>
            <a:endParaRPr lang="en-US"/>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0" name="Footer Placeholder 9"/>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21440" y="6514568"/>
            <a:ext cx="619051" cy="274320"/>
          </a:xfrm>
        </p:spPr>
        <p:txBody>
          <a:bodyPr/>
          <a:lstStyle>
            <a:extLst/>
          </a:lstStyle>
          <a:p>
            <a:fld id="{4C70342A-EA15-453C-960B-C3316FFED76A}" type="slidenum">
              <a:rPr lang="en-US" smtClean="0"/>
              <a:pPr/>
              <a:t>‹#›</a:t>
            </a:fld>
            <a:endParaRPr lang="en-US"/>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21440" y="6514568"/>
            <a:ext cx="619051" cy="274320"/>
          </a:xfrm>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70342A-EA15-453C-960B-C3316FFED76A}" type="slidenum">
              <a:rPr lang="en-US" smtClean="0"/>
              <a:pPr/>
              <a:t>‹#›</a:t>
            </a:fld>
            <a:endParaRPr lang="en-US"/>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5BE5E7-36FC-435E-9E39-FBFEACED802E}" type="datetimeFigureOut">
              <a:rPr lang="en-US" smtClean="0"/>
              <a:pPr/>
              <a:t>18-Aug-20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70342A-EA15-453C-960B-C3316FFED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extLst/>
          </a:lstStyle>
          <a:p>
            <a:fld id="{4E5BE5E7-36FC-435E-9E39-FBFEACED802E}" type="datetimeFigureOut">
              <a:rPr lang="en-US" smtClean="0"/>
              <a:pPr/>
              <a:t>18-Aug-20</a:t>
            </a:fld>
            <a:endParaRPr lang="en-US"/>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1" name="Footer Placeholder 10"/>
          <p:cNvSpPr>
            <a:spLocks noGrp="1"/>
          </p:cNvSpPr>
          <p:nvPr>
            <p:ph type="ftr" sz="quarter" idx="12"/>
          </p:nvPr>
        </p:nvSpPr>
        <p:spPr>
          <a:xfrm>
            <a:off x="2133600" y="6513670"/>
            <a:ext cx="5209952"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extLst/>
          </a:lstStyle>
          <a:p>
            <a:fld id="{4E5BE5E7-36FC-435E-9E39-FBFEACED802E}" type="datetimeFigureOut">
              <a:rPr lang="en-US" smtClean="0"/>
              <a:pPr/>
              <a:t>18-Aug-20</a:t>
            </a:fld>
            <a:endParaRPr lang="en-US"/>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70342A-EA15-453C-960B-C3316FFED76A}" type="slidenum">
              <a:rPr lang="en-US" smtClean="0"/>
              <a:pPr/>
              <a:t>‹#›</a:t>
            </a:fld>
            <a:endParaRPr lang="en-US"/>
          </a:p>
        </p:txBody>
      </p:sp>
      <p:sp>
        <p:nvSpPr>
          <p:cNvPr id="10" name="Footer Placeholder 9"/>
          <p:cNvSpPr>
            <a:spLocks noGrp="1"/>
          </p:cNvSpPr>
          <p:nvPr>
            <p:ph type="ftr" sz="quarter" idx="12"/>
          </p:nvPr>
        </p:nvSpPr>
        <p:spPr>
          <a:xfrm>
            <a:off x="2133600" y="6509004"/>
            <a:ext cx="5209952"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E5BE5E7-36FC-435E-9E39-FBFEACED802E}" type="datetimeFigureOut">
              <a:rPr lang="en-US" smtClean="0"/>
              <a:pPr/>
              <a:t>18-Aug-20</a:t>
            </a:fld>
            <a:endParaRPr lang="en-US"/>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C70342A-EA15-453C-960B-C3316FFED76A}" type="slidenum">
              <a:rPr lang="en-US" smtClean="0"/>
              <a:pPr/>
              <a:t>‹#›</a:t>
            </a:fld>
            <a:endParaRPr lang="en-US"/>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0438" y="757162"/>
            <a:ext cx="6070893" cy="707886"/>
          </a:xfrm>
          <a:prstGeom prst="rect">
            <a:avLst/>
          </a:prstGeom>
          <a:solidFill>
            <a:srgbClr val="00B050"/>
          </a:solidFill>
          <a:effectLst>
            <a:innerShdw blurRad="114300">
              <a:prstClr val="black"/>
            </a:innerShdw>
          </a:effectLst>
        </p:spPr>
        <p:txBody>
          <a:bodyPr wrap="none" rtlCol="0">
            <a:spAutoFit/>
          </a:bodyPr>
          <a:lstStyle/>
          <a:p>
            <a:r>
              <a:rPr lang="en-US" sz="4000" b="1" dirty="0" err="1" smtClean="0">
                <a:latin typeface="NikoshBAN" panose="02000000000000000000" pitchFamily="2" charset="0"/>
                <a:cs typeface="NikoshBAN" panose="02000000000000000000" pitchFamily="2" charset="0"/>
              </a:rPr>
              <a:t>আজকের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ক্লাসে</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সবাইকে</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স্বাগতম</a:t>
            </a:r>
            <a:endParaRPr lang="en-US" sz="4000" b="1"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006623" y="2153949"/>
            <a:ext cx="5823869" cy="387552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96959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ox(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3714" y="319314"/>
            <a:ext cx="2110619" cy="923330"/>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lnSpc>
                <a:spcPct val="150000"/>
              </a:lnSpc>
            </a:pPr>
            <a:r>
              <a:rPr lang="en-US" sz="3600" dirty="0" err="1" smtClean="0">
                <a:latin typeface="NikoshBAN" panose="02000000000000000000" pitchFamily="2" charset="0"/>
                <a:cs typeface="NikoshBAN" panose="02000000000000000000" pitchFamily="2" charset="0"/>
              </a:rPr>
              <a:t>পরিচিতি</a:t>
            </a:r>
            <a:endParaRPr lang="en-US" sz="3600" dirty="0">
              <a:latin typeface="NikoshBAN" panose="02000000000000000000" pitchFamily="2" charset="0"/>
              <a:cs typeface="NikoshBAN" panose="02000000000000000000" pitchFamily="2" charset="0"/>
            </a:endParaRPr>
          </a:p>
        </p:txBody>
      </p:sp>
      <p:sp>
        <p:nvSpPr>
          <p:cNvPr id="3" name="Rounded Rectangle 2"/>
          <p:cNvSpPr/>
          <p:nvPr/>
        </p:nvSpPr>
        <p:spPr>
          <a:xfrm>
            <a:off x="7126035" y="3066259"/>
            <a:ext cx="4441371" cy="3323771"/>
          </a:xfrm>
          <a:prstGeom prst="roundRect">
            <a:avLst/>
          </a:prstGeom>
          <a:solidFill>
            <a:schemeClr val="tx1">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শ্রেণি</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নবম-দশম</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বিষয়:ব্যবসায়</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উদ্যোগ</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smtClean="0">
                <a:solidFill>
                  <a:schemeClr val="tx1">
                    <a:lumMod val="95000"/>
                  </a:schemeClr>
                </a:solidFill>
                <a:latin typeface="NikoshBAN" panose="02000000000000000000" pitchFamily="2" charset="0"/>
                <a:cs typeface="NikoshBAN" panose="02000000000000000000" pitchFamily="2" charset="0"/>
              </a:rPr>
              <a:t>অধ্যায়:৪র্থ </a:t>
            </a:r>
            <a:endParaRPr lang="en-US" sz="3200" dirty="0" smtClean="0">
              <a:solidFill>
                <a:schemeClr val="tx1">
                  <a:lumMod val="95000"/>
                </a:schemeClr>
              </a:solidFill>
              <a:latin typeface="NikoshBAN" panose="02000000000000000000" pitchFamily="2" charset="0"/>
              <a:cs typeface="NikoshBAN" panose="02000000000000000000" pitchFamily="2" charset="0"/>
            </a:endParaRPr>
          </a:p>
          <a:p>
            <a:pPr algn="ctr"/>
            <a:r>
              <a:rPr lang="en-US" sz="3200" dirty="0" err="1" smtClean="0">
                <a:solidFill>
                  <a:schemeClr val="tx1">
                    <a:lumMod val="95000"/>
                  </a:schemeClr>
                </a:solidFill>
                <a:latin typeface="NikoshBAN" panose="02000000000000000000" pitchFamily="2" charset="0"/>
                <a:cs typeface="NikoshBAN" panose="02000000000000000000" pitchFamily="2" charset="0"/>
              </a:rPr>
              <a:t>শিরোনাম</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মালিকানার</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ভিত্তিতে</a:t>
            </a:r>
            <a:r>
              <a:rPr lang="en-US" sz="3200" dirty="0" smtClean="0">
                <a:solidFill>
                  <a:schemeClr val="tx1">
                    <a:lumMod val="95000"/>
                  </a:schemeClr>
                </a:solidFill>
                <a:latin typeface="NikoshBAN" panose="02000000000000000000" pitchFamily="2" charset="0"/>
                <a:cs typeface="NikoshBAN" panose="02000000000000000000" pitchFamily="2" charset="0"/>
              </a:rPr>
              <a:t> </a:t>
            </a:r>
            <a:r>
              <a:rPr lang="en-US" sz="3200" dirty="0" err="1" smtClean="0">
                <a:solidFill>
                  <a:schemeClr val="tx1">
                    <a:lumMod val="95000"/>
                  </a:schemeClr>
                </a:solidFill>
                <a:latin typeface="NikoshBAN" panose="02000000000000000000" pitchFamily="2" charset="0"/>
                <a:cs typeface="NikoshBAN" panose="02000000000000000000" pitchFamily="2" charset="0"/>
              </a:rPr>
              <a:t>ব্যবসায়</a:t>
            </a:r>
            <a:r>
              <a:rPr lang="en-US" sz="3200" dirty="0" smtClean="0">
                <a:solidFill>
                  <a:schemeClr val="tx1">
                    <a:lumMod val="95000"/>
                  </a:schemeClr>
                </a:solidFill>
                <a:latin typeface="NikoshBAN" panose="02000000000000000000" pitchFamily="2" charset="0"/>
                <a:cs typeface="NikoshBAN" panose="02000000000000000000" pitchFamily="2" charset="0"/>
              </a:rPr>
              <a:t> । </a:t>
            </a:r>
            <a:endParaRPr lang="en-US" sz="3200" dirty="0" smtClean="0">
              <a:solidFill>
                <a:schemeClr val="tx1">
                  <a:lumMod val="95000"/>
                </a:schemeClr>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359196" y="508000"/>
            <a:ext cx="1960338" cy="217898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TextBox 4"/>
          <p:cNvSpPr txBox="1"/>
          <p:nvPr/>
        </p:nvSpPr>
        <p:spPr>
          <a:xfrm>
            <a:off x="1298088" y="3820203"/>
            <a:ext cx="4348209" cy="2246769"/>
          </a:xfrm>
          <a:prstGeom prst="rect">
            <a:avLst/>
          </a:prstGeom>
          <a:solidFill>
            <a:schemeClr val="bg2">
              <a:lumMod val="90000"/>
            </a:schemeClr>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2800" dirty="0" err="1" smtClean="0">
                <a:latin typeface="NikoshBAN" panose="02000000000000000000" pitchFamily="2" charset="0"/>
                <a:cs typeface="NikoshBAN" panose="02000000000000000000" pitchFamily="2" charset="0"/>
              </a:rPr>
              <a:t>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ফরিদুল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ইসলাম</a:t>
            </a:r>
            <a:r>
              <a:rPr lang="en-US" sz="2800" dirty="0" smtClean="0">
                <a:latin typeface="NikoshBAN" panose="02000000000000000000" pitchFamily="2" charset="0"/>
                <a:cs typeface="NikoshBAN" panose="02000000000000000000" pitchFamily="2" charset="0"/>
              </a:rPr>
              <a:t> </a:t>
            </a:r>
          </a:p>
          <a:p>
            <a:r>
              <a:rPr lang="en-US" sz="2800" dirty="0" err="1" smtClean="0">
                <a:latin typeface="NikoshBAN" panose="02000000000000000000" pitchFamily="2" charset="0"/>
                <a:cs typeface="NikoshBAN" panose="02000000000000000000" pitchFamily="2" charset="0"/>
              </a:rPr>
              <a:t>প্রভাষক</a:t>
            </a:r>
            <a:r>
              <a:rPr lang="en-US" sz="2800" dirty="0" smtClean="0">
                <a:latin typeface="NikoshBAN" panose="02000000000000000000" pitchFamily="2" charset="0"/>
                <a:cs typeface="NikoshBAN" panose="02000000000000000000" pitchFamily="2" charset="0"/>
              </a:rPr>
              <a:t> , </a:t>
            </a:r>
            <a:r>
              <a:rPr lang="en-US" sz="2800" dirty="0" err="1" smtClean="0">
                <a:latin typeface="NikoshBAN" panose="02000000000000000000" pitchFamily="2" charset="0"/>
                <a:cs typeface="NikoshBAN" panose="02000000000000000000" pitchFamily="2" charset="0"/>
              </a:rPr>
              <a:t>ব্যবস্থাপনা</a:t>
            </a:r>
            <a:r>
              <a:rPr lang="en-US" sz="2800" dirty="0" smtClean="0">
                <a:latin typeface="NikoshBAN" panose="02000000000000000000" pitchFamily="2" charset="0"/>
                <a:cs typeface="NikoshBAN" panose="02000000000000000000" pitchFamily="2" charset="0"/>
              </a:rPr>
              <a:t> </a:t>
            </a:r>
          </a:p>
          <a:p>
            <a:r>
              <a:rPr lang="en-US" sz="2800" dirty="0" err="1" smtClean="0">
                <a:latin typeface="NikoshBAN" panose="02000000000000000000" pitchFamily="2" charset="0"/>
                <a:cs typeface="NikoshBAN" panose="02000000000000000000" pitchFamily="2" charset="0"/>
              </a:rPr>
              <a:t>মজিদ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জরিনা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ফাউন্ডেশন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স্কুল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এন্ড</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কলেজ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শরীয়তপুর</a:t>
            </a:r>
            <a:r>
              <a:rPr lang="en-US" sz="2800" dirty="0" smtClean="0">
                <a:latin typeface="NikoshBAN" panose="02000000000000000000" pitchFamily="2" charset="0"/>
                <a:cs typeface="NikoshBAN" panose="02000000000000000000" pitchFamily="2" charset="0"/>
              </a:rPr>
              <a:t> । </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khandakerict@gmail.com</a:t>
            </a:r>
            <a:endParaRPr lang="en-US" sz="2800" dirty="0" smtClean="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stretch>
            <a:fillRect/>
          </a:stretch>
        </p:blipFill>
        <p:spPr>
          <a:xfrm>
            <a:off x="2114508" y="1393821"/>
            <a:ext cx="1931711" cy="1931711"/>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 xmlns:p14="http://schemas.microsoft.com/office/powerpoint/2010/main" val="53876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33" y="253536"/>
            <a:ext cx="5223934" cy="948731"/>
          </a:xfrm>
          <a:ln w="38100">
            <a:solidFill>
              <a:srgbClr val="FFFF00"/>
            </a:solidFill>
          </a:ln>
          <a:effectLst>
            <a:reflection blurRad="6350" stA="52000" endA="300" endPos="35000" dir="5400000" sy="-100000" algn="bl" rotWithShape="0"/>
          </a:effectLst>
        </p:spPr>
        <p:txBody>
          <a:bodyPr>
            <a:noAutofit/>
          </a:bodyPr>
          <a:lstStyle/>
          <a:p>
            <a:pPr algn="ctr"/>
            <a:r>
              <a:rPr lang="bn-BD" sz="4400" b="1" u="sng" dirty="0" smtClean="0">
                <a:solidFill>
                  <a:srgbClr val="FF0066"/>
                </a:solidFill>
                <a:effectLst>
                  <a:outerShdw blurRad="38100" dist="38100" dir="2700000" algn="tl">
                    <a:srgbClr val="000000">
                      <a:alpha val="43137"/>
                    </a:srgbClr>
                  </a:outerShdw>
                </a:effectLst>
                <a:latin typeface="Nikosh" pitchFamily="2" charset="0"/>
                <a:cs typeface="Nikosh" pitchFamily="2" charset="0"/>
              </a:rPr>
              <a:t>বাড়ীর কাজ</a:t>
            </a:r>
            <a:endParaRPr lang="en-US" sz="4400" b="1" u="sng" dirty="0">
              <a:solidFill>
                <a:srgbClr val="FF0066"/>
              </a:solidFill>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9478dd77ccb0aa9bd4dc638337f70d44-retro-different-home-styles-for-home-by-aman-bansal.jpg"/>
          <p:cNvPicPr>
            <a:picLocks noChangeAspect="1"/>
          </p:cNvPicPr>
          <p:nvPr/>
        </p:nvPicPr>
        <p:blipFill>
          <a:blip r:embed="rId2" cstate="print"/>
          <a:stretch>
            <a:fillRect/>
          </a:stretch>
        </p:blipFill>
        <p:spPr>
          <a:xfrm>
            <a:off x="7289800" y="1676400"/>
            <a:ext cx="3716868" cy="1532467"/>
          </a:xfrm>
          <a:prstGeom prst="round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7" name="Picture 6" descr="boy-going-to-school-cartoon-image.jpg"/>
          <p:cNvPicPr>
            <a:picLocks noChangeAspect="1"/>
          </p:cNvPicPr>
          <p:nvPr/>
        </p:nvPicPr>
        <p:blipFill>
          <a:blip r:embed="rId3" cstate="print"/>
          <a:stretch>
            <a:fillRect/>
          </a:stretch>
        </p:blipFill>
        <p:spPr>
          <a:xfrm>
            <a:off x="1786466" y="1828801"/>
            <a:ext cx="3352801" cy="1346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8" name="Right Arrow 7"/>
          <p:cNvSpPr/>
          <p:nvPr/>
        </p:nvSpPr>
        <p:spPr>
          <a:xfrm>
            <a:off x="3225801" y="1854199"/>
            <a:ext cx="5588000" cy="558800"/>
          </a:xfrm>
          <a:prstGeom prs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267" y="3598333"/>
            <a:ext cx="11641667" cy="3139321"/>
          </a:xfrm>
          <a:prstGeom prst="rect">
            <a:avLst/>
          </a:prstGeom>
        </p:spPr>
        <p:txBody>
          <a:bodyPr wrap="square">
            <a:spAutoFit/>
          </a:bodyPr>
          <a:lstStyle/>
          <a:p>
            <a:r>
              <a:rPr lang="as-IN" dirty="0" smtClean="0"/>
              <a:t>যশোরের জনাব অসীম একজন বেকার যুবক চাকরির সন্ধান না করেই লেখাপড়া শেষে স্বল্প পুঁজি নিয়ে একটি মুদির দোকান শুরু </a:t>
            </a:r>
            <a:r>
              <a:rPr lang="as-IN" dirty="0" smtClean="0"/>
              <a:t>করেন</a:t>
            </a:r>
            <a:r>
              <a:rPr lang="en-US" dirty="0" smtClean="0"/>
              <a:t>। </a:t>
            </a:r>
            <a:r>
              <a:rPr lang="as-IN" dirty="0" smtClean="0"/>
              <a:t>জনগণের </a:t>
            </a:r>
            <a:r>
              <a:rPr lang="as-IN" dirty="0" smtClean="0"/>
              <a:t>ব্যাপক চাহিদার কথা ভেবে তিনি </a:t>
            </a:r>
            <a:r>
              <a:rPr lang="as-IN" dirty="0" smtClean="0"/>
              <a:t>ব্যবসায়টিকে </a:t>
            </a:r>
            <a:r>
              <a:rPr lang="as-IN" dirty="0" smtClean="0"/>
              <a:t>বড় করতে </a:t>
            </a:r>
            <a:r>
              <a:rPr lang="as-IN" dirty="0" smtClean="0"/>
              <a:t>চাইলেন</a:t>
            </a:r>
            <a:r>
              <a:rPr lang="en-US" dirty="0" smtClean="0"/>
              <a:t>। </a:t>
            </a:r>
            <a:r>
              <a:rPr lang="as-IN" dirty="0" smtClean="0"/>
              <a:t>এজন্য </a:t>
            </a:r>
            <a:r>
              <a:rPr lang="as-IN" dirty="0" smtClean="0"/>
              <a:t>তিনি তার এক বন্ধুকে চুক্তির ভিত্তিতে ব্যবসায় যুক্ত </a:t>
            </a:r>
            <a:r>
              <a:rPr lang="as-IN" dirty="0" smtClean="0"/>
              <a:t>করলেন</a:t>
            </a:r>
            <a:r>
              <a:rPr lang="en-US" dirty="0" smtClean="0"/>
              <a:t>। </a:t>
            </a:r>
            <a:r>
              <a:rPr lang="as-IN" dirty="0" smtClean="0"/>
              <a:t> </a:t>
            </a:r>
          </a:p>
          <a:p>
            <a:r>
              <a:rPr lang="as-IN" dirty="0" smtClean="0"/>
              <a:t/>
            </a:r>
            <a:br>
              <a:rPr lang="as-IN" dirty="0" smtClean="0"/>
            </a:br>
            <a:r>
              <a:rPr lang="as-IN" dirty="0" smtClean="0"/>
              <a:t>ক</a:t>
            </a:r>
            <a:r>
              <a:rPr lang="en-US" dirty="0" smtClean="0"/>
              <a:t>.</a:t>
            </a:r>
            <a:r>
              <a:rPr lang="as-IN" dirty="0" smtClean="0"/>
              <a:t>কোনটিকে </a:t>
            </a:r>
            <a:r>
              <a:rPr lang="as-IN" dirty="0" smtClean="0"/>
              <a:t>আধুনিক যুগের ব্যবসায়ীক ব্যবসায়ী বলে অভিহিত করা হয়?</a:t>
            </a:r>
          </a:p>
          <a:p>
            <a:r>
              <a:rPr lang="as-IN" dirty="0" smtClean="0"/>
              <a:t>খ</a:t>
            </a:r>
            <a:r>
              <a:rPr lang="en-US" dirty="0" smtClean="0"/>
              <a:t>.</a:t>
            </a:r>
            <a:r>
              <a:rPr lang="as-IN" dirty="0" smtClean="0"/>
              <a:t>উৎপাদনের </a:t>
            </a:r>
            <a:r>
              <a:rPr lang="as-IN" dirty="0" smtClean="0"/>
              <a:t>বাহন কোনটি? ব্যাখ্যা করো?</a:t>
            </a:r>
          </a:p>
          <a:p>
            <a:r>
              <a:rPr lang="as-IN" dirty="0" smtClean="0"/>
              <a:t>গ</a:t>
            </a:r>
            <a:r>
              <a:rPr lang="en-US" dirty="0" smtClean="0"/>
              <a:t>.</a:t>
            </a:r>
            <a:r>
              <a:rPr lang="as-IN" dirty="0" smtClean="0"/>
              <a:t>জনাব </a:t>
            </a:r>
            <a:r>
              <a:rPr lang="as-IN" dirty="0" smtClean="0"/>
              <a:t>অসীমের প্রথম ব্যবসায়টি মালিকানার ভিত্তিতে কোন ধরনের? ব্যাখ্যা করো ?</a:t>
            </a:r>
          </a:p>
          <a:p>
            <a:r>
              <a:rPr lang="as-IN" dirty="0" smtClean="0"/>
              <a:t>ঘ</a:t>
            </a:r>
            <a:r>
              <a:rPr lang="en-US" dirty="0" smtClean="0"/>
              <a:t>.</a:t>
            </a:r>
            <a:r>
              <a:rPr lang="as-IN" dirty="0" smtClean="0"/>
              <a:t>জনাব </a:t>
            </a:r>
            <a:r>
              <a:rPr lang="as-IN" dirty="0" smtClean="0"/>
              <a:t>অসীমের ব্যবসা সম্প্রসারণের জন্য গৃহীত </a:t>
            </a:r>
            <a:r>
              <a:rPr lang="as-IN" dirty="0" smtClean="0"/>
              <a:t>পদক্ষেপ</a:t>
            </a:r>
            <a:r>
              <a:rPr lang="en-US" dirty="0" err="1" smtClean="0"/>
              <a:t>টি</a:t>
            </a:r>
            <a:r>
              <a:rPr lang="as-IN" dirty="0" smtClean="0"/>
              <a:t> </a:t>
            </a:r>
            <a:r>
              <a:rPr lang="as-IN" dirty="0" smtClean="0"/>
              <a:t>মূল্যায়ন করো</a:t>
            </a:r>
            <a:r>
              <a:rPr lang="as-IN" dirty="0" smtClean="0"/>
              <a:t>?</a:t>
            </a:r>
            <a:r>
              <a:rPr lang="en-US" smtClean="0"/>
              <a:t> </a:t>
            </a:r>
            <a:r>
              <a:rPr lang="as-IN" dirty="0" smtClean="0"/>
              <a:t> </a:t>
            </a:r>
          </a:p>
          <a:p>
            <a:r>
              <a:rPr lang="as-IN" dirty="0" smtClean="0"/>
              <a:t/>
            </a:r>
            <a:br>
              <a:rPr lang="as-IN" dirty="0" smtClean="0"/>
            </a:br>
            <a:r>
              <a:rPr lang="as-IN" dirty="0" smtClean="0"/>
              <a:t/>
            </a:r>
            <a:br>
              <a:rPr lang="as-IN"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repeatCount="indefinite"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33" y="253536"/>
            <a:ext cx="5223934" cy="948731"/>
          </a:xfrm>
          <a:ln w="38100">
            <a:solidFill>
              <a:srgbClr val="FFFF00"/>
            </a:solidFill>
          </a:ln>
          <a:effectLst>
            <a:reflection blurRad="6350" stA="52000" endA="300" endPos="35000" dir="5400000" sy="-100000" algn="bl" rotWithShape="0"/>
          </a:effectLst>
        </p:spPr>
        <p:txBody>
          <a:bodyPr>
            <a:noAutofit/>
          </a:bodyPr>
          <a:lstStyle/>
          <a:p>
            <a:pPr algn="ctr"/>
            <a:r>
              <a:rPr lang="bn-BD" sz="4400" b="1" u="sng" dirty="0" smtClean="0">
                <a:solidFill>
                  <a:srgbClr val="FF0066"/>
                </a:solidFill>
                <a:effectLst>
                  <a:outerShdw blurRad="38100" dist="38100" dir="2700000" algn="tl">
                    <a:srgbClr val="000000">
                      <a:alpha val="43137"/>
                    </a:srgbClr>
                  </a:outerShdw>
                </a:effectLst>
                <a:latin typeface="Nikosh" pitchFamily="2" charset="0"/>
                <a:cs typeface="Nikosh" pitchFamily="2" charset="0"/>
              </a:rPr>
              <a:t>বাড়ীর কাজ</a:t>
            </a:r>
            <a:endParaRPr lang="en-US" sz="4400" b="1" u="sng" dirty="0">
              <a:solidFill>
                <a:srgbClr val="FF0066"/>
              </a:solidFill>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9478dd77ccb0aa9bd4dc638337f70d44-retro-different-home-styles-for-home-by-aman-bansal.jpg"/>
          <p:cNvPicPr>
            <a:picLocks noChangeAspect="1"/>
          </p:cNvPicPr>
          <p:nvPr/>
        </p:nvPicPr>
        <p:blipFill>
          <a:blip r:embed="rId2" cstate="print"/>
          <a:stretch>
            <a:fillRect/>
          </a:stretch>
        </p:blipFill>
        <p:spPr>
          <a:xfrm>
            <a:off x="7289800" y="1676400"/>
            <a:ext cx="3716868" cy="1532467"/>
          </a:xfrm>
          <a:prstGeom prst="round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7" name="Picture 6" descr="boy-going-to-school-cartoon-image.jpg"/>
          <p:cNvPicPr>
            <a:picLocks noChangeAspect="1"/>
          </p:cNvPicPr>
          <p:nvPr/>
        </p:nvPicPr>
        <p:blipFill>
          <a:blip r:embed="rId3" cstate="print"/>
          <a:stretch>
            <a:fillRect/>
          </a:stretch>
        </p:blipFill>
        <p:spPr>
          <a:xfrm>
            <a:off x="1786466" y="1828801"/>
            <a:ext cx="3352801" cy="1346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8" name="Right Arrow 7"/>
          <p:cNvSpPr/>
          <p:nvPr/>
        </p:nvSpPr>
        <p:spPr>
          <a:xfrm>
            <a:off x="3225801" y="1854199"/>
            <a:ext cx="5588000" cy="558800"/>
          </a:xfrm>
          <a:prstGeom prs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267" y="3945468"/>
            <a:ext cx="11641667" cy="2308324"/>
          </a:xfrm>
          <a:prstGeom prst="rect">
            <a:avLst/>
          </a:prstGeom>
        </p:spPr>
        <p:txBody>
          <a:bodyPr wrap="square">
            <a:spAutoFit/>
          </a:bodyPr>
          <a:lstStyle/>
          <a:p>
            <a:r>
              <a:rPr lang="as-IN" dirty="0" smtClean="0"/>
              <a:t>সিলেটের জনাব জালাল যুব উন্নয়ন একাডেমী থেকে পশু পালনের উপর প্রশিক্ষণ নিয়ে বাড়ির পতিত জমিতে খামার স্থাপন করেন। ঈদে কোরবানীর পশু বিক্রির মাধ্যমে প্রচুর মুনাফা অর্জন করেন। স্থানীয়ভাবে তিনি খামারি নামে সুনাম অর্জন করেন।</a:t>
            </a:r>
          </a:p>
          <a:p>
            <a:r>
              <a:rPr lang="as-IN" dirty="0" smtClean="0"/>
              <a:t/>
            </a:r>
            <a:br>
              <a:rPr lang="as-IN" dirty="0" smtClean="0"/>
            </a:br>
            <a:r>
              <a:rPr lang="as-IN" dirty="0" smtClean="0"/>
              <a:t>ক</a:t>
            </a:r>
            <a:r>
              <a:rPr lang="en-US" dirty="0" smtClean="0"/>
              <a:t>.</a:t>
            </a:r>
            <a:r>
              <a:rPr lang="as-IN" dirty="0" smtClean="0"/>
              <a:t>যুব প্রশিক্ষণ কেন্দ্র রয়েছে কোথায়?</a:t>
            </a:r>
          </a:p>
          <a:p>
            <a:r>
              <a:rPr lang="as-IN" dirty="0" smtClean="0"/>
              <a:t>খ</a:t>
            </a:r>
            <a:r>
              <a:rPr lang="en-US" dirty="0" smtClean="0"/>
              <a:t>.</a:t>
            </a:r>
            <a:r>
              <a:rPr lang="as-IN" dirty="0" smtClean="0"/>
              <a:t>মজুরি ও বেতন ভিত্তিক কর্মসংস্থানের বৈশিষ্ট্য গুলি উল্লেখ করো?</a:t>
            </a:r>
          </a:p>
          <a:p>
            <a:r>
              <a:rPr lang="as-IN" dirty="0" smtClean="0"/>
              <a:t>গ</a:t>
            </a:r>
            <a:r>
              <a:rPr lang="en-US" dirty="0" smtClean="0"/>
              <a:t>.</a:t>
            </a:r>
            <a:r>
              <a:rPr lang="as-IN" dirty="0" smtClean="0"/>
              <a:t>জনাব জালালের খামারটি কি হিসেবে বিবেচিত হবে ব্যাখ্যা করো?</a:t>
            </a:r>
          </a:p>
          <a:p>
            <a:r>
              <a:rPr lang="as-IN" dirty="0" smtClean="0"/>
              <a:t>ঘ</a:t>
            </a:r>
            <a:r>
              <a:rPr lang="en-US" dirty="0" smtClean="0"/>
              <a:t>.</a:t>
            </a:r>
            <a:r>
              <a:rPr lang="as-IN" dirty="0" smtClean="0"/>
              <a:t> আর্থসামাজিক উন্নয়ন ও জাতীয় আয় বাড়াতে উদ্দীপকের  খামারটির  অবদান মূল্যায়ন করো?</a:t>
            </a:r>
            <a:br>
              <a:rPr lang="as-IN"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fltVal val="0"/>
                                          </p:val>
                                        </p:tav>
                                        <p:tav tm="100000">
                                          <p:val>
                                            <p:strVal val="#ppt_w"/>
                                          </p:val>
                                        </p:tav>
                                      </p:tavLst>
                                    </p:anim>
                                    <p:anim calcmode="lin" valueType="num">
                                      <p:cBhvr>
                                        <p:cTn id="17"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repeatCount="indefinite"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092517" y="2005146"/>
            <a:ext cx="5241586" cy="4390724"/>
          </a:xfrm>
          <a:prstGeom prst="rect">
            <a:avLst/>
          </a:prstGeom>
        </p:spPr>
      </p:pic>
      <p:sp>
        <p:nvSpPr>
          <p:cNvPr id="4" name="TextBox 3"/>
          <p:cNvSpPr txBox="1"/>
          <p:nvPr/>
        </p:nvSpPr>
        <p:spPr>
          <a:xfrm>
            <a:off x="4219303" y="561703"/>
            <a:ext cx="2752677" cy="707886"/>
          </a:xfrm>
          <a:prstGeom prst="rect">
            <a:avLst/>
          </a:prstGeom>
          <a:noFill/>
        </p:spPr>
        <p:txBody>
          <a:bodyPr wrap="none" rtlCol="0">
            <a:spAutoFit/>
          </a:bodyPr>
          <a:lstStyle/>
          <a:p>
            <a:r>
              <a:rPr lang="en-US" sz="4000" dirty="0" err="1" smtClean="0">
                <a:latin typeface="NikoshBAN" panose="02000000000000000000" pitchFamily="2" charset="0"/>
                <a:cs typeface="NikoshBAN" panose="02000000000000000000" pitchFamily="2" charset="0"/>
              </a:rPr>
              <a:t>সবাইকে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ধন্যবাদ</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798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69</TotalTime>
  <Words>119</Words>
  <Application>Microsoft Office PowerPoint</Application>
  <PresentationFormat>Custom</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Slide 1</vt:lpstr>
      <vt:lpstr>Slide 2</vt:lpstr>
      <vt:lpstr>বাড়ীর কাজ</vt:lpstr>
      <vt:lpstr>বাড়ীর কাজ</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Perfect</dc:creator>
  <cp:lastModifiedBy>user</cp:lastModifiedBy>
  <cp:revision>22</cp:revision>
  <dcterms:created xsi:type="dcterms:W3CDTF">2020-02-28T01:17:37Z</dcterms:created>
  <dcterms:modified xsi:type="dcterms:W3CDTF">2020-08-18T04:24:00Z</dcterms:modified>
</cp:coreProperties>
</file>