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299" r:id="rId3"/>
    <p:sldId id="258" r:id="rId4"/>
    <p:sldId id="260" r:id="rId5"/>
    <p:sldId id="262" r:id="rId6"/>
    <p:sldId id="354" r:id="rId7"/>
    <p:sldId id="351" r:id="rId8"/>
    <p:sldId id="352" r:id="rId9"/>
    <p:sldId id="353" r:id="rId10"/>
    <p:sldId id="330" r:id="rId11"/>
    <p:sldId id="304" r:id="rId12"/>
    <p:sldId id="314" r:id="rId13"/>
    <p:sldId id="342" r:id="rId14"/>
    <p:sldId id="343" r:id="rId15"/>
    <p:sldId id="312" r:id="rId16"/>
    <p:sldId id="344" r:id="rId17"/>
    <p:sldId id="348" r:id="rId18"/>
    <p:sldId id="313" r:id="rId19"/>
    <p:sldId id="346" r:id="rId20"/>
    <p:sldId id="323" r:id="rId21"/>
    <p:sldId id="349" r:id="rId22"/>
    <p:sldId id="325" r:id="rId23"/>
    <p:sldId id="326" r:id="rId24"/>
    <p:sldId id="350" r:id="rId25"/>
    <p:sldId id="327" r:id="rId26"/>
    <p:sldId id="282" r:id="rId27"/>
    <p:sldId id="283" r:id="rId28"/>
    <p:sldId id="284" r:id="rId29"/>
    <p:sldId id="280" r:id="rId30"/>
    <p:sldId id="308" r:id="rId31"/>
    <p:sldId id="309" r:id="rId32"/>
  </p:sldIdLst>
  <p:sldSz cx="12188825" cy="6858000"/>
  <p:notesSz cx="6858000" cy="91440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4" y="-66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3193A-F8CE-435F-8AA9-4E2D0AE4F65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s-IN" dirty="0" smtClean="0">
              <a:solidFill>
                <a:srgbClr val="002060"/>
              </a:solidFill>
            </a:rPr>
            <a:t>দুতরফা দাখিলা পদ্ধতি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bn-BD" dirty="0" smtClean="0">
              <a:solidFill>
                <a:srgbClr val="002060"/>
              </a:solidFill>
            </a:rPr>
            <a:t>- </a:t>
          </a:r>
          <a:r>
            <a:rPr lang="bn-BD" dirty="0">
              <a:solidFill>
                <a:srgbClr val="002060"/>
              </a:solidFill>
            </a:rPr>
            <a:t>এর বিভিন্ন কৌশল প্রয়োগ </a:t>
          </a:r>
          <a:r>
            <a:rPr lang="bn-BD" dirty="0" smtClean="0">
              <a:solidFill>
                <a:srgbClr val="002060"/>
              </a:solidFill>
            </a:rPr>
            <a:t>কর</a:t>
          </a:r>
          <a:r>
            <a:rPr lang="en-US" dirty="0" err="1" smtClean="0">
              <a:solidFill>
                <a:srgbClr val="002060"/>
              </a:solidFill>
            </a:rPr>
            <a:t>তে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সক্ষম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হবে</a:t>
          </a:r>
          <a:r>
            <a:rPr lang="bn-BD" dirty="0" smtClean="0">
              <a:solidFill>
                <a:srgbClr val="002060"/>
              </a:solidFill>
            </a:rPr>
            <a:t>। </a:t>
          </a:r>
          <a:endParaRPr lang="en-US" dirty="0">
            <a:solidFill>
              <a:srgbClr val="002060"/>
            </a:solidFill>
          </a:endParaRPr>
        </a:p>
      </dgm:t>
    </dgm:pt>
    <dgm:pt modelId="{D61CE14E-030E-4C18-9B50-5921EA7E1EC7}" type="parTrans" cxnId="{615596B6-DDB4-4F7A-B9EA-1A2BD4A0A2BE}">
      <dgm:prSet/>
      <dgm:spPr/>
      <dgm:t>
        <a:bodyPr/>
        <a:lstStyle/>
        <a:p>
          <a:endParaRPr lang="en-US"/>
        </a:p>
      </dgm:t>
    </dgm:pt>
    <dgm:pt modelId="{C0BE03F5-EC66-4C89-B513-6212523C4BD2}" type="sibTrans" cxnId="{615596B6-DDB4-4F7A-B9EA-1A2BD4A0A2BE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0BF31-B2A6-4DA2-A524-BB7CCE1817DC}" type="pres">
      <dgm:prSet presAssocID="{BAE3193A-F8CE-435F-8AA9-4E2D0AE4F65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465E9-7BA2-423A-B316-8CE3C4D650FC}" type="presOf" srcId="{3FA347D8-9D24-4944-B1C4-C10DA75F5509}" destId="{3FA82910-EBD3-4BC0-A17D-97D7EA2EF24C}" srcOrd="0" destOrd="0" presId="urn:microsoft.com/office/officeart/2005/8/layout/hList6"/>
    <dgm:cxn modelId="{615596B6-DDB4-4F7A-B9EA-1A2BD4A0A2BE}" srcId="{3FA347D8-9D24-4944-B1C4-C10DA75F5509}" destId="{BAE3193A-F8CE-435F-8AA9-4E2D0AE4F659}" srcOrd="0" destOrd="0" parTransId="{D61CE14E-030E-4C18-9B50-5921EA7E1EC7}" sibTransId="{C0BE03F5-EC66-4C89-B513-6212523C4BD2}"/>
    <dgm:cxn modelId="{BC5A220D-26C0-4067-81C1-A0CA4852E1E8}" type="presOf" srcId="{BAE3193A-F8CE-435F-8AA9-4E2D0AE4F659}" destId="{A580BF31-B2A6-4DA2-A524-BB7CCE1817DC}" srcOrd="0" destOrd="0" presId="urn:microsoft.com/office/officeart/2005/8/layout/hList6"/>
    <dgm:cxn modelId="{80CDF1E1-C097-484B-A864-549560B32EED}" type="presParOf" srcId="{3FA82910-EBD3-4BC0-A17D-97D7EA2EF24C}" destId="{A580BF31-B2A6-4DA2-A524-BB7CCE1817DC}" srcOrd="0" destOrd="0" presId="urn:microsoft.com/office/officeart/2005/8/layout/hList6"/>
  </dgm:cxnLst>
  <dgm:bg/>
  <dgm:whole>
    <a:effectLst>
      <a:reflection blurRad="6350" stA="50000" endA="300" endPos="5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0BF31-B2A6-4DA2-A524-BB7CCE1817DC}">
      <dsp:nvSpPr>
        <dsp:cNvPr id="0" name=""/>
        <dsp:cNvSpPr/>
      </dsp:nvSpPr>
      <dsp:spPr>
        <a:xfrm rot="16200000">
          <a:off x="2655094" y="-2655094"/>
          <a:ext cx="3505200" cy="8815388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0" tIns="0" rIns="382984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6000" kern="1200" dirty="0" smtClean="0">
              <a:solidFill>
                <a:srgbClr val="002060"/>
              </a:solidFill>
            </a:rPr>
            <a:t>দুতরফা দাখিলা পদ্ধতি</a:t>
          </a:r>
          <a:r>
            <a:rPr lang="en-US" sz="6000" kern="1200" dirty="0" smtClean="0">
              <a:solidFill>
                <a:srgbClr val="002060"/>
              </a:solidFill>
            </a:rPr>
            <a:t> </a:t>
          </a:r>
          <a:r>
            <a:rPr lang="bn-BD" sz="6000" kern="1200" dirty="0" smtClean="0">
              <a:solidFill>
                <a:srgbClr val="002060"/>
              </a:solidFill>
            </a:rPr>
            <a:t>- </a:t>
          </a:r>
          <a:r>
            <a:rPr lang="bn-BD" sz="6000" kern="1200" dirty="0">
              <a:solidFill>
                <a:srgbClr val="002060"/>
              </a:solidFill>
            </a:rPr>
            <a:t>এর বিভিন্ন কৌশল প্রয়োগ </a:t>
          </a:r>
          <a:r>
            <a:rPr lang="bn-BD" sz="6000" kern="1200" dirty="0" smtClean="0">
              <a:solidFill>
                <a:srgbClr val="002060"/>
              </a:solidFill>
            </a:rPr>
            <a:t>কর</a:t>
          </a:r>
          <a:r>
            <a:rPr lang="en-US" sz="6000" kern="1200" dirty="0" err="1" smtClean="0">
              <a:solidFill>
                <a:srgbClr val="002060"/>
              </a:solidFill>
            </a:rPr>
            <a:t>তে</a:t>
          </a:r>
          <a:r>
            <a:rPr lang="en-US" sz="6000" kern="1200" dirty="0" smtClean="0">
              <a:solidFill>
                <a:srgbClr val="002060"/>
              </a:solidFill>
            </a:rPr>
            <a:t> </a:t>
          </a:r>
          <a:r>
            <a:rPr lang="en-US" sz="6000" kern="1200" dirty="0" err="1" smtClean="0">
              <a:solidFill>
                <a:srgbClr val="002060"/>
              </a:solidFill>
            </a:rPr>
            <a:t>সক্ষম</a:t>
          </a:r>
          <a:r>
            <a:rPr lang="en-US" sz="6000" kern="1200" dirty="0" smtClean="0">
              <a:solidFill>
                <a:srgbClr val="002060"/>
              </a:solidFill>
            </a:rPr>
            <a:t> </a:t>
          </a:r>
          <a:r>
            <a:rPr lang="en-US" sz="6000" kern="1200" dirty="0" err="1" smtClean="0">
              <a:solidFill>
                <a:srgbClr val="002060"/>
              </a:solidFill>
            </a:rPr>
            <a:t>হবে</a:t>
          </a:r>
          <a:r>
            <a:rPr lang="bn-BD" sz="6000" kern="1200" dirty="0" smtClean="0">
              <a:solidFill>
                <a:srgbClr val="002060"/>
              </a:solidFill>
            </a:rPr>
            <a:t>। </a:t>
          </a:r>
          <a:endParaRPr lang="en-US" sz="6000" kern="1200" dirty="0">
            <a:solidFill>
              <a:srgbClr val="002060"/>
            </a:solidFill>
          </a:endParaRPr>
        </a:p>
      </dsp:txBody>
      <dsp:txXfrm rot="16200000">
        <a:off x="2655094" y="-2655094"/>
        <a:ext cx="3505200" cy="881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D726-CF37-4051-97D1-9231A9EA4E28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F386A-3D51-46AD-B9B6-C95E1C1EA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rgbClr val="002060"/>
                </a:solidFill>
              </a:rPr>
              <a:t>মূলধন বাজেটিং- এর বিভিন্ন কৌশল প্রয়োগ কর</a:t>
            </a:r>
            <a:r>
              <a:rPr lang="en-US" dirty="0" err="1" smtClean="0">
                <a:solidFill>
                  <a:srgbClr val="002060"/>
                </a:solidFill>
              </a:rPr>
              <a:t>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সক্ষম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হবে</a:t>
            </a:r>
            <a:r>
              <a:rPr lang="bn-BD" dirty="0" smtClean="0">
                <a:solidFill>
                  <a:srgbClr val="002060"/>
                </a:solidFill>
              </a:rPr>
              <a:t>।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BC4E-42BD-443D-8163-7C2E28C034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62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912812" y="381000"/>
            <a:ext cx="10515600" cy="1325563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প্রশ্নটি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2" y="1752600"/>
            <a:ext cx="10287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65612" y="533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ক.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প্রারম্ভিক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পরিমাণ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নির্ণয়-</a:t>
            </a:r>
            <a:endParaRPr lang="en-US" sz="32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1811548"/>
              </p:ext>
            </p:extLst>
          </p:nvPr>
        </p:nvGraphicFramePr>
        <p:xfrm>
          <a:off x="4341812" y="1143000"/>
          <a:ext cx="7543799" cy="33110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3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94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21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বিবরণ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টাকা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টাকা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r>
                        <a:rPr lang="en-US" sz="2400" b="1" u="sng" dirty="0" err="1" smtClean="0"/>
                        <a:t>প্রারম্ভিক</a:t>
                      </a:r>
                      <a:r>
                        <a:rPr lang="en-US" sz="2400" b="1" u="sng" baseline="0" dirty="0" smtClean="0"/>
                        <a:t> </a:t>
                      </a:r>
                      <a:r>
                        <a:rPr lang="en-US" sz="2400" b="1" u="sng" baseline="0" dirty="0" err="1" smtClean="0"/>
                        <a:t>সম্পদঃ</a:t>
                      </a:r>
                      <a:endParaRPr lang="en-US" sz="2400" b="1" u="sng" dirty="0"/>
                    </a:p>
                    <a:p>
                      <a:pPr algn="l"/>
                      <a:r>
                        <a:rPr lang="en-US" sz="2400" b="1" baseline="0" dirty="0" err="1" smtClean="0"/>
                        <a:t>নগদ</a:t>
                      </a:r>
                      <a:endParaRPr lang="en-US" sz="2400" b="1" baseline="0" dirty="0" smtClean="0"/>
                    </a:p>
                    <a:p>
                      <a:pPr algn="l"/>
                      <a:r>
                        <a:rPr lang="en-US" sz="2400" b="1" baseline="0" dirty="0" err="1" smtClean="0"/>
                        <a:t>প্রাপ্য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হিসাব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 smtClean="0"/>
                        <a:t>৭০,০০০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1" dirty="0" smtClean="0"/>
                        <a:t>৪০,০০০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US" sz="2400" b="1" dirty="0"/>
                    </a:p>
                    <a:p>
                      <a:pPr algn="r"/>
                      <a:endParaRPr lang="en-US" sz="2400" b="1" dirty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১,১০,০০০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(৩০,০০০)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r>
                        <a:rPr lang="en-US" sz="2400" b="1" u="sng" dirty="0" err="1" smtClean="0"/>
                        <a:t>বাদ</a:t>
                      </a:r>
                      <a:r>
                        <a:rPr lang="en-US" sz="2400" b="1" u="sng" dirty="0" smtClean="0"/>
                        <a:t>:- </a:t>
                      </a:r>
                      <a:r>
                        <a:rPr lang="en-US" sz="2400" b="1" u="sng" dirty="0" err="1" smtClean="0"/>
                        <a:t>প্রারম্ভিক</a:t>
                      </a:r>
                      <a:r>
                        <a:rPr lang="en-US" sz="2400" b="1" u="sng" baseline="0" dirty="0" smtClean="0"/>
                        <a:t> </a:t>
                      </a:r>
                      <a:r>
                        <a:rPr lang="en-US" sz="2400" b="1" u="sng" baseline="0" dirty="0" err="1" smtClean="0"/>
                        <a:t>দায়</a:t>
                      </a:r>
                      <a:endParaRPr lang="en-US" sz="2400" b="1" u="sng" baseline="0" dirty="0" smtClean="0"/>
                    </a:p>
                    <a:p>
                      <a:pPr algn="l"/>
                      <a:r>
                        <a:rPr lang="en-US" sz="2400" b="1" dirty="0" err="1" smtClean="0"/>
                        <a:t>পাওনাদার</a:t>
                      </a:r>
                      <a:r>
                        <a:rPr lang="en-US" sz="2400" b="1" dirty="0" smtClean="0"/>
                        <a:t> (</a:t>
                      </a:r>
                      <a:r>
                        <a:rPr lang="en-US" sz="2400" b="1" dirty="0" err="1" smtClean="0"/>
                        <a:t>বাকিতে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ক্রয়</a:t>
                      </a:r>
                      <a:r>
                        <a:rPr lang="en-US" sz="2400" b="1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26">
                <a:tc gridSpan="2">
                  <a:txBody>
                    <a:bodyPr/>
                    <a:lstStyle/>
                    <a:p>
                      <a:pPr algn="r"/>
                      <a:r>
                        <a:rPr lang="as-IN" sz="2000" b="1" dirty="0" smtClean="0">
                          <a:solidFill>
                            <a:srgbClr val="002060"/>
                          </a:solidFill>
                        </a:rPr>
                        <a:t>প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্রা</a:t>
                      </a:r>
                      <a:r>
                        <a:rPr lang="as-IN" sz="2000" b="1" dirty="0" smtClean="0">
                          <a:solidFill>
                            <a:srgbClr val="002060"/>
                          </a:solidFill>
                        </a:rPr>
                        <a:t>রম্ভিক মূলধন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smtClean="0"/>
                        <a:t>=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৮০,০০০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243163" y="4297670"/>
            <a:ext cx="1566249" cy="45730"/>
            <a:chOff x="8971723" y="5254558"/>
            <a:chExt cx="1041335" cy="177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200"/>
            <a:ext cx="3505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204D2CD-3D6C-4DB3-86AF-B30013C28F7A}"/>
              </a:ext>
            </a:extLst>
          </p:cNvPr>
          <p:cNvCxnSpPr/>
          <p:nvPr/>
        </p:nvCxnSpPr>
        <p:spPr>
          <a:xfrm rot="16200000" flipV="1">
            <a:off x="9509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674812" y="533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ক.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প্রারম্ভিক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পরিমাণ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নির্ণয়-</a:t>
            </a:r>
            <a:endParaRPr lang="en-US" sz="32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1811548"/>
              </p:ext>
            </p:extLst>
          </p:nvPr>
        </p:nvGraphicFramePr>
        <p:xfrm>
          <a:off x="684212" y="1661160"/>
          <a:ext cx="10820400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48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212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/>
                        <a:t>বিবরণ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/>
                        <a:t>টাকা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/>
                        <a:t>টাকা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r>
                        <a:rPr lang="en-US" sz="3600" b="1" u="sng" dirty="0" err="1" smtClean="0"/>
                        <a:t>প্রারম্ভিক</a:t>
                      </a:r>
                      <a:r>
                        <a:rPr lang="en-US" sz="3600" b="1" u="sng" baseline="0" dirty="0" smtClean="0"/>
                        <a:t> </a:t>
                      </a:r>
                      <a:r>
                        <a:rPr lang="en-US" sz="3600" b="1" u="sng" baseline="0" dirty="0" err="1" smtClean="0"/>
                        <a:t>সম্পদঃ</a:t>
                      </a:r>
                      <a:endParaRPr lang="en-US" sz="3600" b="1" u="sng" dirty="0"/>
                    </a:p>
                    <a:p>
                      <a:pPr algn="l"/>
                      <a:r>
                        <a:rPr lang="en-US" sz="3600" b="1" baseline="0" dirty="0" err="1" smtClean="0"/>
                        <a:t>নগদ</a:t>
                      </a:r>
                      <a:endParaRPr lang="en-US" sz="3600" b="1" baseline="0" dirty="0" smtClean="0"/>
                    </a:p>
                    <a:p>
                      <a:pPr algn="l"/>
                      <a:r>
                        <a:rPr lang="en-US" sz="3600" b="1" baseline="0" dirty="0" err="1" smtClean="0"/>
                        <a:t>প্রাপ্য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হিসাব</a:t>
                      </a:r>
                      <a:endParaRPr lang="en-US" sz="3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 smtClean="0"/>
                        <a:t>৭০,০০০</a:t>
                      </a:r>
                      <a:endParaRPr lang="en-US" sz="3600" b="1" dirty="0"/>
                    </a:p>
                    <a:p>
                      <a:pPr algn="ctr"/>
                      <a:r>
                        <a:rPr lang="en-US" sz="3600" b="1" dirty="0" smtClean="0"/>
                        <a:t>৪০,০০০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US" sz="3600" b="1" dirty="0"/>
                    </a:p>
                    <a:p>
                      <a:pPr algn="r"/>
                      <a:endParaRPr lang="en-US" sz="3600" b="1" dirty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১,১০,০০০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(৩০,০০০)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r>
                        <a:rPr lang="en-US" sz="3600" b="1" u="sng" dirty="0" err="1" smtClean="0"/>
                        <a:t>বাদ</a:t>
                      </a:r>
                      <a:r>
                        <a:rPr lang="en-US" sz="3600" b="1" u="sng" dirty="0" smtClean="0"/>
                        <a:t>:- </a:t>
                      </a:r>
                      <a:r>
                        <a:rPr lang="en-US" sz="3600" b="1" u="sng" dirty="0" err="1" smtClean="0"/>
                        <a:t>প্রারম্ভিক</a:t>
                      </a:r>
                      <a:r>
                        <a:rPr lang="en-US" sz="3600" b="1" u="sng" baseline="0" dirty="0" smtClean="0"/>
                        <a:t> </a:t>
                      </a:r>
                      <a:r>
                        <a:rPr lang="en-US" sz="3600" b="1" u="sng" baseline="0" dirty="0" err="1" smtClean="0"/>
                        <a:t>দায়</a:t>
                      </a:r>
                      <a:endParaRPr lang="en-US" sz="3600" b="1" u="sng" baseline="0" dirty="0" smtClean="0"/>
                    </a:p>
                    <a:p>
                      <a:pPr algn="l"/>
                      <a:r>
                        <a:rPr lang="en-US" sz="3600" b="1" dirty="0" err="1" smtClean="0"/>
                        <a:t>পাওনাদার</a:t>
                      </a:r>
                      <a:r>
                        <a:rPr lang="en-US" sz="3600" b="1" dirty="0" smtClean="0"/>
                        <a:t> (</a:t>
                      </a:r>
                      <a:r>
                        <a:rPr lang="en-US" sz="3600" b="1" dirty="0" err="1" smtClean="0"/>
                        <a:t>বাকিতে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 err="1" smtClean="0"/>
                        <a:t>ক্রয়</a:t>
                      </a:r>
                      <a:r>
                        <a:rPr lang="en-US" sz="3600" b="1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26">
                <a:tc gridSpan="2">
                  <a:txBody>
                    <a:bodyPr/>
                    <a:lstStyle/>
                    <a:p>
                      <a:pPr algn="r"/>
                      <a:r>
                        <a:rPr lang="as-IN" sz="3200" b="1" dirty="0" smtClean="0">
                          <a:solidFill>
                            <a:srgbClr val="002060"/>
                          </a:solidFill>
                        </a:rPr>
                        <a:t>প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্রা</a:t>
                      </a:r>
                      <a:r>
                        <a:rPr lang="as-IN" sz="3200" b="1" dirty="0" smtClean="0">
                          <a:solidFill>
                            <a:srgbClr val="002060"/>
                          </a:solidFill>
                        </a:rPr>
                        <a:t>রম্ভিক মূলধন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smtClean="0"/>
                        <a:t>=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৮০,০০০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9218612" y="5749783"/>
            <a:ext cx="2286000" cy="41417"/>
            <a:chOff x="8971723" y="5255958"/>
            <a:chExt cx="1041335" cy="37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9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200"/>
            <a:ext cx="1143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189412" y="452735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খ. </a:t>
            </a:r>
            <a:r>
              <a:rPr lang="en-US" b="1" dirty="0" err="1" smtClean="0">
                <a:solidFill>
                  <a:srgbClr val="002060"/>
                </a:solidFill>
              </a:rPr>
              <a:t>সমাপনী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মূলধন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1811548"/>
              </p:ext>
            </p:extLst>
          </p:nvPr>
        </p:nvGraphicFramePr>
        <p:xfrm>
          <a:off x="4341812" y="1371600"/>
          <a:ext cx="7543799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3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94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21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বিবরণ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টাকা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টাকা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সমাপনী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সম্পদঃ</a:t>
                      </a:r>
                      <a:endParaRPr lang="en-US" sz="20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ভূমি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প্রাপ্য</a:t>
                      </a: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হিসাব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২,০০,০০০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২৫,০০০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২,২৫,০০০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(২৫,০০০)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:- </a:t>
                      </a:r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ব্যয়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সমুহঃ</a:t>
                      </a:r>
                      <a:endParaRPr lang="en-US" sz="20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ব্যাংক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ঋণ</a:t>
                      </a:r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26"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</a:rPr>
                        <a:t>আয়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</a:rPr>
                        <a:t>উদ্বৃত্তের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</a:rPr>
                        <a:t>পরিমান=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২,০০,০০০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700363" y="4419600"/>
            <a:ext cx="1109049" cy="45720"/>
            <a:chOff x="8971723" y="5254558"/>
            <a:chExt cx="1041335" cy="471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200"/>
            <a:ext cx="3505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204D2CD-3D6C-4DB3-86AF-B30013C28F7A}"/>
              </a:ext>
            </a:extLst>
          </p:cNvPr>
          <p:cNvCxnSpPr/>
          <p:nvPr/>
        </p:nvCxnSpPr>
        <p:spPr>
          <a:xfrm rot="16200000" flipV="1">
            <a:off x="9509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55600"/>
            <a:ext cx="11582400" cy="61976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31812" y="452735"/>
            <a:ext cx="998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খ. </a:t>
            </a:r>
            <a:r>
              <a:rPr lang="en-US" sz="4400" b="1" dirty="0" err="1" smtClean="0">
                <a:solidFill>
                  <a:srgbClr val="002060"/>
                </a:solidFill>
              </a:rPr>
              <a:t>সমাপনী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মূলধন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4400" b="1" dirty="0" smtClean="0">
                <a:solidFill>
                  <a:srgbClr val="002060"/>
                </a:solidFill>
              </a:rPr>
              <a:t>-</a:t>
            </a:r>
            <a:endParaRPr lang="en-US" sz="4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1811548"/>
              </p:ext>
            </p:extLst>
          </p:nvPr>
        </p:nvGraphicFramePr>
        <p:xfrm>
          <a:off x="684212" y="1524000"/>
          <a:ext cx="10820399" cy="474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7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3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346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বিবরণ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টাকা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টাকা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4437">
                <a:tc>
                  <a:txBody>
                    <a:bodyPr/>
                    <a:lstStyle/>
                    <a:p>
                      <a:pPr algn="l"/>
                      <a:r>
                        <a:rPr lang="en-US" sz="3600" b="1" u="sng" dirty="0" err="1" smtClean="0">
                          <a:solidFill>
                            <a:schemeClr val="tx1"/>
                          </a:solidFill>
                        </a:rPr>
                        <a:t>সমাপনী</a:t>
                      </a:r>
                      <a:r>
                        <a:rPr lang="en-US" sz="36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u="sng" dirty="0" err="1" smtClean="0">
                          <a:solidFill>
                            <a:schemeClr val="tx1"/>
                          </a:solidFill>
                        </a:rPr>
                        <a:t>সম্পদঃ</a:t>
                      </a:r>
                      <a:endParaRPr lang="en-US" sz="3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3600" b="0" u="none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3600" b="1" u="none" dirty="0" err="1" smtClean="0">
                          <a:solidFill>
                            <a:schemeClr val="tx1"/>
                          </a:solidFill>
                        </a:rPr>
                        <a:t>ভূমি</a:t>
                      </a:r>
                      <a:endParaRPr lang="en-US" sz="36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3600" b="1" u="none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3600" b="1" u="none" dirty="0" err="1" smtClean="0">
                          <a:solidFill>
                            <a:schemeClr val="tx1"/>
                          </a:solidFill>
                        </a:rPr>
                        <a:t>প্রাপ্য</a:t>
                      </a:r>
                      <a:r>
                        <a:rPr lang="en-US" sz="36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u="none" dirty="0" err="1" smtClean="0">
                          <a:solidFill>
                            <a:schemeClr val="tx1"/>
                          </a:solidFill>
                        </a:rPr>
                        <a:t>হিসাব</a:t>
                      </a:r>
                      <a:endParaRPr lang="en-US" sz="3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২,০০,০০০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২৫,০০০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২,২৫,০০০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(২৫,০০০)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4437">
                <a:tc>
                  <a:txBody>
                    <a:bodyPr/>
                    <a:lstStyle/>
                    <a:p>
                      <a:pPr algn="l"/>
                      <a:r>
                        <a:rPr lang="en-US" sz="3600" b="1" u="sng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3600" b="1" u="sng" dirty="0" smtClean="0">
                          <a:solidFill>
                            <a:schemeClr val="tx1"/>
                          </a:solidFill>
                        </a:rPr>
                        <a:t>:- </a:t>
                      </a:r>
                      <a:r>
                        <a:rPr lang="en-US" sz="3600" b="1" u="sng" dirty="0" err="1" smtClean="0">
                          <a:solidFill>
                            <a:schemeClr val="tx1"/>
                          </a:solidFill>
                        </a:rPr>
                        <a:t>ব্যয়</a:t>
                      </a:r>
                      <a:r>
                        <a:rPr lang="en-US" sz="36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u="sng" dirty="0" err="1" smtClean="0">
                          <a:solidFill>
                            <a:schemeClr val="tx1"/>
                          </a:solidFill>
                        </a:rPr>
                        <a:t>সমুহঃ</a:t>
                      </a:r>
                      <a:endParaRPr lang="en-US" sz="3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3600" b="0" u="none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3600" b="1" u="none" baseline="0" dirty="0" err="1" smtClean="0">
                          <a:solidFill>
                            <a:schemeClr val="tx1"/>
                          </a:solidFill>
                        </a:rPr>
                        <a:t>ব্যাংক</a:t>
                      </a:r>
                      <a:r>
                        <a:rPr lang="en-US" sz="36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u="none" baseline="0" dirty="0" err="1" smtClean="0">
                          <a:solidFill>
                            <a:schemeClr val="tx1"/>
                          </a:solidFill>
                        </a:rPr>
                        <a:t>ঋণ</a:t>
                      </a:r>
                      <a:endParaRPr lang="en-US" sz="3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63">
                <a:tc gridSpan="2">
                  <a:txBody>
                    <a:bodyPr/>
                    <a:lstStyle/>
                    <a:p>
                      <a:pPr algn="r"/>
                      <a:r>
                        <a:rPr lang="en-US" sz="4400" b="1" baseline="0" dirty="0" err="1" smtClean="0">
                          <a:solidFill>
                            <a:srgbClr val="002060"/>
                          </a:solidFill>
                        </a:rPr>
                        <a:t>আয়</a:t>
                      </a:r>
                      <a:r>
                        <a:rPr lang="en-US" sz="4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002060"/>
                          </a:solidFill>
                        </a:rPr>
                        <a:t>উদ্বৃত্তের</a:t>
                      </a:r>
                      <a:r>
                        <a:rPr lang="en-US" sz="4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400" b="1" baseline="0" dirty="0">
                          <a:solidFill>
                            <a:srgbClr val="002060"/>
                          </a:solidFill>
                        </a:rPr>
                        <a:t>পরিমান=</a:t>
                      </a:r>
                      <a:endParaRPr lang="en-US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২,০০,০০০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9523412" y="6019800"/>
            <a:ext cx="1828800" cy="76200"/>
            <a:chOff x="8971723" y="5254558"/>
            <a:chExt cx="1041335" cy="471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199"/>
            <a:ext cx="11353800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4113212" y="558225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গ</a:t>
            </a: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</a:rPr>
              <a:t>লাভ</a:t>
            </a:r>
            <a:r>
              <a:rPr lang="en-US" sz="3200" b="1" dirty="0" smtClean="0">
                <a:solidFill>
                  <a:srgbClr val="002060"/>
                </a:solidFill>
              </a:rPr>
              <a:t>/</a:t>
            </a:r>
            <a:r>
              <a:rPr lang="en-US" sz="3200" b="1" dirty="0" err="1" smtClean="0">
                <a:solidFill>
                  <a:srgbClr val="002060"/>
                </a:solidFill>
              </a:rPr>
              <a:t>ক্ষতির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পরিমান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</a:rPr>
              <a:t>-</a:t>
            </a:r>
            <a:endParaRPr lang="en-US" sz="32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1811548"/>
              </p:ext>
            </p:extLst>
          </p:nvPr>
        </p:nvGraphicFramePr>
        <p:xfrm>
          <a:off x="4265612" y="1447800"/>
          <a:ext cx="7543799" cy="34700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46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4075">
                <a:tc>
                  <a:txBody>
                    <a:bodyPr/>
                    <a:lstStyle/>
                    <a:p>
                      <a:pPr algn="l"/>
                      <a:endParaRPr lang="en-US" sz="2400" b="1" dirty="0" smtClean="0"/>
                    </a:p>
                    <a:p>
                      <a:pPr algn="l"/>
                      <a:r>
                        <a:rPr lang="en-US" sz="2400" b="1" dirty="0" err="1" smtClean="0"/>
                        <a:t>সমাপনী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মূলধন</a:t>
                      </a:r>
                      <a:endParaRPr lang="en-US" sz="2400" b="1" dirty="0" smtClean="0"/>
                    </a:p>
                    <a:p>
                      <a:pPr algn="l"/>
                      <a:r>
                        <a:rPr lang="en-US" sz="2400" b="1" dirty="0" err="1" smtClean="0"/>
                        <a:t>উত্তোলন</a:t>
                      </a:r>
                      <a:r>
                        <a:rPr lang="en-US" sz="2400" b="1" dirty="0" smtClean="0"/>
                        <a:t> (১,৫০০ × ১২)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 smtClean="0"/>
                        <a:t>২,০০,০০০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1" dirty="0" smtClean="0"/>
                        <a:t>১৮,০০০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US" sz="2400" b="1" dirty="0"/>
                    </a:p>
                    <a:p>
                      <a:pPr algn="r"/>
                      <a:endParaRPr lang="en-US" sz="2400" b="1" dirty="0" smtClean="0"/>
                    </a:p>
                    <a:p>
                      <a:pPr algn="r"/>
                      <a:r>
                        <a:rPr lang="en-US" sz="2400" b="1" dirty="0" smtClean="0"/>
                        <a:t>২,১৮,০০০</a:t>
                      </a:r>
                      <a:endParaRPr lang="en-US" sz="2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(১,১৫,০০০)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9920">
                <a:tc>
                  <a:txBody>
                    <a:bodyPr/>
                    <a:lstStyle/>
                    <a:p>
                      <a:pPr algn="l"/>
                      <a:r>
                        <a:rPr lang="en-US" sz="2400" b="1" u="none" baseline="0" dirty="0" err="1" smtClean="0"/>
                        <a:t>প্রারম্ভিক</a:t>
                      </a:r>
                      <a:r>
                        <a:rPr lang="en-US" sz="2400" b="1" u="none" baseline="0" dirty="0" smtClean="0"/>
                        <a:t> </a:t>
                      </a:r>
                      <a:r>
                        <a:rPr lang="en-US" sz="2400" b="1" u="none" baseline="0" dirty="0" err="1" smtClean="0"/>
                        <a:t>মূলধন</a:t>
                      </a:r>
                      <a:endParaRPr lang="en-US" sz="2400" b="1" u="none" baseline="0" dirty="0" smtClean="0"/>
                    </a:p>
                    <a:p>
                      <a:pPr algn="l"/>
                      <a:r>
                        <a:rPr lang="en-US" sz="2400" b="1" u="none" baseline="0" dirty="0" err="1" smtClean="0"/>
                        <a:t>অতিরিক্ত</a:t>
                      </a:r>
                      <a:r>
                        <a:rPr lang="en-US" sz="2400" b="1" u="none" baseline="0" dirty="0" smtClean="0"/>
                        <a:t> </a:t>
                      </a:r>
                      <a:r>
                        <a:rPr lang="en-US" sz="2400" b="1" u="none" baseline="0" dirty="0" err="1" smtClean="0"/>
                        <a:t>মূলধন</a:t>
                      </a:r>
                      <a:endParaRPr lang="en-US" sz="2400" b="1" u="non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৮০,০০০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৩৫,০০০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62">
                <a:tc gridSpan="2">
                  <a:txBody>
                    <a:bodyPr/>
                    <a:lstStyle/>
                    <a:p>
                      <a:pPr algn="r"/>
                      <a:r>
                        <a:rPr lang="en-US" sz="2400" b="1" u="none" dirty="0" err="1" smtClean="0"/>
                        <a:t>লাভ</a:t>
                      </a:r>
                      <a:endParaRPr lang="en-US" sz="2400" b="1" u="non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১,০৩,০০০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243163" y="4648200"/>
            <a:ext cx="1566249" cy="45730"/>
            <a:chOff x="8971723" y="5254558"/>
            <a:chExt cx="1041335" cy="177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200"/>
            <a:ext cx="3505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D204D2CD-3D6C-4DB3-86AF-B30013C28F7A}"/>
              </a:ext>
            </a:extLst>
          </p:cNvPr>
          <p:cNvCxnSpPr/>
          <p:nvPr/>
        </p:nvCxnSpPr>
        <p:spPr>
          <a:xfrm rot="16200000" flipV="1">
            <a:off x="9509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Vrind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08012" y="558225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</a:rPr>
              <a:t>গ</a:t>
            </a:r>
            <a:r>
              <a:rPr lang="en-US" sz="4400" b="1" dirty="0" smtClean="0">
                <a:solidFill>
                  <a:srgbClr val="002060"/>
                </a:solidFill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</a:rPr>
              <a:t>লাভ</a:t>
            </a:r>
            <a:r>
              <a:rPr lang="en-US" sz="4400" b="1" dirty="0" smtClean="0">
                <a:solidFill>
                  <a:srgbClr val="002060"/>
                </a:solidFill>
              </a:rPr>
              <a:t>/</a:t>
            </a:r>
            <a:r>
              <a:rPr lang="en-US" sz="4400" b="1" dirty="0" err="1" smtClean="0">
                <a:solidFill>
                  <a:srgbClr val="002060"/>
                </a:solidFill>
              </a:rPr>
              <a:t>ক্ষতির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পরিমান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4400" b="1" dirty="0" smtClean="0">
                <a:solidFill>
                  <a:srgbClr val="002060"/>
                </a:solidFill>
              </a:rPr>
              <a:t>-</a:t>
            </a:r>
            <a:endParaRPr lang="en-US" sz="4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1811548"/>
              </p:ext>
            </p:extLst>
          </p:nvPr>
        </p:nvGraphicFramePr>
        <p:xfrm>
          <a:off x="531812" y="1447800"/>
          <a:ext cx="11125200" cy="39576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27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1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46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4075">
                <a:tc>
                  <a:txBody>
                    <a:bodyPr/>
                    <a:lstStyle/>
                    <a:p>
                      <a:pPr algn="l"/>
                      <a:endParaRPr lang="en-US" sz="3200" b="1" dirty="0" smtClean="0"/>
                    </a:p>
                    <a:p>
                      <a:pPr algn="l"/>
                      <a:r>
                        <a:rPr lang="en-US" sz="3200" b="1" dirty="0" err="1" smtClean="0"/>
                        <a:t>সমাপনী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মূলধন</a:t>
                      </a:r>
                      <a:endParaRPr lang="en-US" sz="3200" b="1" dirty="0" smtClean="0"/>
                    </a:p>
                    <a:p>
                      <a:pPr algn="l"/>
                      <a:r>
                        <a:rPr lang="en-US" sz="3200" b="1" dirty="0" err="1" smtClean="0"/>
                        <a:t>উত্তোলন</a:t>
                      </a:r>
                      <a:r>
                        <a:rPr lang="en-US" sz="3200" b="1" dirty="0" smtClean="0"/>
                        <a:t> (১,৫০০ × ১২)</a:t>
                      </a:r>
                      <a:endParaRPr lang="en-US" sz="32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  <a:p>
                      <a:pPr algn="ctr"/>
                      <a:r>
                        <a:rPr lang="en-US" sz="3200" b="1" dirty="0" smtClean="0"/>
                        <a:t>২,০০,০০০</a:t>
                      </a:r>
                      <a:endParaRPr lang="en-US" sz="3200" b="1" dirty="0"/>
                    </a:p>
                    <a:p>
                      <a:pPr algn="ctr"/>
                      <a:r>
                        <a:rPr lang="en-US" sz="3200" b="1" dirty="0" smtClean="0"/>
                        <a:t>১৮,০০০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US" sz="3200" b="1" dirty="0"/>
                    </a:p>
                    <a:p>
                      <a:pPr algn="r"/>
                      <a:endParaRPr lang="en-US" sz="3200" b="1" dirty="0" smtClean="0"/>
                    </a:p>
                    <a:p>
                      <a:pPr algn="r"/>
                      <a:r>
                        <a:rPr lang="en-US" sz="3200" b="1" dirty="0" smtClean="0"/>
                        <a:t>২,১৮,০০০</a:t>
                      </a:r>
                      <a:endParaRPr lang="en-US" sz="32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(১,১৫,০০০)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9920"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baseline="0" dirty="0" err="1" smtClean="0"/>
                        <a:t>প্রারম্ভিক</a:t>
                      </a:r>
                      <a:r>
                        <a:rPr lang="en-US" sz="3200" b="1" u="none" baseline="0" dirty="0" smtClean="0"/>
                        <a:t> </a:t>
                      </a:r>
                      <a:r>
                        <a:rPr lang="en-US" sz="3200" b="1" u="none" baseline="0" dirty="0" err="1" smtClean="0"/>
                        <a:t>মূলধন</a:t>
                      </a:r>
                      <a:endParaRPr lang="en-US" sz="3200" b="1" u="none" baseline="0" dirty="0" smtClean="0"/>
                    </a:p>
                    <a:p>
                      <a:pPr algn="l"/>
                      <a:r>
                        <a:rPr lang="en-US" sz="3200" b="1" u="none" baseline="0" dirty="0" err="1" smtClean="0"/>
                        <a:t>অতিরিক্ত</a:t>
                      </a:r>
                      <a:r>
                        <a:rPr lang="en-US" sz="3200" b="1" u="none" baseline="0" dirty="0" smtClean="0"/>
                        <a:t> </a:t>
                      </a:r>
                      <a:r>
                        <a:rPr lang="en-US" sz="3200" b="1" u="none" baseline="0" dirty="0" err="1" smtClean="0"/>
                        <a:t>মূলধন</a:t>
                      </a:r>
                      <a:endParaRPr lang="en-US" sz="3200" b="1" u="non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৮০,০০০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৩৫,০০০</a:t>
                      </a:r>
                      <a:endParaRPr lang="en-US" sz="32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62">
                <a:tc gridSpan="2">
                  <a:txBody>
                    <a:bodyPr/>
                    <a:lstStyle/>
                    <a:p>
                      <a:pPr algn="r"/>
                      <a:r>
                        <a:rPr lang="en-US" sz="3200" b="1" u="none" dirty="0" err="1" smtClean="0"/>
                        <a:t>লাভ</a:t>
                      </a:r>
                      <a:r>
                        <a:rPr lang="en-US" sz="3200" b="1" u="none" dirty="0" smtClean="0"/>
                        <a:t>=</a:t>
                      </a:r>
                      <a:endParaRPr lang="en-US" sz="3200" b="1" u="non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১,০৩,০০০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014563" y="5181600"/>
            <a:ext cx="1566249" cy="45730"/>
            <a:chOff x="8971723" y="5254558"/>
            <a:chExt cx="1041335" cy="1770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Business Studies</a:t>
            </a:r>
          </a:p>
          <a:p>
            <a:r>
              <a:rPr lang="en-US" sz="4000" dirty="0">
                <a:solidFill>
                  <a:srgbClr val="FFFF00"/>
                </a:solidFill>
              </a:rPr>
              <a:t>Lesson:- Board Question: Rajshahi-19 </a:t>
            </a:r>
            <a:r>
              <a:rPr lang="en-US" sz="2000" dirty="0" smtClean="0">
                <a:solidFill>
                  <a:srgbClr val="FFFF00"/>
                </a:solidFill>
              </a:rPr>
              <a:t>(10)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1" y="381000"/>
            <a:ext cx="11582401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1119981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047206" y="381000"/>
            <a:ext cx="5789692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862" y="58213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31812" y="1973282"/>
            <a:ext cx="1127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rinda"/>
                <a:cs typeface="NikoshBAN" pitchFamily="2" charset="0"/>
              </a:rPr>
              <a:t>১)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একতরফা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দাখিলা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পদ্ধতিতে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Vrinda"/>
                <a:cs typeface="NikoshBAN" pitchFamily="2" charset="0"/>
              </a:rPr>
              <a:t>/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ক্ষতি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নির্ণয়ে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কোন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দফাটি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সমাপনী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মূলধনের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সাথে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যোগ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করতে</a:t>
            </a:r>
            <a:r>
              <a:rPr lang="en-US" sz="3200" dirty="0" smtClean="0">
                <a:latin typeface="Vrinda"/>
                <a:cs typeface="NikoshBAN" pitchFamily="2" charset="0"/>
              </a:rPr>
              <a:t> </a:t>
            </a:r>
            <a:r>
              <a:rPr lang="en-US" sz="3200" dirty="0" err="1" smtClean="0">
                <a:latin typeface="Vrinda"/>
                <a:cs typeface="NikoshBAN" pitchFamily="2" charset="0"/>
              </a:rPr>
              <a:t>হয়</a:t>
            </a:r>
            <a:r>
              <a:rPr lang="en-US" sz="3200" dirty="0" smtClean="0">
                <a:latin typeface="Vrinda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বিবরনী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বহুঘরবিশিষ্ট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	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20" name="Bent-Up Arrow 19"/>
          <p:cNvSpPr/>
          <p:nvPr/>
        </p:nvSpPr>
        <p:spPr>
          <a:xfrm rot="8218993" flipV="1">
            <a:off x="1637171" y="30265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 useBgFill="1">
        <p:nvSpPr>
          <p:cNvPr id="21" name="Bent-Up Arrow 20"/>
          <p:cNvSpPr/>
          <p:nvPr/>
        </p:nvSpPr>
        <p:spPr>
          <a:xfrm rot="8218993" flipV="1">
            <a:off x="6721004" y="54220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3503612" y="6096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2060"/>
                </a:solidFill>
              </a:rPr>
              <a:t>উত্তরঃ</a:t>
            </a:r>
            <a:r>
              <a:rPr lang="en-US" b="1" dirty="0" smtClean="0">
                <a:solidFill>
                  <a:srgbClr val="002060"/>
                </a:solidFill>
              </a:rPr>
              <a:t> ১ </a:t>
            </a:r>
            <a:r>
              <a:rPr lang="en-US" b="1" dirty="0" err="1" smtClean="0">
                <a:solidFill>
                  <a:srgbClr val="002060"/>
                </a:solidFill>
              </a:rPr>
              <a:t>নং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এর</a:t>
            </a:r>
            <a:r>
              <a:rPr lang="en-US" b="1" dirty="0" smtClean="0">
                <a:solidFill>
                  <a:srgbClr val="002060"/>
                </a:solidFill>
              </a:rPr>
              <a:t>  (ক)  </a:t>
            </a:r>
            <a:r>
              <a:rPr lang="en-US" b="1" dirty="0" err="1" smtClean="0">
                <a:solidFill>
                  <a:srgbClr val="002060"/>
                </a:solidFill>
              </a:rPr>
              <a:t>এবং</a:t>
            </a:r>
            <a:r>
              <a:rPr lang="en-US" b="1" dirty="0" smtClean="0">
                <a:solidFill>
                  <a:srgbClr val="002060"/>
                </a:solidFill>
              </a:rPr>
              <a:t> ২ </a:t>
            </a:r>
            <a:r>
              <a:rPr lang="en-US" b="1" dirty="0" err="1" smtClean="0">
                <a:solidFill>
                  <a:srgbClr val="002060"/>
                </a:solidFill>
              </a:rPr>
              <a:t>নং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এর</a:t>
            </a:r>
            <a:r>
              <a:rPr lang="en-US" b="1" dirty="0" smtClean="0">
                <a:solidFill>
                  <a:srgbClr val="002060"/>
                </a:solidFill>
              </a:rPr>
              <a:t> (ঘ)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533400"/>
            <a:ext cx="10896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65212" y="381000"/>
            <a:ext cx="10210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1296590" y="457200"/>
            <a:ext cx="9750822" cy="106680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00B050">
              <a:alpha val="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7E596F-546C-4FAA-B450-2E2D3A60BD37}"/>
              </a:ext>
            </a:extLst>
          </p:cNvPr>
          <p:cNvSpPr/>
          <p:nvPr/>
        </p:nvSpPr>
        <p:spPr>
          <a:xfrm rot="16200000">
            <a:off x="-1110796" y="3700009"/>
            <a:ext cx="3594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বোর্ডঃ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২০১৯-১১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3" y="1752600"/>
            <a:ext cx="102108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9012" y="1447800"/>
            <a:ext cx="7696200" cy="24468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5300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/>
              <a:t>Board Question: </a:t>
            </a:r>
            <a:r>
              <a:rPr lang="en-US" sz="4400" dirty="0"/>
              <a:t>Raj-2019</a:t>
            </a:r>
            <a:r>
              <a:rPr lang="en-US" sz="4800" dirty="0"/>
              <a:t> </a:t>
            </a:r>
            <a:r>
              <a:rPr lang="en-US" sz="4800" dirty="0" smtClean="0"/>
              <a:t>(10) </a:t>
            </a:r>
            <a:endParaRPr lang="en-US" sz="4800" dirty="0"/>
          </a:p>
          <a:p>
            <a:pPr algn="ctr"/>
            <a:r>
              <a:rPr lang="en-US" sz="3200" dirty="0"/>
              <a:t> </a:t>
            </a:r>
            <a:r>
              <a:rPr lang="en-US" sz="6000" dirty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3435" y="3244118"/>
            <a:ext cx="8323577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/>
              <a:t>Board Question: </a:t>
            </a:r>
            <a:r>
              <a:rPr lang="en-US" sz="4400" dirty="0"/>
              <a:t>Raj-2019</a:t>
            </a:r>
            <a:r>
              <a:rPr lang="en-US" sz="4800" dirty="0"/>
              <a:t> </a:t>
            </a:r>
            <a:r>
              <a:rPr lang="en-US" sz="4800" dirty="0" smtClean="0"/>
              <a:t>(10) </a:t>
            </a:r>
            <a:endParaRPr lang="en-US" sz="4800" dirty="0"/>
          </a:p>
          <a:p>
            <a:pPr algn="ctr"/>
            <a:r>
              <a:rPr lang="en-US" sz="3200" dirty="0"/>
              <a:t> </a:t>
            </a:r>
            <a:r>
              <a:rPr lang="en-US" sz="6000" dirty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Business Studies</a:t>
            </a:r>
          </a:p>
          <a:p>
            <a:r>
              <a:rPr lang="en-US" sz="4000" dirty="0">
                <a:solidFill>
                  <a:srgbClr val="FFFF00"/>
                </a:solidFill>
              </a:rPr>
              <a:t>Lesson:- Board Question: Rajshahi-19 </a:t>
            </a:r>
            <a:r>
              <a:rPr lang="en-US" sz="3600" dirty="0" smtClean="0">
                <a:solidFill>
                  <a:srgbClr val="FFFF00"/>
                </a:solidFill>
              </a:rPr>
              <a:t>(10)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9412" y="4343400"/>
            <a:ext cx="6324600" cy="2337179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মনোয়ার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হোসেন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চৌধূরী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  <a:p>
            <a:pPr algn="r"/>
            <a:r>
              <a:rPr lang="en-US" sz="2000" dirty="0" err="1">
                <a:solidFill>
                  <a:srgbClr val="002060"/>
                </a:solidFill>
              </a:rPr>
              <a:t>B.Ed</a:t>
            </a:r>
            <a:r>
              <a:rPr lang="en-US" sz="2000" dirty="0">
                <a:solidFill>
                  <a:srgbClr val="002060"/>
                </a:solidFill>
              </a:rPr>
              <a:t> (NAEM), M.B.S (Accounting), B.B.S (Honors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bn-BD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পদবীঃ সহকারি শিক্ষক </a:t>
            </a:r>
            <a:r>
              <a:rPr lang="bn-BD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হিসাববিজ্ঞান</a:t>
            </a:r>
            <a:r>
              <a:rPr lang="en-US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) </a:t>
            </a:r>
            <a:endParaRPr lang="en-US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মহানগর</a:t>
            </a:r>
            <a:r>
              <a:rPr lang="en-US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আইড়িয়াল</a:t>
            </a:r>
            <a:r>
              <a:rPr lang="en-US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স্কুল অ্যান্ড কলেজ</a:t>
            </a:r>
            <a:r>
              <a:rPr lang="en-US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মুগদা</a:t>
            </a:r>
            <a:r>
              <a:rPr lang="en-US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ঢাকা</a:t>
            </a:r>
            <a:r>
              <a:rPr lang="en-US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।</a:t>
            </a:r>
            <a:r>
              <a:rPr lang="bn-BD" sz="32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r>
              <a:rPr lang="bn-BD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মোবাইল নং</a:t>
            </a:r>
            <a:r>
              <a:rPr lang="en-US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-</a:t>
            </a:r>
            <a:r>
              <a:rPr lang="bn-BD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০১৯</a:t>
            </a:r>
            <a:r>
              <a:rPr lang="en-US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২০০০৩৬৯১</a:t>
            </a:r>
            <a:endParaRPr lang="en-US" sz="2000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643745" y="2125867"/>
            <a:ext cx="32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শিক্ষক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3200" dirty="0">
              <a:latin typeface="Vrinda" pitchFamily="34" charset="0"/>
              <a:cs typeface="Vrinda" pitchFamily="34" charset="0"/>
            </a:endParaRPr>
          </a:p>
        </p:txBody>
      </p:sp>
      <p:pic>
        <p:nvPicPr>
          <p:cNvPr id="6" name="Picture 5" descr="29425008_361275250948589_29815219032119789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6212" y="457200"/>
            <a:ext cx="3200400" cy="40244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9242659" y="1968515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bn-IN" sz="3600" b="1" dirty="0"/>
              <a:t>পরিচিতি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4B548E-0ED9-4AF0-83BA-8B6B8782D568}"/>
              </a:ext>
            </a:extLst>
          </p:cNvPr>
          <p:cNvSpPr/>
          <p:nvPr/>
        </p:nvSpPr>
        <p:spPr>
          <a:xfrm>
            <a:off x="6627812" y="4572000"/>
            <a:ext cx="5257800" cy="1906292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800" b="1" dirty="0">
                <a:latin typeface="Vrinda"/>
                <a:cs typeface="NikoshBAN" pitchFamily="2" charset="0"/>
              </a:rPr>
              <a:t>বিষয়ঃ হিসাববিজ্ঞান</a:t>
            </a:r>
            <a:endParaRPr lang="en-US" sz="2800" b="1" dirty="0">
              <a:latin typeface="Vrinda"/>
              <a:cs typeface="NikoshBAN" pitchFamily="2" charset="0"/>
            </a:endParaRPr>
          </a:p>
          <a:p>
            <a:r>
              <a:rPr lang="en-US" sz="2800" b="1" dirty="0" err="1">
                <a:latin typeface="Vrinda"/>
                <a:cs typeface="NikoshBAN" pitchFamily="2" charset="0"/>
              </a:rPr>
              <a:t>শ্রেণি</a:t>
            </a:r>
            <a:r>
              <a:rPr lang="en-US" sz="2800" b="1" dirty="0">
                <a:latin typeface="Vrinda"/>
                <a:cs typeface="NikoshBAN" pitchFamily="2" charset="0"/>
              </a:rPr>
              <a:t>: ৯ম - ১০ম </a:t>
            </a:r>
            <a:r>
              <a:rPr lang="en-US" sz="2800" b="1" dirty="0" err="1">
                <a:latin typeface="Vrinda"/>
                <a:cs typeface="NikoshBAN" pitchFamily="2" charset="0"/>
              </a:rPr>
              <a:t>শ্রেণি</a:t>
            </a:r>
            <a:endParaRPr lang="en-US" sz="2800" b="1" dirty="0">
              <a:latin typeface="Vrinda"/>
              <a:cs typeface="NikoshBAN" pitchFamily="2" charset="0"/>
            </a:endParaRPr>
          </a:p>
          <a:p>
            <a:r>
              <a:rPr lang="en-US" b="1" dirty="0">
                <a:latin typeface="Vrinda"/>
                <a:cs typeface="NikoshBAN" pitchFamily="2" charset="0"/>
              </a:rPr>
              <a:t>অধ্যায়: </a:t>
            </a:r>
            <a:r>
              <a:rPr lang="en-US" b="1" dirty="0" smtClean="0">
                <a:latin typeface="Vrinda"/>
                <a:cs typeface="NikoshBAN" pitchFamily="2" charset="0"/>
              </a:rPr>
              <a:t>৩ </a:t>
            </a:r>
            <a:r>
              <a:rPr lang="en-US" b="1" dirty="0">
                <a:latin typeface="Vrinda"/>
                <a:cs typeface="NikoshBAN" pitchFamily="2" charset="0"/>
              </a:rPr>
              <a:t>–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দুতরফা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দাখিলা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পদ্ধতি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as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রাজশাহী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 বোর্ডঃ ২০১৯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১০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নং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0212" y="457200"/>
            <a:ext cx="3048000" cy="411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07292" y="457200"/>
            <a:ext cx="870947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Vrinda" pitchFamily="2" charset="0"/>
                <a:cs typeface="Vrinda" pitchFamily="2" charset="0"/>
              </a:rPr>
              <a:t>ছবিতে</a:t>
            </a:r>
            <a:r>
              <a:rPr lang="en-US" sz="36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600" dirty="0" err="1" smtClean="0">
                <a:latin typeface="Vrinda" pitchFamily="2" charset="0"/>
                <a:cs typeface="Vrinda" pitchFamily="2" charset="0"/>
              </a:rPr>
              <a:t>কি</a:t>
            </a:r>
            <a:r>
              <a:rPr lang="bn-IN" sz="36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600" dirty="0" err="1" smtClean="0">
                <a:latin typeface="Vrinda" pitchFamily="2" charset="0"/>
                <a:cs typeface="Vrinda" pitchFamily="2" charset="0"/>
              </a:rPr>
              <a:t>দেখা</a:t>
            </a:r>
            <a:r>
              <a:rPr lang="en-US" sz="36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600" dirty="0" err="1" smtClean="0">
                <a:latin typeface="Vrinda" pitchFamily="2" charset="0"/>
                <a:cs typeface="Vrinda" pitchFamily="2" charset="0"/>
              </a:rPr>
              <a:t>যাচ্ছে</a:t>
            </a:r>
            <a:r>
              <a:rPr lang="bn-IN" sz="3600" dirty="0">
                <a:latin typeface="Vrinda" pitchFamily="2" charset="0"/>
                <a:cs typeface="Vrinda" pitchFamily="2" charset="0"/>
              </a:rPr>
              <a:t>?</a:t>
            </a:r>
            <a:r>
              <a:rPr lang="en-US" sz="3600" dirty="0" smtClean="0">
                <a:latin typeface="Vrinda" pitchFamily="2" charset="0"/>
                <a:cs typeface="Vrinda" pitchFamily="2" charset="0"/>
              </a:rPr>
              <a:t> </a:t>
            </a:r>
            <a:endParaRPr lang="en-US" sz="3600" dirty="0">
              <a:latin typeface="Vrinda" pitchFamily="2" charset="0"/>
              <a:cs typeface="Vrind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812" y="1190751"/>
            <a:ext cx="5410200" cy="37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1812" y="5105400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Vrinda" pitchFamily="2" charset="0"/>
                <a:cs typeface="Vrinda" pitchFamily="2" charset="0"/>
              </a:rPr>
              <a:t>ক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হিসাব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চক্রের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ধাপ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সমুহ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কোন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নীতির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সাহায্যে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সম্পাদন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করা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হয়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? </a:t>
            </a:r>
          </a:p>
          <a:p>
            <a:endParaRPr lang="en-US" sz="2800" b="1" dirty="0">
              <a:latin typeface="Vrinda" pitchFamily="2" charset="0"/>
              <a:cs typeface="Vrinda" pitchFamily="2" charset="0"/>
            </a:endParaRPr>
          </a:p>
          <a:p>
            <a:r>
              <a:rPr lang="en-US" sz="2800" b="1" dirty="0" smtClean="0">
                <a:latin typeface="Vrinda" pitchFamily="2" charset="0"/>
                <a:cs typeface="Vrinda" pitchFamily="2" charset="0"/>
              </a:rPr>
              <a:t>খ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লুকা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প্যাসিওলি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কতৃক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আর্থিক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ঘটনাবলি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লিপিবদ্ধ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করার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পদ্ধতির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নাম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কী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?</a:t>
            </a:r>
            <a:endParaRPr lang="en-US" sz="2800" b="1" dirty="0">
              <a:latin typeface="Vrinda" pitchFamily="2" charset="0"/>
              <a:cs typeface="Vrinda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12" y="1600200"/>
            <a:ext cx="449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2132012" y="514350"/>
            <a:ext cx="8229600" cy="8572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</a:t>
            </a:r>
            <a:endParaRPr kumimoji="0" lang="en-US" sz="5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132012" y="1447800"/>
            <a:ext cx="82296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068" lvl="0" indent="-457068" algn="ctr">
              <a:spcBef>
                <a:spcPct val="20000"/>
              </a:spcBef>
              <a:defRPr/>
            </a:pP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দুতরফা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124200"/>
            <a:ext cx="10896599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1812" y="533400"/>
            <a:ext cx="5690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</a:rPr>
              <a:t>এই </a:t>
            </a:r>
            <a:r>
              <a:rPr lang="bn-BD" sz="4800" b="1" dirty="0" smtClean="0">
                <a:solidFill>
                  <a:srgbClr val="002060"/>
                </a:solidFill>
              </a:rPr>
              <a:t>পা</a:t>
            </a:r>
            <a:r>
              <a:rPr lang="en-US" sz="4800" b="1" dirty="0" smtClean="0">
                <a:solidFill>
                  <a:srgbClr val="002060"/>
                </a:solidFill>
              </a:rPr>
              <a:t>ঠে</a:t>
            </a:r>
            <a:r>
              <a:rPr lang="bn-BD" sz="4800" b="1" dirty="0" smtClean="0">
                <a:solidFill>
                  <a:srgbClr val="002060"/>
                </a:solidFill>
              </a:rPr>
              <a:t> শিক্ষার্থীরা -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519005095"/>
              </p:ext>
            </p:extLst>
          </p:nvPr>
        </p:nvGraphicFramePr>
        <p:xfrm>
          <a:off x="2079624" y="1371600"/>
          <a:ext cx="8815388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22413" y="609600"/>
            <a:ext cx="9144000" cy="1354195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8000" dirty="0" err="1"/>
              <a:t>বিসমিল্লাহির</a:t>
            </a:r>
            <a:r>
              <a:rPr lang="en-US" sz="8000" dirty="0"/>
              <a:t> </a:t>
            </a:r>
            <a:r>
              <a:rPr lang="en-US" sz="8000" dirty="0" err="1"/>
              <a:t>রাহমানির</a:t>
            </a:r>
            <a:r>
              <a:rPr lang="en-US" sz="8000" dirty="0"/>
              <a:t> </a:t>
            </a:r>
            <a:r>
              <a:rPr lang="en-US" sz="8000" dirty="0" err="1"/>
              <a:t>রাহিম</a:t>
            </a:r>
            <a:endParaRPr lang="en-US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2286000"/>
            <a:ext cx="998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447</Words>
  <Application>Microsoft Office PowerPoint</Application>
  <PresentationFormat>Custom</PresentationFormat>
  <Paragraphs>177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862</cp:revision>
  <dcterms:created xsi:type="dcterms:W3CDTF">2020-06-23T07:13:48Z</dcterms:created>
  <dcterms:modified xsi:type="dcterms:W3CDTF">2020-08-21T15:02:45Z</dcterms:modified>
</cp:coreProperties>
</file>