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7" r:id="rId2"/>
    <p:sldId id="276" r:id="rId3"/>
    <p:sldId id="259" r:id="rId4"/>
    <p:sldId id="263" r:id="rId5"/>
    <p:sldId id="264" r:id="rId6"/>
    <p:sldId id="262" r:id="rId7"/>
    <p:sldId id="266" r:id="rId8"/>
    <p:sldId id="267" r:id="rId9"/>
    <p:sldId id="268" r:id="rId10"/>
    <p:sldId id="281" r:id="rId11"/>
    <p:sldId id="269" r:id="rId12"/>
    <p:sldId id="272" r:id="rId13"/>
    <p:sldId id="271" r:id="rId14"/>
    <p:sldId id="270" r:id="rId15"/>
    <p:sldId id="265" r:id="rId16"/>
    <p:sldId id="274"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9813" autoAdjust="0"/>
  </p:normalViewPr>
  <p:slideViewPr>
    <p:cSldViewPr>
      <p:cViewPr varScale="1">
        <p:scale>
          <a:sx n="68" d="100"/>
          <a:sy n="68" d="100"/>
        </p:scale>
        <p:origin x="792"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22FB0-315F-4D49-AAFF-885C0B156DF1}" type="datetimeFigureOut">
              <a:rPr lang="en-US" smtClean="0"/>
              <a:t>8/21/2020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A451D-164B-41A4-A0FC-DD795A796A7A}" type="slidenum">
              <a:rPr lang="en-US" smtClean="0"/>
              <a:t>‹#›</a:t>
            </a:fld>
            <a:endParaRPr lang="en-US"/>
          </a:p>
        </p:txBody>
      </p:sp>
    </p:spTree>
    <p:extLst>
      <p:ext uri="{BB962C8B-B14F-4D97-AF65-F5344CB8AC3E}">
        <p14:creationId xmlns:p14="http://schemas.microsoft.com/office/powerpoint/2010/main" val="59244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latin typeface="NikoshBAN" pitchFamily="2" charset="0"/>
                <a:cs typeface="NikoshBAN" pitchFamily="2" charset="0"/>
              </a:rPr>
              <a:t>এই</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স্লাইডটি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দেখিয়ে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অথবা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নিজস্ব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পদ্ধতিতে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পাঠের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বিষয়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অবতারণ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করবেন</a:t>
            </a:r>
            <a:r>
              <a:rPr lang="en-US" baseline="0" dirty="0" smtClean="0">
                <a:latin typeface="NikoshBAN" pitchFamily="2" charset="0"/>
                <a:cs typeface="NikoshBAN" pitchFamily="2" charset="0"/>
              </a:rPr>
              <a:t>।</a:t>
            </a:r>
          </a:p>
        </p:txBody>
      </p:sp>
      <p:sp>
        <p:nvSpPr>
          <p:cNvPr id="4" name="Slide Number Placeholder 3"/>
          <p:cNvSpPr>
            <a:spLocks noGrp="1"/>
          </p:cNvSpPr>
          <p:nvPr>
            <p:ph type="sldNum" sz="quarter" idx="10"/>
          </p:nvPr>
        </p:nvSpPr>
        <p:spPr/>
        <p:txBody>
          <a:bodyPr/>
          <a:lstStyle/>
          <a:p>
            <a:fld id="{B46A451D-164B-41A4-A0FC-DD795A796A7A}" type="slidenum">
              <a:rPr lang="en-US" smtClean="0"/>
              <a:t>4</a:t>
            </a:fld>
            <a:endParaRPr lang="en-US"/>
          </a:p>
        </p:txBody>
      </p:sp>
    </p:spTree>
    <p:extLst>
      <p:ext uri="{BB962C8B-B14F-4D97-AF65-F5344CB8AC3E}">
        <p14:creationId xmlns:p14="http://schemas.microsoft.com/office/powerpoint/2010/main" val="138550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স্লাইড</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দেখিয়ে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আরো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অন্যান্য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ব্রেইণশট্রমিং</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হবে</a:t>
            </a:r>
            <a:r>
              <a:rPr lang="en-US" baseline="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B46A451D-164B-41A4-A0FC-DD795A796A7A}" type="slidenum">
              <a:rPr lang="en-US" smtClean="0"/>
              <a:t>9</a:t>
            </a:fld>
            <a:endParaRPr lang="en-US"/>
          </a:p>
        </p:txBody>
      </p:sp>
    </p:spTree>
    <p:extLst>
      <p:ext uri="{BB962C8B-B14F-4D97-AF65-F5344CB8AC3E}">
        <p14:creationId xmlns:p14="http://schemas.microsoft.com/office/powerpoint/2010/main" val="337274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স্লাইড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বিষক্রিয়ার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লক্ষণ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গুলো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আলোচনায়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দলীয়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কাজে</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ছাত-ছাত্রীদের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থেকে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আদায়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হবে</a:t>
            </a:r>
            <a:r>
              <a:rPr lang="en-US" baseline="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B46A451D-164B-41A4-A0FC-DD795A796A7A}" type="slidenum">
              <a:rPr lang="en-US" smtClean="0"/>
              <a:t>11</a:t>
            </a:fld>
            <a:endParaRPr lang="en-US"/>
          </a:p>
        </p:txBody>
      </p:sp>
    </p:spTree>
    <p:extLst>
      <p:ext uri="{BB962C8B-B14F-4D97-AF65-F5344CB8AC3E}">
        <p14:creationId xmlns:p14="http://schemas.microsoft.com/office/powerpoint/2010/main" val="11060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14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302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235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049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02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20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840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13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99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217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720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51609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57200"/>
            <a:ext cx="4677054" cy="2439432"/>
          </a:xfrm>
          <a:prstGeom prst="rect">
            <a:avLst/>
          </a:prstGeom>
        </p:spPr>
      </p:pic>
      <p:sp>
        <p:nvSpPr>
          <p:cNvPr id="5" name="Rectangle 4"/>
          <p:cNvSpPr/>
          <p:nvPr/>
        </p:nvSpPr>
        <p:spPr>
          <a:xfrm>
            <a:off x="1524000" y="4114800"/>
            <a:ext cx="4123442" cy="1125246"/>
          </a:xfrm>
          <a:prstGeom prst="rect">
            <a:avLst/>
          </a:prstGeom>
          <a:noFill/>
        </p:spPr>
        <p:txBody>
          <a:bodyPr wrap="none" lIns="78044" tIns="39022" rIns="78044" bIns="39022">
            <a:spAutoFit/>
            <a:scene3d>
              <a:camera prst="orthographicFront"/>
              <a:lightRig rig="soft" dir="t">
                <a:rot lat="0" lon="0" rev="15600000"/>
              </a:lightRig>
            </a:scene3d>
            <a:sp3d extrusionH="57150" prstMaterial="softEdge">
              <a:bevelT w="25400" h="38100"/>
            </a:sp3d>
          </a:bodyPr>
          <a:lstStyle/>
          <a:p>
            <a:pPr algn="ctr"/>
            <a:r>
              <a:rPr lang="en-US" sz="6800" b="1" dirty="0" err="1">
                <a:ln/>
                <a:latin typeface="NikoshBAN" panose="02000000000000000000" pitchFamily="2" charset="0"/>
                <a:cs typeface="NikoshBAN" panose="02000000000000000000" pitchFamily="2" charset="0"/>
              </a:rPr>
              <a:t>সবাইকে</a:t>
            </a:r>
            <a:r>
              <a:rPr lang="en-US" sz="6800" b="1" dirty="0">
                <a:ln/>
                <a:latin typeface="NikoshBAN" panose="02000000000000000000" pitchFamily="2" charset="0"/>
                <a:cs typeface="NikoshBAN" panose="02000000000000000000" pitchFamily="2" charset="0"/>
              </a:rPr>
              <a:t> </a:t>
            </a:r>
            <a:r>
              <a:rPr lang="en-US" sz="6800" b="1" dirty="0" err="1">
                <a:ln/>
                <a:latin typeface="NikoshBAN" panose="02000000000000000000" pitchFamily="2" charset="0"/>
                <a:cs typeface="NikoshBAN" panose="02000000000000000000" pitchFamily="2" charset="0"/>
              </a:rPr>
              <a:t>স্বাগত</a:t>
            </a:r>
            <a:endParaRPr lang="en-US" sz="6800" b="1" dirty="0">
              <a:l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381000"/>
            <a:ext cx="3554601" cy="5645544"/>
          </a:xfrm>
          <a:prstGeom prst="rect">
            <a:avLst/>
          </a:prstGeom>
        </p:spPr>
      </p:pic>
    </p:spTree>
    <p:extLst>
      <p:ext uri="{BB962C8B-B14F-4D97-AF65-F5344CB8AC3E}">
        <p14:creationId xmlns:p14="http://schemas.microsoft.com/office/powerpoint/2010/main" val="348440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85800"/>
            <a:ext cx="3662326" cy="3048000"/>
          </a:xfrm>
          <a:prstGeom prst="rect">
            <a:avLst/>
          </a:prstGeom>
        </p:spPr>
      </p:pic>
      <p:sp>
        <p:nvSpPr>
          <p:cNvPr id="8" name="Rectangle 7"/>
          <p:cNvSpPr/>
          <p:nvPr/>
        </p:nvSpPr>
        <p:spPr>
          <a:xfrm>
            <a:off x="3657600" y="457200"/>
            <a:ext cx="8001000" cy="6001643"/>
          </a:xfrm>
          <a:prstGeom prst="rect">
            <a:avLst/>
          </a:prstGeom>
        </p:spPr>
        <p:txBody>
          <a:bodyPr wrap="square">
            <a:spAutoFit/>
          </a:bodyPr>
          <a:lstStyle/>
          <a:p>
            <a:r>
              <a:rPr lang="bn-IN" sz="2400" dirty="0">
                <a:solidFill>
                  <a:srgbClr val="333333"/>
                </a:solidFill>
                <a:latin typeface="NikoshBAN" panose="02000000000000000000" pitchFamily="2" charset="0"/>
                <a:cs typeface="NikoshBAN" panose="02000000000000000000" pitchFamily="2" charset="0"/>
              </a:rPr>
              <a:t>সাধারণত রাস্তা বা হেটেলের বাসি খাবার, পচা খাবার, অস্বাস্থ্যকর, জীবাণুযুক্ত খাবার, অনেকক্ষণ গরমে থাকার ফলে নষ্ট হয়ে যাওয়া খাবার খেলে ফুডপয়জনিং হওয়ার আশঙ্কা থাকে। বন্যার সময় পানীয় জলের অভাব, হাওর-বিল-বাঁওড়ের পচা মাছ এসবের কারণে ফুডপয়জনিং জটিল আকার ধারণ করে। এ অবস্থাকে আমরা পেটের পীড়া বলে থাকি।</a:t>
            </a:r>
          </a:p>
          <a:p>
            <a:r>
              <a:rPr lang="bn-IN" sz="2400" dirty="0">
                <a:solidFill>
                  <a:srgbClr val="333333"/>
                </a:solidFill>
                <a:latin typeface="NikoshBAN" panose="02000000000000000000" pitchFamily="2" charset="0"/>
                <a:cs typeface="NikoshBAN" panose="02000000000000000000" pitchFamily="2" charset="0"/>
              </a:rPr>
              <a:t>বিজ্ঞানের পরিভাষায় কোনো খাবার খেয়ে বার বার বমি, পাতলা পায়খানা, জ্বর, পেট ব্যথা এগুলো শুরু হয় তাকে 'ফুডপয়জনিং' বলে। ছোট-বড় সবাই এ ধরনের সমস্যায় আক্রান্ত হতে পারে। অনেক ক্ষেত্রে খাবার স্বাস্থ্যসম্মত থাকলেও, যেসব পাত্রে পরিবেশন করা হয় তা অপরিষ্কার থাকায় জীবাণুমুক্ত হয় না। এসব পাত্রে খাবার পরিবেশন করা হলেও ফুডপয়জনিং হতে পারে। গরমের কারণে দেহের ভেতরে পানির চাহিদা বেড়ে যায়। এ জন্য হয়তো অনেকেই রাস্তার তৈরি শরবত খেয়ে ফেলেন। এ থেকে ফুডপয়জনিং হতে পারে। এ ছাড়া গরমে নিজের ঘরের খাবারও যদি অনেকক্ষণ ধরে বাইরে রাখা থাকে তাহলে সেগুলো নষ্ট হয়ে যেতে পারে। অনেক সময় মাইক্রোওয়েভে গরম করলেও ক্ষতিকর জীবাণু বিনষ্ট হয় না। এ থেকেও ফুডপয়জনিং হতে পারে। বিভিন্ন ধরনের জীবাণু দ্বারা ফুডপয়জনিং হতে পারে। তবে খাদ্যে বিষক্রিয়ার কারণ যাই হোক না কেন লক্ষণগুলো অনেকটা একই থাকে।</a:t>
            </a:r>
            <a:endParaRPr lang="bn-IN" b="0" i="0" dirty="0">
              <a:solidFill>
                <a:srgbClr val="333333"/>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993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60000"/>
                <a:lumOff val="40000"/>
              </a:schemeClr>
            </a:gs>
            <a:gs pos="83000">
              <a:schemeClr val="tx1">
                <a:lumMod val="50000"/>
                <a:lumOff val="50000"/>
              </a:schemeClr>
            </a:gs>
            <a:gs pos="53132">
              <a:schemeClr val="accent6">
                <a:lumMod val="60000"/>
                <a:lumOff val="4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3657600" cy="838200"/>
          </a:xfrm>
          <a:solidFill>
            <a:schemeClr val="accent3">
              <a:lumMod val="50000"/>
            </a:schemeClr>
          </a:solidFill>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800" dirty="0" err="1">
                <a:latin typeface="NikoshBAN" pitchFamily="2" charset="0"/>
                <a:cs typeface="NikoshBAN" pitchFamily="2" charset="0"/>
              </a:rPr>
              <a:t>বটিউলিজম</a:t>
            </a:r>
            <a:r>
              <a:rPr lang="en-US" sz="4800" dirty="0">
                <a:latin typeface="NikoshBAN" pitchFamily="2" charset="0"/>
                <a:cs typeface="NikoshBAN" pitchFamily="2" charset="0"/>
              </a:rPr>
              <a:t> </a:t>
            </a:r>
            <a:r>
              <a:rPr lang="en-US" sz="4800" dirty="0" err="1">
                <a:latin typeface="NikoshBAN" pitchFamily="2" charset="0"/>
                <a:cs typeface="NikoshBAN" pitchFamily="2" charset="0"/>
              </a:rPr>
              <a:t>কী</a:t>
            </a:r>
            <a:r>
              <a:rPr lang="en-US" sz="4800" dirty="0">
                <a:latin typeface="NikoshBAN" pitchFamily="2" charset="0"/>
                <a:cs typeface="NikoshBAN" pitchFamily="2" charset="0"/>
              </a:rPr>
              <a:t>? </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0200" r="20200"/>
          <a:stretch>
            <a:fillRect/>
          </a:stretch>
        </p:blipFill>
        <p:spPr>
          <a:xfrm>
            <a:off x="5562600" y="381000"/>
            <a:ext cx="5943600" cy="3276600"/>
          </a:xfrm>
        </p:spPr>
      </p:pic>
      <p:sp>
        <p:nvSpPr>
          <p:cNvPr id="4" name="Text Placeholder 3"/>
          <p:cNvSpPr>
            <a:spLocks noGrp="1"/>
          </p:cNvSpPr>
          <p:nvPr>
            <p:ph type="body" sz="half" idx="2"/>
          </p:nvPr>
        </p:nvSpPr>
        <p:spPr>
          <a:xfrm>
            <a:off x="838200" y="4343400"/>
            <a:ext cx="10363200" cy="1828800"/>
          </a:xfrm>
          <a:solidFill>
            <a:schemeClr val="bg1"/>
          </a:solidFill>
        </p:spPr>
        <p:style>
          <a:lnRef idx="1">
            <a:schemeClr val="accent5"/>
          </a:lnRef>
          <a:fillRef idx="3">
            <a:schemeClr val="accent5"/>
          </a:fillRef>
          <a:effectRef idx="2">
            <a:schemeClr val="accent5"/>
          </a:effectRef>
          <a:fontRef idx="minor">
            <a:schemeClr val="lt1"/>
          </a:fontRef>
        </p:style>
        <p:txBody>
          <a:bodyPr>
            <a:noAutofit/>
          </a:bodyPr>
          <a:lstStyle/>
          <a:p>
            <a:r>
              <a:rPr lang="en-US" sz="3200" dirty="0" err="1">
                <a:solidFill>
                  <a:schemeClr val="tx1"/>
                </a:solidFill>
                <a:latin typeface="NikoshBAN" pitchFamily="2" charset="0"/>
                <a:cs typeface="NikoshBAN" pitchFamily="2" charset="0"/>
              </a:rPr>
              <a:t>ব্যাক্টেরিয়াজনিত</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দূষিত</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খাবার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খেলে</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পাকস্থলীর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অন্ত্রে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উত্তেজনা</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সৃষ্টি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করে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ফলে</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বমি</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বমি</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ভাব</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বমি</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তলপেটে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ব্যাথা</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পাতলা</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পায়খানা</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এবং</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পানি</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শূন্য</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হয়ে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শরীর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ঠান্ডা</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হয়ে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যায়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আর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এই</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ধরণের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ফুড</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পয়জনিংকে</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বটিউলিজম</a:t>
            </a:r>
            <a:r>
              <a:rPr lang="en-US" sz="3200" dirty="0">
                <a:solidFill>
                  <a:schemeClr val="tx1"/>
                </a:solidFill>
                <a:latin typeface="NikoshBAN" pitchFamily="2" charset="0"/>
                <a:cs typeface="NikoshBAN" pitchFamily="2" charset="0"/>
              </a:rPr>
              <a:t> </a:t>
            </a:r>
            <a:r>
              <a:rPr lang="en-US" sz="3200" dirty="0" err="1">
                <a:latin typeface="NikoshBAN" pitchFamily="2" charset="0"/>
                <a:cs typeface="NikoshBAN" pitchFamily="2" charset="0"/>
              </a:rPr>
              <a:t>বলা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p>
        </p:txBody>
      </p:sp>
    </p:spTree>
    <p:extLst>
      <p:ext uri="{BB962C8B-B14F-4D97-AF65-F5344CB8AC3E}">
        <p14:creationId xmlns:p14="http://schemas.microsoft.com/office/powerpoint/2010/main" val="29397044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p:cTn id="17" dur="500" fill="hold"/>
                                        <p:tgtEl>
                                          <p:spTgt spid="4">
                                            <p:bg/>
                                          </p:spTgt>
                                        </p:tgtEl>
                                        <p:attrNameLst>
                                          <p:attrName>ppt_w</p:attrName>
                                        </p:attrNameLst>
                                      </p:cBhvr>
                                      <p:tavLst>
                                        <p:tav tm="0">
                                          <p:val>
                                            <p:fltVal val="0"/>
                                          </p:val>
                                        </p:tav>
                                        <p:tav tm="100000">
                                          <p:val>
                                            <p:strVal val="#ppt_w"/>
                                          </p:val>
                                        </p:tav>
                                      </p:tavLst>
                                    </p:anim>
                                    <p:anim calcmode="lin" valueType="num">
                                      <p:cBhvr>
                                        <p:cTn id="18" dur="500" fill="hold"/>
                                        <p:tgtEl>
                                          <p:spTgt spid="4">
                                            <p:bg/>
                                          </p:spTgt>
                                        </p:tgtEl>
                                        <p:attrNameLst>
                                          <p:attrName>ppt_h</p:attrName>
                                        </p:attrNameLst>
                                      </p:cBhvr>
                                      <p:tavLst>
                                        <p:tav tm="0">
                                          <p:val>
                                            <p:fltVal val="0"/>
                                          </p:val>
                                        </p:tav>
                                        <p:tav tm="100000">
                                          <p:val>
                                            <p:strVal val="#ppt_h"/>
                                          </p:val>
                                        </p:tav>
                                      </p:tavLst>
                                    </p:anim>
                                    <p:animEffect transition="in" filter="fade">
                                      <p:cBhvr>
                                        <p:cTn id="19" dur="500"/>
                                        <p:tgtEl>
                                          <p:spTgt spid="4">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60000"/>
                <a:lumOff val="40000"/>
              </a:schemeClr>
            </a:gs>
            <a:gs pos="83000">
              <a:schemeClr val="tx1">
                <a:lumMod val="50000"/>
                <a:lumOff val="50000"/>
              </a:schemeClr>
            </a:gs>
            <a:gs pos="53132">
              <a:schemeClr val="accent6">
                <a:lumMod val="60000"/>
                <a:lumOff val="4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2971800" cy="914397"/>
          </a:xfrm>
        </p:spPr>
        <p:style>
          <a:lnRef idx="1">
            <a:schemeClr val="accent2"/>
          </a:lnRef>
          <a:fillRef idx="2">
            <a:schemeClr val="accent2"/>
          </a:fillRef>
          <a:effectRef idx="1">
            <a:schemeClr val="accent2"/>
          </a:effectRef>
          <a:fontRef idx="minor">
            <a:schemeClr val="dk1"/>
          </a:fontRef>
        </p:style>
        <p:txBody>
          <a:bodyPr>
            <a:normAutofit/>
          </a:bodyPr>
          <a:lstStyle/>
          <a:p>
            <a:r>
              <a:rPr lang="en-US" sz="5400" dirty="0" err="1">
                <a:latin typeface="NikoshBAN" pitchFamily="2" charset="0"/>
                <a:cs typeface="NikoshBAN" pitchFamily="2" charset="0"/>
              </a:rPr>
              <a:t>প্রতিবিধান</a:t>
            </a:r>
            <a:r>
              <a:rPr lang="en-US" sz="5400" dirty="0">
                <a:latin typeface="NikoshBAN" pitchFamily="2" charset="0"/>
                <a:cs typeface="NikoshBAN" pitchFamily="2" charset="0"/>
              </a:rPr>
              <a:t> </a:t>
            </a:r>
          </a:p>
        </p:txBody>
      </p:sp>
      <p:sp>
        <p:nvSpPr>
          <p:cNvPr id="3" name="Subtitle 2"/>
          <p:cNvSpPr>
            <a:spLocks noGrp="1"/>
          </p:cNvSpPr>
          <p:nvPr>
            <p:ph type="subTitle" idx="1"/>
          </p:nvPr>
        </p:nvSpPr>
        <p:spPr>
          <a:xfrm>
            <a:off x="1295400" y="1676400"/>
            <a:ext cx="9525000" cy="47244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lgn="l">
              <a:buAutoNum type="arabicParenBoth"/>
            </a:pPr>
            <a:r>
              <a:rPr lang="en-US" sz="3200" dirty="0" err="1" smtClean="0">
                <a:solidFill>
                  <a:srgbClr val="002060"/>
                </a:solidFill>
                <a:latin typeface="NikoshBAN" pitchFamily="2" charset="0"/>
                <a:cs typeface="NikoshBAN" pitchFamily="2" charset="0"/>
              </a:rPr>
              <a:t>খাদ্য</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প্রস্তুত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পূর্বে</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সাবান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দিয়ে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ভালো</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ধুয়ে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হবে</a:t>
            </a:r>
            <a:r>
              <a:rPr lang="en-US" sz="3200" dirty="0" smtClean="0">
                <a:solidFill>
                  <a:srgbClr val="002060"/>
                </a:solidFill>
                <a:latin typeface="NikoshBAN" pitchFamily="2" charset="0"/>
                <a:cs typeface="NikoshBAN" pitchFamily="2" charset="0"/>
              </a:rPr>
              <a:t>।</a:t>
            </a:r>
          </a:p>
          <a:p>
            <a:pPr marL="514350" indent="-514350" algn="l">
              <a:buAutoNum type="arabicParenBoth"/>
            </a:pP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সংক্রমক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থেকে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খাদ্যকে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সুরক্ষিত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জন্য</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খাদ্যের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প্রস্তুতি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সংরক্ষণের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প্রয়োজনীয়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ব্যবস্থা</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গ্রহণ</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হবে</a:t>
            </a:r>
            <a:r>
              <a:rPr lang="en-US" sz="3200" dirty="0" smtClean="0">
                <a:solidFill>
                  <a:srgbClr val="002060"/>
                </a:solidFill>
                <a:latin typeface="NikoshBAN" pitchFamily="2" charset="0"/>
                <a:cs typeface="NikoshBAN" pitchFamily="2" charset="0"/>
              </a:rPr>
              <a:t>।</a:t>
            </a:r>
          </a:p>
          <a:p>
            <a:pPr marL="514350" indent="-514350" algn="l">
              <a:buAutoNum type="arabicParenBoth"/>
            </a:pPr>
            <a:r>
              <a:rPr lang="en-US" sz="3200" dirty="0" err="1" smtClean="0">
                <a:solidFill>
                  <a:srgbClr val="002060"/>
                </a:solidFill>
                <a:latin typeface="NikoshBAN" pitchFamily="2" charset="0"/>
                <a:cs typeface="NikoshBAN" pitchFamily="2" charset="0"/>
              </a:rPr>
              <a:t>নিরাপদ</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দূষণমুক্ত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হবে</a:t>
            </a:r>
            <a:r>
              <a:rPr lang="en-US" sz="3200" dirty="0" smtClean="0">
                <a:solidFill>
                  <a:srgbClr val="002060"/>
                </a:solidFill>
                <a:latin typeface="NikoshBAN" pitchFamily="2" charset="0"/>
                <a:cs typeface="NikoshBAN" pitchFamily="2" charset="0"/>
              </a:rPr>
              <a:t>।</a:t>
            </a:r>
          </a:p>
          <a:p>
            <a:pPr marL="514350" indent="-514350" algn="l">
              <a:buAutoNum type="arabicParenBoth"/>
            </a:pPr>
            <a:r>
              <a:rPr lang="en-US" sz="3200" dirty="0" err="1" smtClean="0">
                <a:solidFill>
                  <a:srgbClr val="002060"/>
                </a:solidFill>
                <a:latin typeface="NikoshBAN" pitchFamily="2" charset="0"/>
                <a:cs typeface="NikoshBAN" pitchFamily="2" charset="0"/>
              </a:rPr>
              <a:t>কাঁচা</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তরিতরকারি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মাছ-মাংস</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যাতে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রান্না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খাবারের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সংস্পর্শে</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থাকে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ব্যবস্থা</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হবে</a:t>
            </a:r>
            <a:r>
              <a:rPr lang="en-US" sz="3200" dirty="0" smtClean="0">
                <a:solidFill>
                  <a:srgbClr val="002060"/>
                </a:solidFill>
                <a:latin typeface="NikoshBAN" pitchFamily="2" charset="0"/>
                <a:cs typeface="NikoshBAN" pitchFamily="2" charset="0"/>
              </a:rPr>
              <a:t>।</a:t>
            </a:r>
          </a:p>
          <a:p>
            <a:pPr marL="514350" indent="-514350" algn="l">
              <a:buAutoNum type="arabicParenBoth"/>
            </a:pPr>
            <a:r>
              <a:rPr lang="en-US" sz="3200" dirty="0" err="1" smtClean="0">
                <a:solidFill>
                  <a:srgbClr val="002060"/>
                </a:solidFill>
                <a:latin typeface="NikoshBAN" pitchFamily="2" charset="0"/>
                <a:cs typeface="NikoshBAN" pitchFamily="2" charset="0"/>
              </a:rPr>
              <a:t>রান্না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খাবার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নির্ধারিত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তাপমাত্রায়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নির্দিষ্ট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সময়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পর্যন্ত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সংরক্ষণের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ব্যবস্থা</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গ্রহণ</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হবে</a:t>
            </a:r>
            <a:r>
              <a:rPr lang="en-US" sz="3200" dirty="0" smtClean="0">
                <a:solidFill>
                  <a:srgbClr val="002060"/>
                </a:solidFill>
                <a:latin typeface="NikoshBAN" pitchFamily="2" charset="0"/>
                <a:cs typeface="NikoshBAN" pitchFamily="2" charset="0"/>
              </a:rPr>
              <a:t>।</a:t>
            </a:r>
          </a:p>
          <a:p>
            <a:pPr marL="514350" indent="-514350" algn="l">
              <a:buAutoNum type="arabicParenBoth"/>
            </a:pPr>
            <a:r>
              <a:rPr lang="en-US" sz="3200" dirty="0" err="1" smtClean="0">
                <a:solidFill>
                  <a:srgbClr val="002060"/>
                </a:solidFill>
                <a:latin typeface="NikoshBAN" pitchFamily="2" charset="0"/>
                <a:cs typeface="NikoshBAN" pitchFamily="2" charset="0"/>
              </a:rPr>
              <a:t>রান্নার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কাজে</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নিরাপদ</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ব্যবহার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হবে</a:t>
            </a:r>
            <a:r>
              <a:rPr lang="en-US" sz="3200" dirty="0" smtClean="0">
                <a:solidFill>
                  <a:srgbClr val="002060"/>
                </a:solidFill>
                <a:latin typeface="NikoshBAN" pitchFamily="2" charset="0"/>
                <a:cs typeface="NikoshBAN" pitchFamily="2" charset="0"/>
              </a:rPr>
              <a:t>। </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1523499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60000"/>
                <a:lumOff val="40000"/>
              </a:schemeClr>
            </a:gs>
            <a:gs pos="83000">
              <a:schemeClr val="tx1">
                <a:lumMod val="50000"/>
                <a:lumOff val="50000"/>
              </a:schemeClr>
            </a:gs>
            <a:gs pos="53132">
              <a:schemeClr val="accent6">
                <a:lumMod val="60000"/>
                <a:lumOff val="4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990600"/>
            <a:ext cx="3886200" cy="1143000"/>
          </a:xfrm>
          <a:solidFill>
            <a:schemeClr val="tx1">
              <a:lumMod val="75000"/>
              <a:lumOff val="25000"/>
            </a:schemeClr>
          </a:solidFill>
        </p:spPr>
        <p:style>
          <a:lnRef idx="3">
            <a:schemeClr val="lt1"/>
          </a:lnRef>
          <a:fillRef idx="1">
            <a:schemeClr val="accent3"/>
          </a:fillRef>
          <a:effectRef idx="1">
            <a:schemeClr val="accent3"/>
          </a:effectRef>
          <a:fontRef idx="minor">
            <a:schemeClr val="lt1"/>
          </a:fontRef>
        </p:style>
        <p:txBody>
          <a:bodyPr>
            <a:normAutofit/>
          </a:bodyPr>
          <a:lstStyle/>
          <a:p>
            <a:r>
              <a:rPr lang="en-US" sz="6600" b="1" dirty="0" err="1">
                <a:latin typeface="NikoshBAN" pitchFamily="2" charset="0"/>
                <a:cs typeface="NikoshBAN" pitchFamily="2" charset="0"/>
              </a:rPr>
              <a:t>দলীয়</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কাজ</a:t>
            </a:r>
            <a:r>
              <a:rPr lang="en-US" sz="6600" b="1" dirty="0">
                <a:latin typeface="NikoshBAN" pitchFamily="2" charset="0"/>
                <a:cs typeface="NikoshBAN" pitchFamily="2" charset="0"/>
              </a:rPr>
              <a:t> </a:t>
            </a:r>
          </a:p>
        </p:txBody>
      </p:sp>
      <p:sp>
        <p:nvSpPr>
          <p:cNvPr id="3" name="Subtitle 2"/>
          <p:cNvSpPr>
            <a:spLocks noGrp="1"/>
          </p:cNvSpPr>
          <p:nvPr>
            <p:ph type="subTitle" idx="1"/>
          </p:nvPr>
        </p:nvSpPr>
        <p:spPr>
          <a:xfrm>
            <a:off x="914400" y="4191000"/>
            <a:ext cx="9753600" cy="2057400"/>
          </a:xfrm>
          <a:solidFill>
            <a:schemeClr val="bg1"/>
          </a:solidFill>
        </p:spPr>
        <p:style>
          <a:lnRef idx="1">
            <a:schemeClr val="accent3"/>
          </a:lnRef>
          <a:fillRef idx="2">
            <a:schemeClr val="accent3"/>
          </a:fillRef>
          <a:effectRef idx="1">
            <a:schemeClr val="accent3"/>
          </a:effectRef>
          <a:fontRef idx="minor">
            <a:schemeClr val="dk1"/>
          </a:fontRef>
        </p:style>
        <p:txBody>
          <a:bodyPr>
            <a:normAutofit/>
          </a:bodyPr>
          <a:lstStyle/>
          <a:p>
            <a:r>
              <a:rPr lang="en-US" sz="4000" b="1" dirty="0" err="1">
                <a:solidFill>
                  <a:schemeClr val="tx1"/>
                </a:solidFill>
                <a:latin typeface="NikoshBAN" pitchFamily="2" charset="0"/>
                <a:cs typeface="NikoshBAN" pitchFamily="2" charset="0"/>
              </a:rPr>
              <a:t>খাদ্যে</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বিষক্রিয়ার</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ফলে</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বিষাক্ত</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খাবার</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খেলে</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কী</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কী</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লক্ষণ</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প্রকাশ</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পায়</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এবং</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কীভাবে</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এর</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প্রতিবিধান</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করা</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যায়</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তার</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দুটি</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তালিকা</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আলাদাভাবে</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তৈরি</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কর</a:t>
            </a:r>
            <a:r>
              <a:rPr lang="en-US" sz="4000" b="1" dirty="0">
                <a:solidFill>
                  <a:schemeClr val="tx1"/>
                </a:solidFill>
                <a:latin typeface="NikoshBAN" pitchFamily="2" charset="0"/>
                <a:cs typeface="NikoshBAN" pitchFamily="2" charset="0"/>
              </a:rPr>
              <a:t>।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461" t="7459" r="14406"/>
          <a:stretch/>
        </p:blipFill>
        <p:spPr>
          <a:xfrm>
            <a:off x="7010400" y="228600"/>
            <a:ext cx="3734376" cy="2895600"/>
          </a:xfrm>
          <a:prstGeom prst="rect">
            <a:avLst/>
          </a:prstGeom>
        </p:spPr>
      </p:pic>
    </p:spTree>
    <p:extLst>
      <p:ext uri="{BB962C8B-B14F-4D97-AF65-F5344CB8AC3E}">
        <p14:creationId xmlns:p14="http://schemas.microsoft.com/office/powerpoint/2010/main" val="37235779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err="1" smtClean="0">
                <a:latin typeface="NikoshBAN" pitchFamily="2" charset="0"/>
                <a:cs typeface="NikoshBAN" pitchFamily="2" charset="0"/>
              </a:rPr>
              <a:t>পানি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শূণ্যতা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খাওয়াতে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2133600"/>
            <a:ext cx="3797531"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981200"/>
            <a:ext cx="4800600" cy="4495800"/>
          </a:xfrm>
          <a:prstGeom prst="rect">
            <a:avLst/>
          </a:prstGeom>
        </p:spPr>
      </p:pic>
    </p:spTree>
    <p:extLst>
      <p:ext uri="{BB962C8B-B14F-4D97-AF65-F5344CB8AC3E}">
        <p14:creationId xmlns:p14="http://schemas.microsoft.com/office/powerpoint/2010/main" val="5467351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60000"/>
                <a:lumOff val="40000"/>
              </a:schemeClr>
            </a:gs>
            <a:gs pos="83000">
              <a:schemeClr val="tx1">
                <a:lumMod val="50000"/>
                <a:lumOff val="50000"/>
              </a:schemeClr>
            </a:gs>
            <a:gs pos="53132">
              <a:schemeClr val="accent6">
                <a:lumMod val="60000"/>
                <a:lumOff val="4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362200" y="228602"/>
            <a:ext cx="3657600" cy="990599"/>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7200" b="1" dirty="0" err="1">
                <a:solidFill>
                  <a:srgbClr val="C00000"/>
                </a:solidFill>
                <a:latin typeface="NikoshBAN" pitchFamily="2" charset="0"/>
                <a:cs typeface="NikoshBAN" pitchFamily="2" charset="0"/>
              </a:rPr>
              <a:t>মূল্যায়ন</a:t>
            </a:r>
            <a:r>
              <a:rPr lang="en-US" sz="7200" b="1" dirty="0">
                <a:solidFill>
                  <a:srgbClr val="C00000"/>
                </a:solidFill>
                <a:latin typeface="NikoshBAN" pitchFamily="2" charset="0"/>
                <a:cs typeface="NikoshBAN" pitchFamily="2" charset="0"/>
              </a:rPr>
              <a:t> </a:t>
            </a:r>
          </a:p>
        </p:txBody>
      </p:sp>
      <p:sp>
        <p:nvSpPr>
          <p:cNvPr id="6" name="Subtitle 2"/>
          <p:cNvSpPr>
            <a:spLocks noGrp="1"/>
          </p:cNvSpPr>
          <p:nvPr>
            <p:ph type="subTitle" idx="1"/>
          </p:nvPr>
        </p:nvSpPr>
        <p:spPr>
          <a:xfrm>
            <a:off x="2133600" y="2590800"/>
            <a:ext cx="6781800" cy="3505200"/>
          </a:xfrm>
        </p:spPr>
        <p:style>
          <a:lnRef idx="1">
            <a:schemeClr val="accent3"/>
          </a:lnRef>
          <a:fillRef idx="2">
            <a:schemeClr val="accent3"/>
          </a:fillRef>
          <a:effectRef idx="1">
            <a:schemeClr val="accent3"/>
          </a:effectRef>
          <a:fontRef idx="minor">
            <a:schemeClr val="dk1"/>
          </a:fontRef>
        </p:style>
        <p:txBody>
          <a:bodyPr>
            <a:noAutofit/>
          </a:bodyPr>
          <a:lstStyle/>
          <a:p>
            <a:pPr marL="514350" indent="-514350" algn="l">
              <a:buAutoNum type="arabicParenBoth"/>
            </a:pPr>
            <a:r>
              <a:rPr lang="en-US" sz="3600" dirty="0" err="1" smtClean="0">
                <a:solidFill>
                  <a:schemeClr val="tx1"/>
                </a:solidFill>
                <a:latin typeface="NikoshBAN" pitchFamily="2" charset="0"/>
                <a:cs typeface="NikoshBAN" pitchFamily="2" charset="0"/>
              </a:rPr>
              <a:t>খাদ্য</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ও </a:t>
            </a:r>
            <a:r>
              <a:rPr lang="en-US" sz="3600" dirty="0" err="1" smtClean="0">
                <a:solidFill>
                  <a:schemeClr val="tx1"/>
                </a:solidFill>
                <a:latin typeface="NikoshBAN" pitchFamily="2" charset="0"/>
                <a:cs typeface="NikoshBAN" pitchFamily="2" charset="0"/>
              </a:rPr>
              <a:t>খাদ্যে</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বিষক্রিয়া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a:t>
            </a:r>
          </a:p>
          <a:p>
            <a:pPr marL="514350" indent="-514350" algn="l">
              <a:buAutoNum type="arabicParenBoth"/>
            </a:pPr>
            <a:r>
              <a:rPr lang="en-US" sz="3600" dirty="0" err="1" smtClean="0">
                <a:solidFill>
                  <a:schemeClr val="tx1"/>
                </a:solidFill>
                <a:latin typeface="NikoshBAN" pitchFamily="2" charset="0"/>
                <a:cs typeface="NikoshBAN" pitchFamily="2" charset="0"/>
              </a:rPr>
              <a:t>খাদ্যে</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বিষক্রিয়ার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কারণ</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a:t>
            </a:r>
          </a:p>
          <a:p>
            <a:pPr marL="514350" indent="-514350" algn="l">
              <a:buAutoNum type="arabicParenBoth"/>
            </a:pPr>
            <a:r>
              <a:rPr lang="en-US" sz="3600" dirty="0" err="1" smtClean="0">
                <a:solidFill>
                  <a:schemeClr val="tx1"/>
                </a:solidFill>
                <a:latin typeface="NikoshBAN" pitchFamily="2" charset="0"/>
                <a:cs typeface="NikoshBAN" pitchFamily="2" charset="0"/>
              </a:rPr>
              <a:t>বিষক্রিয়ার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লক্ষণ</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a:t>
            </a:r>
          </a:p>
          <a:p>
            <a:pPr marL="514350" indent="-514350" algn="l">
              <a:buAutoNum type="arabicParenBoth"/>
            </a:pPr>
            <a:r>
              <a:rPr lang="en-US" sz="3600" dirty="0" err="1" smtClean="0">
                <a:solidFill>
                  <a:schemeClr val="tx1"/>
                </a:solidFill>
                <a:latin typeface="NikoshBAN" pitchFamily="2" charset="0"/>
                <a:cs typeface="NikoshBAN" pitchFamily="2" charset="0"/>
              </a:rPr>
              <a:t>বিষক্রিয়ার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প্রতিবিধান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a:t>
            </a:r>
          </a:p>
          <a:p>
            <a:pPr marL="514350" indent="-514350" algn="l">
              <a:buAutoNum type="arabicParenBoth"/>
            </a:pPr>
            <a:r>
              <a:rPr lang="en-US" sz="3600" dirty="0" err="1">
                <a:solidFill>
                  <a:schemeClr val="tx1"/>
                </a:solidFill>
                <a:latin typeface="NikoshBAN" pitchFamily="2" charset="0"/>
                <a:cs typeface="NikoshBAN" pitchFamily="2" charset="0"/>
              </a:rPr>
              <a:t>পানি</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শূণ্যতা</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দেখা</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দিলে</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কী</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খাওয়াতে</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হয়</a:t>
            </a:r>
            <a:r>
              <a:rPr lang="en-US" sz="3600" dirty="0">
                <a:solidFill>
                  <a:schemeClr val="tx1"/>
                </a:solidFill>
                <a:latin typeface="NikoshBAN" pitchFamily="2" charset="0"/>
                <a:cs typeface="NikoshBAN" pitchFamily="2" charset="0"/>
              </a:rPr>
              <a:t>? </a:t>
            </a:r>
            <a:endParaRPr lang="en-US" sz="3600" dirty="0" smtClean="0">
              <a:solidFill>
                <a:schemeClr val="tx1"/>
              </a:solidFill>
              <a:latin typeface="NikoshBAN" pitchFamily="2" charset="0"/>
              <a:cs typeface="NikoshBAN" pitchFamily="2" charset="0"/>
            </a:endParaRPr>
          </a:p>
          <a:p>
            <a:pPr algn="l"/>
            <a:endParaRPr lang="en-US" sz="3600" dirty="0" smtClean="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1322941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p:cTn id="12" dur="500" fill="hold"/>
                                        <p:tgtEl>
                                          <p:spTgt spid="6">
                                            <p:bg/>
                                          </p:spTgt>
                                        </p:tgtEl>
                                        <p:attrNameLst>
                                          <p:attrName>ppt_w</p:attrName>
                                        </p:attrNameLst>
                                      </p:cBhvr>
                                      <p:tavLst>
                                        <p:tav tm="0">
                                          <p:val>
                                            <p:fltVal val="0"/>
                                          </p:val>
                                        </p:tav>
                                        <p:tav tm="100000">
                                          <p:val>
                                            <p:strVal val="#ppt_w"/>
                                          </p:val>
                                        </p:tav>
                                      </p:tavLst>
                                    </p:anim>
                                    <p:anim calcmode="lin" valueType="num">
                                      <p:cBhvr>
                                        <p:cTn id="13" dur="500" fill="hold"/>
                                        <p:tgtEl>
                                          <p:spTgt spid="6">
                                            <p:bg/>
                                          </p:spTgt>
                                        </p:tgtEl>
                                        <p:attrNameLst>
                                          <p:attrName>ppt_h</p:attrName>
                                        </p:attrNameLst>
                                      </p:cBhvr>
                                      <p:tavLst>
                                        <p:tav tm="0">
                                          <p:val>
                                            <p:fltVal val="0"/>
                                          </p:val>
                                        </p:tav>
                                        <p:tav tm="100000">
                                          <p:val>
                                            <p:strVal val="#ppt_h"/>
                                          </p:val>
                                        </p:tav>
                                      </p:tavLst>
                                    </p:anim>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p:cTn id="2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 calcmode="lin" valueType="num">
                                      <p:cBhvr>
                                        <p:cTn id="4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p:cTn id="4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60000"/>
                <a:lumOff val="40000"/>
              </a:schemeClr>
            </a:gs>
            <a:gs pos="83000">
              <a:schemeClr val="tx1">
                <a:lumMod val="50000"/>
                <a:lumOff val="50000"/>
              </a:schemeClr>
            </a:gs>
            <a:gs pos="53132">
              <a:schemeClr val="accent6">
                <a:lumMod val="60000"/>
                <a:lumOff val="4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txBox="1">
            <a:spLocks/>
          </p:cNvSpPr>
          <p:nvPr/>
        </p:nvSpPr>
        <p:spPr>
          <a:xfrm>
            <a:off x="685800" y="3352800"/>
            <a:ext cx="10896600" cy="3124201"/>
          </a:xfrm>
          <a:prstGeom prst="rect">
            <a:avLst/>
          </a:prstGeom>
          <a:ln>
            <a:noFill/>
          </a:ln>
        </p:spPr>
        <p:style>
          <a:lnRef idx="1">
            <a:schemeClr val="dk1"/>
          </a:lnRef>
          <a:fillRef idx="1001">
            <a:schemeClr val="lt2"/>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a:solidFill>
                  <a:srgbClr val="002060"/>
                </a:solidFill>
                <a:latin typeface="NikoshBAN" pitchFamily="2" charset="0"/>
                <a:cs typeface="NikoshBAN" pitchFamily="2" charset="0"/>
              </a:rPr>
              <a:t>তোমার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এলাকায়</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কারণে</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ফুড</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পয়জনিং</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হতে</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পারে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বলে</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মনে</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এবং</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এর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প্রতিকার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হতে</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পারে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সেই</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সম্পর্কে</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তোমার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নিজস্ব</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মতামত</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দিয়ে</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একটি</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প্রতিবেদন</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তৈরি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আনবে</a:t>
            </a:r>
            <a:r>
              <a:rPr lang="en-US" sz="4000" b="1" dirty="0">
                <a:solidFill>
                  <a:srgbClr val="002060"/>
                </a:solidFill>
                <a:latin typeface="NikoshBAN" pitchFamily="2" charset="0"/>
                <a:cs typeface="NikoshBAN" pitchFamily="2" charset="0"/>
              </a:rPr>
              <a:t>। </a:t>
            </a:r>
          </a:p>
        </p:txBody>
      </p:sp>
      <p:sp>
        <p:nvSpPr>
          <p:cNvPr id="3" name="TextBox 2"/>
          <p:cNvSpPr txBox="1"/>
          <p:nvPr/>
        </p:nvSpPr>
        <p:spPr>
          <a:xfrm>
            <a:off x="457200" y="990600"/>
            <a:ext cx="2943434" cy="830997"/>
          </a:xfrm>
          <a:prstGeom prst="rect">
            <a:avLst/>
          </a:prstGeom>
          <a:solidFill>
            <a:srgbClr val="00B050"/>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800" b="1" kern="11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ea typeface="NikoshBAN" pitchFamily="2" charset="0"/>
                <a:cs typeface="SolaimanLipi" pitchFamily="65" charset="0"/>
                <a:sym typeface="Wingdings"/>
              </a:rPr>
              <a:t></a:t>
            </a:r>
            <a:r>
              <a:rPr lang="bn-BD" sz="48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52400"/>
            <a:ext cx="3318665" cy="2286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52400"/>
            <a:ext cx="3048000" cy="2286000"/>
          </a:xfrm>
          <a:prstGeom prst="rect">
            <a:avLst/>
          </a:prstGeom>
        </p:spPr>
      </p:pic>
    </p:spTree>
    <p:extLst>
      <p:ext uri="{BB962C8B-B14F-4D97-AF65-F5344CB8AC3E}">
        <p14:creationId xmlns:p14="http://schemas.microsoft.com/office/powerpoint/2010/main" val="30752439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686" y="838200"/>
            <a:ext cx="8599714" cy="1752600"/>
          </a:xfrm>
          <a:solidFill>
            <a:srgbClr val="00B050"/>
          </a:solidFill>
        </p:spPr>
        <p:txBody>
          <a:bodyPr>
            <a:prstTxWarp prst="textTriangle">
              <a:avLst/>
            </a:prstTxWarp>
            <a:noAutofit/>
          </a:bodyPr>
          <a:lstStyle/>
          <a:p>
            <a:pPr algn="ctr"/>
            <a:r>
              <a:rPr lang="bn-BD" sz="12000" b="1" dirty="0">
                <a:ln w="22225">
                  <a:solidFill>
                    <a:srgbClr val="FFFF00"/>
                  </a:solidFill>
                  <a:prstDash val="solid"/>
                </a:ln>
                <a:solidFill>
                  <a:srgbClr val="BBE1D2"/>
                </a:solidFill>
                <a:effectLst>
                  <a:glow rad="228600">
                    <a:schemeClr val="accent2">
                      <a:satMod val="175000"/>
                      <a:alpha val="40000"/>
                    </a:schemeClr>
                  </a:glow>
                </a:effectLst>
                <a:latin typeface="NikoshBAN" pitchFamily="2" charset="0"/>
                <a:cs typeface="NikoshBAN" pitchFamily="2" charset="0"/>
              </a:rPr>
              <a:t>সবাই</a:t>
            </a:r>
            <a:r>
              <a:rPr lang="bn-BD" sz="12000" b="1" dirty="0">
                <a:ln w="22225">
                  <a:solidFill>
                    <a:srgbClr val="FFFF00"/>
                  </a:solidFill>
                  <a:prstDash val="solid"/>
                </a:ln>
                <a:solidFill>
                  <a:schemeClr val="accent2">
                    <a:lumMod val="40000"/>
                    <a:lumOff val="60000"/>
                  </a:schemeClr>
                </a:solidFill>
                <a:effectLst>
                  <a:glow rad="228600">
                    <a:schemeClr val="accent2">
                      <a:satMod val="175000"/>
                      <a:alpha val="40000"/>
                    </a:schemeClr>
                  </a:glow>
                </a:effectLst>
                <a:latin typeface="NikoshBAN" pitchFamily="2" charset="0"/>
                <a:cs typeface="NikoshBAN" pitchFamily="2" charset="0"/>
              </a:rPr>
              <a:t> </a:t>
            </a:r>
            <a:r>
              <a:rPr lang="bn-BD" sz="12000" b="1" dirty="0">
                <a:ln w="22225">
                  <a:solidFill>
                    <a:srgbClr val="FFFF00"/>
                  </a:solidFill>
                  <a:prstDash val="solid"/>
                </a:ln>
                <a:solidFill>
                  <a:srgbClr val="FF0000"/>
                </a:solidFill>
                <a:effectLst>
                  <a:glow rad="228600">
                    <a:schemeClr val="accent2">
                      <a:satMod val="175000"/>
                      <a:alpha val="40000"/>
                    </a:schemeClr>
                  </a:glow>
                </a:effectLst>
                <a:latin typeface="NikoshBAN" pitchFamily="2" charset="0"/>
                <a:cs typeface="NikoshBAN" pitchFamily="2" charset="0"/>
              </a:rPr>
              <a:t>কে</a:t>
            </a:r>
            <a:r>
              <a:rPr lang="en-US" sz="12000" b="1" dirty="0">
                <a:ln w="22225">
                  <a:solidFill>
                    <a:srgbClr val="FFFF00"/>
                  </a:solidFill>
                  <a:prstDash val="solid"/>
                </a:ln>
                <a:solidFill>
                  <a:schemeClr val="accent2">
                    <a:lumMod val="40000"/>
                    <a:lumOff val="60000"/>
                  </a:schemeClr>
                </a:solidFill>
                <a:effectLst>
                  <a:glow rad="228600">
                    <a:schemeClr val="accent2">
                      <a:satMod val="175000"/>
                      <a:alpha val="40000"/>
                    </a:schemeClr>
                  </a:glow>
                </a:effectLst>
                <a:latin typeface="NikoshBAN" pitchFamily="2" charset="0"/>
                <a:cs typeface="NikoshBAN" pitchFamily="2" charset="0"/>
              </a:rPr>
              <a:t> </a:t>
            </a:r>
            <a:r>
              <a:rPr lang="en-US" sz="12000" b="1" dirty="0" err="1">
                <a:ln w="22225">
                  <a:solidFill>
                    <a:srgbClr val="FFFF00"/>
                  </a:solidFill>
                  <a:prstDash val="solid"/>
                </a:ln>
                <a:solidFill>
                  <a:srgbClr val="FFC000"/>
                </a:solidFill>
                <a:effectLst>
                  <a:glow rad="228600">
                    <a:schemeClr val="accent2">
                      <a:satMod val="175000"/>
                      <a:alpha val="40000"/>
                    </a:schemeClr>
                  </a:glow>
                </a:effectLst>
                <a:latin typeface="NikoshBAN" pitchFamily="2" charset="0"/>
                <a:cs typeface="NikoshBAN" pitchFamily="2" charset="0"/>
              </a:rPr>
              <a:t>ধন্যবাদ</a:t>
            </a:r>
            <a:endParaRPr lang="en-US" sz="12000" b="1" dirty="0">
              <a:ln w="22225">
                <a:solidFill>
                  <a:srgbClr val="FFFF00"/>
                </a:solidFill>
                <a:prstDash val="solid"/>
              </a:ln>
              <a:solidFill>
                <a:srgbClr val="FFC000"/>
              </a:solidFill>
              <a:effectLst>
                <a:glow rad="228600">
                  <a:schemeClr val="accent2">
                    <a:satMod val="175000"/>
                    <a:alpha val="40000"/>
                  </a:schemeClr>
                </a:glo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086" y="2895601"/>
            <a:ext cx="7467600" cy="3638731"/>
          </a:xfrm>
          <a:prstGeom prst="rect">
            <a:avLst/>
          </a:prstGeom>
        </p:spPr>
      </p:pic>
    </p:spTree>
    <p:extLst>
      <p:ext uri="{BB962C8B-B14F-4D97-AF65-F5344CB8AC3E}">
        <p14:creationId xmlns:p14="http://schemas.microsoft.com/office/powerpoint/2010/main" val="366294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par>
                                <p:cTn id="18" presetID="21"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6100" y="544679"/>
            <a:ext cx="3835190" cy="5572532"/>
          </a:xfrm>
          <a:prstGeom prst="rect">
            <a:avLst/>
          </a:prstGeom>
        </p:spPr>
      </p:pic>
      <p:sp>
        <p:nvSpPr>
          <p:cNvPr id="3" name="Date Placeholder 2"/>
          <p:cNvSpPr>
            <a:spLocks noGrp="1"/>
          </p:cNvSpPr>
          <p:nvPr>
            <p:ph type="dt" sz="half" idx="10"/>
          </p:nvPr>
        </p:nvSpPr>
        <p:spPr/>
        <p:txBody>
          <a:bodyPr/>
          <a:lstStyle/>
          <a:p>
            <a:fld id="{002DA413-1557-4E5E-9109-31245B80B925}" type="datetime1">
              <a:rPr lang="en-US" smtClean="0">
                <a:solidFill>
                  <a:prstClr val="black">
                    <a:tint val="75000"/>
                  </a:prstClr>
                </a:solidFill>
              </a:rPr>
              <a:t>8/21/2020</a:t>
            </a:fld>
            <a:endParaRPr lang="en-US">
              <a:solidFill>
                <a:prstClr val="black">
                  <a:tint val="75000"/>
                </a:prstClr>
              </a:solidFill>
            </a:endParaRPr>
          </a:p>
        </p:txBody>
      </p:sp>
      <p:sp>
        <p:nvSpPr>
          <p:cNvPr id="5" name="Rectangle 4"/>
          <p:cNvSpPr/>
          <p:nvPr/>
        </p:nvSpPr>
        <p:spPr>
          <a:xfrm>
            <a:off x="1949083" y="789610"/>
            <a:ext cx="4572000" cy="5163671"/>
          </a:xfrm>
          <a:prstGeom prst="rect">
            <a:avLst/>
          </a:prstGeom>
        </p:spPr>
        <p:txBody>
          <a:bodyPr lIns="47905" tIns="23953" rIns="47905" bIns="23953">
            <a:spAutoFit/>
          </a:bodyPr>
          <a:lstStyle/>
          <a:p>
            <a:pPr lvl="0"/>
            <a:r>
              <a:rPr lang="en-US" sz="4600" dirty="0" err="1">
                <a:solidFill>
                  <a:srgbClr val="002060"/>
                </a:solidFill>
                <a:latin typeface="NikoshBAN" panose="02000000000000000000" pitchFamily="2" charset="0"/>
                <a:cs typeface="NikoshBAN" panose="02000000000000000000" pitchFamily="2" charset="0"/>
              </a:rPr>
              <a:t>শিক্ষক</a:t>
            </a:r>
            <a:r>
              <a:rPr lang="en-US" sz="4600" dirty="0">
                <a:solidFill>
                  <a:srgbClr val="002060"/>
                </a:solidFill>
                <a:latin typeface="NikoshBAN" panose="02000000000000000000" pitchFamily="2" charset="0"/>
                <a:cs typeface="NikoshBAN" panose="02000000000000000000" pitchFamily="2" charset="0"/>
              </a:rPr>
              <a:t> </a:t>
            </a:r>
            <a:r>
              <a:rPr lang="en-US" sz="4600" dirty="0" err="1">
                <a:solidFill>
                  <a:srgbClr val="002060"/>
                </a:solidFill>
                <a:latin typeface="NikoshBAN" panose="02000000000000000000" pitchFamily="2" charset="0"/>
                <a:cs typeface="NikoshBAN" panose="02000000000000000000" pitchFamily="2" charset="0"/>
              </a:rPr>
              <a:t>পরিচিতি</a:t>
            </a:r>
            <a:endParaRPr lang="en-US" sz="4600" dirty="0">
              <a:solidFill>
                <a:srgbClr val="002060"/>
              </a:solidFill>
              <a:latin typeface="NikoshBAN" panose="02000000000000000000" pitchFamily="2" charset="0"/>
              <a:cs typeface="NikoshBAN" panose="02000000000000000000" pitchFamily="2" charset="0"/>
            </a:endParaRPr>
          </a:p>
          <a:p>
            <a:pPr lvl="0"/>
            <a:r>
              <a:rPr lang="en-US" sz="4600" b="1" dirty="0" err="1">
                <a:solidFill>
                  <a:srgbClr val="7030A0"/>
                </a:solidFill>
                <a:latin typeface="NikoshBAN" panose="02000000000000000000" pitchFamily="2" charset="0"/>
                <a:cs typeface="NikoshBAN" panose="02000000000000000000" pitchFamily="2" charset="0"/>
              </a:rPr>
              <a:t>মোহাম্মদ</a:t>
            </a:r>
            <a:r>
              <a:rPr lang="en-US" sz="4600" b="1" dirty="0">
                <a:solidFill>
                  <a:srgbClr val="7030A0"/>
                </a:solidFill>
                <a:latin typeface="NikoshBAN" panose="02000000000000000000" pitchFamily="2" charset="0"/>
                <a:cs typeface="NikoshBAN" panose="02000000000000000000" pitchFamily="2" charset="0"/>
              </a:rPr>
              <a:t> </a:t>
            </a:r>
            <a:r>
              <a:rPr lang="en-US" sz="4600" b="1" dirty="0" err="1">
                <a:solidFill>
                  <a:srgbClr val="7030A0"/>
                </a:solidFill>
                <a:latin typeface="NikoshBAN" panose="02000000000000000000" pitchFamily="2" charset="0"/>
                <a:cs typeface="NikoshBAN" panose="02000000000000000000" pitchFamily="2" charset="0"/>
              </a:rPr>
              <a:t>নজরুল</a:t>
            </a:r>
            <a:r>
              <a:rPr lang="en-US" sz="4600" b="1" dirty="0">
                <a:solidFill>
                  <a:srgbClr val="7030A0"/>
                </a:solidFill>
                <a:latin typeface="NikoshBAN" panose="02000000000000000000" pitchFamily="2" charset="0"/>
                <a:cs typeface="NikoshBAN" panose="02000000000000000000" pitchFamily="2" charset="0"/>
              </a:rPr>
              <a:t> </a:t>
            </a:r>
            <a:r>
              <a:rPr lang="en-US" sz="4600" b="1" dirty="0" err="1">
                <a:solidFill>
                  <a:srgbClr val="7030A0"/>
                </a:solidFill>
                <a:latin typeface="NikoshBAN" panose="02000000000000000000" pitchFamily="2" charset="0"/>
                <a:cs typeface="NikoshBAN" panose="02000000000000000000" pitchFamily="2" charset="0"/>
              </a:rPr>
              <a:t>ইসলাম</a:t>
            </a:r>
            <a:endParaRPr lang="en-US" sz="4600" b="1" dirty="0">
              <a:solidFill>
                <a:srgbClr val="7030A0"/>
              </a:solidFill>
              <a:latin typeface="NikoshBAN" panose="02000000000000000000" pitchFamily="2" charset="0"/>
              <a:cs typeface="NikoshBAN" panose="02000000000000000000" pitchFamily="2" charset="0"/>
            </a:endParaRPr>
          </a:p>
          <a:p>
            <a:pPr lvl="0"/>
            <a:r>
              <a:rPr lang="en-US" sz="3800" b="1" dirty="0" err="1">
                <a:solidFill>
                  <a:prstClr val="black"/>
                </a:solidFill>
                <a:latin typeface="NikoshBAN" panose="02000000000000000000" pitchFamily="2" charset="0"/>
                <a:cs typeface="NikoshBAN" panose="02000000000000000000" pitchFamily="2" charset="0"/>
              </a:rPr>
              <a:t>সহকারী</a:t>
            </a:r>
            <a:r>
              <a:rPr lang="en-US" sz="3800" b="1" dirty="0">
                <a:solidFill>
                  <a:prstClr val="black"/>
                </a:solidFill>
                <a:latin typeface="NikoshBAN" panose="02000000000000000000" pitchFamily="2" charset="0"/>
                <a:cs typeface="NikoshBAN" panose="02000000000000000000" pitchFamily="2" charset="0"/>
              </a:rPr>
              <a:t> </a:t>
            </a:r>
            <a:r>
              <a:rPr lang="en-US" sz="3800" b="1" dirty="0" err="1">
                <a:solidFill>
                  <a:prstClr val="black"/>
                </a:solidFill>
                <a:latin typeface="NikoshBAN" panose="02000000000000000000" pitchFamily="2" charset="0"/>
                <a:cs typeface="NikoshBAN" panose="02000000000000000000" pitchFamily="2" charset="0"/>
              </a:rPr>
              <a:t>শিক্ষক</a:t>
            </a:r>
            <a:endParaRPr lang="en-US" sz="3800" b="1" dirty="0">
              <a:solidFill>
                <a:prstClr val="black"/>
              </a:solidFill>
              <a:latin typeface="NikoshBAN" panose="02000000000000000000" pitchFamily="2" charset="0"/>
              <a:cs typeface="NikoshBAN" panose="02000000000000000000" pitchFamily="2" charset="0"/>
            </a:endParaRPr>
          </a:p>
          <a:p>
            <a:pPr lvl="0"/>
            <a:r>
              <a:rPr lang="en-US" sz="3800" b="1" dirty="0" err="1">
                <a:solidFill>
                  <a:prstClr val="black"/>
                </a:solidFill>
                <a:latin typeface="NikoshBAN" panose="02000000000000000000" pitchFamily="2" charset="0"/>
                <a:cs typeface="NikoshBAN" panose="02000000000000000000" pitchFamily="2" charset="0"/>
              </a:rPr>
              <a:t>রহমানিয়া</a:t>
            </a:r>
            <a:r>
              <a:rPr lang="en-US" sz="3800" b="1" dirty="0">
                <a:solidFill>
                  <a:prstClr val="black"/>
                </a:solidFill>
                <a:latin typeface="NikoshBAN" panose="02000000000000000000" pitchFamily="2" charset="0"/>
                <a:cs typeface="NikoshBAN" panose="02000000000000000000" pitchFamily="2" charset="0"/>
              </a:rPr>
              <a:t> </a:t>
            </a:r>
            <a:r>
              <a:rPr lang="en-US" sz="3800" b="1" dirty="0" err="1">
                <a:solidFill>
                  <a:prstClr val="black"/>
                </a:solidFill>
                <a:latin typeface="NikoshBAN" panose="02000000000000000000" pitchFamily="2" charset="0"/>
                <a:cs typeface="NikoshBAN" panose="02000000000000000000" pitchFamily="2" charset="0"/>
              </a:rPr>
              <a:t>দাখিল</a:t>
            </a:r>
            <a:r>
              <a:rPr lang="en-US" sz="3800" b="1" dirty="0">
                <a:solidFill>
                  <a:prstClr val="black"/>
                </a:solidFill>
                <a:latin typeface="NikoshBAN" panose="02000000000000000000" pitchFamily="2" charset="0"/>
                <a:cs typeface="NikoshBAN" panose="02000000000000000000" pitchFamily="2" charset="0"/>
              </a:rPr>
              <a:t> </a:t>
            </a:r>
            <a:r>
              <a:rPr lang="en-US" sz="3800" b="1" dirty="0" err="1">
                <a:solidFill>
                  <a:prstClr val="black"/>
                </a:solidFill>
                <a:latin typeface="NikoshBAN" panose="02000000000000000000" pitchFamily="2" charset="0"/>
                <a:cs typeface="NikoshBAN" panose="02000000000000000000" pitchFamily="2" charset="0"/>
              </a:rPr>
              <a:t>মাদ্রাসা</a:t>
            </a:r>
            <a:endParaRPr lang="en-US" sz="3800" b="1" dirty="0">
              <a:solidFill>
                <a:prstClr val="black"/>
              </a:solidFill>
              <a:latin typeface="NikoshBAN" panose="02000000000000000000" pitchFamily="2" charset="0"/>
              <a:cs typeface="NikoshBAN" panose="02000000000000000000" pitchFamily="2" charset="0"/>
            </a:endParaRPr>
          </a:p>
          <a:p>
            <a:pPr lvl="0"/>
            <a:r>
              <a:rPr lang="en-US" sz="3800" b="1" dirty="0" err="1">
                <a:solidFill>
                  <a:prstClr val="black"/>
                </a:solidFill>
                <a:latin typeface="NikoshBAN" panose="02000000000000000000" pitchFamily="2" charset="0"/>
                <a:cs typeface="NikoshBAN" panose="02000000000000000000" pitchFamily="2" charset="0"/>
              </a:rPr>
              <a:t>সদর</a:t>
            </a:r>
            <a:r>
              <a:rPr lang="en-US" sz="3800" b="1" dirty="0">
                <a:solidFill>
                  <a:prstClr val="black"/>
                </a:solidFill>
                <a:latin typeface="NikoshBAN" panose="02000000000000000000" pitchFamily="2" charset="0"/>
                <a:cs typeface="NikoshBAN" panose="02000000000000000000" pitchFamily="2" charset="0"/>
              </a:rPr>
              <a:t> </a:t>
            </a:r>
            <a:r>
              <a:rPr lang="en-US" sz="3800" b="1" dirty="0" err="1">
                <a:solidFill>
                  <a:prstClr val="black"/>
                </a:solidFill>
                <a:latin typeface="NikoshBAN" panose="02000000000000000000" pitchFamily="2" charset="0"/>
                <a:cs typeface="NikoshBAN" panose="02000000000000000000" pitchFamily="2" charset="0"/>
              </a:rPr>
              <a:t>নোয়াখালী</a:t>
            </a:r>
            <a:endParaRPr lang="en-US" sz="3800" b="1" dirty="0">
              <a:solidFill>
                <a:prstClr val="black"/>
              </a:solidFill>
              <a:latin typeface="NikoshBAN" panose="02000000000000000000" pitchFamily="2" charset="0"/>
              <a:cs typeface="NikoshBAN" panose="02000000000000000000" pitchFamily="2" charset="0"/>
            </a:endParaRPr>
          </a:p>
          <a:p>
            <a:pPr lvl="0"/>
            <a:r>
              <a:rPr lang="en-US" sz="3800" b="1" dirty="0" err="1">
                <a:solidFill>
                  <a:prstClr val="black"/>
                </a:solidFill>
                <a:latin typeface="NikoshBAN" panose="02000000000000000000" pitchFamily="2" charset="0"/>
                <a:cs typeface="NikoshBAN" panose="02000000000000000000" pitchFamily="2" charset="0"/>
              </a:rPr>
              <a:t>মোবাইল</a:t>
            </a:r>
            <a:r>
              <a:rPr lang="en-US" sz="3800" b="1" dirty="0">
                <a:solidFill>
                  <a:prstClr val="black"/>
                </a:solidFill>
                <a:latin typeface="NikoshBAN" panose="02000000000000000000" pitchFamily="2" charset="0"/>
                <a:cs typeface="NikoshBAN" panose="02000000000000000000" pitchFamily="2" charset="0"/>
              </a:rPr>
              <a:t> </a:t>
            </a:r>
            <a:r>
              <a:rPr lang="en-US" sz="3800" b="1" dirty="0" err="1">
                <a:solidFill>
                  <a:prstClr val="black"/>
                </a:solidFill>
                <a:latin typeface="NikoshBAN" panose="02000000000000000000" pitchFamily="2" charset="0"/>
                <a:cs typeface="NikoshBAN" panose="02000000000000000000" pitchFamily="2" charset="0"/>
              </a:rPr>
              <a:t>নম্বর</a:t>
            </a:r>
            <a:r>
              <a:rPr lang="en-US" sz="3800" b="1" dirty="0">
                <a:solidFill>
                  <a:prstClr val="black"/>
                </a:solidFill>
                <a:latin typeface="NikoshBAN" panose="02000000000000000000" pitchFamily="2" charset="0"/>
                <a:cs typeface="NikoshBAN" panose="02000000000000000000" pitchFamily="2" charset="0"/>
              </a:rPr>
              <a:t> -018165139333</a:t>
            </a:r>
          </a:p>
          <a:p>
            <a:pPr lvl="0"/>
            <a:r>
              <a:rPr lang="en-US" sz="2100" b="1" dirty="0" err="1">
                <a:solidFill>
                  <a:prstClr val="black"/>
                </a:solidFill>
                <a:latin typeface="NikoshBAN" panose="02000000000000000000" pitchFamily="2" charset="0"/>
                <a:cs typeface="NikoshBAN" panose="02000000000000000000" pitchFamily="2" charset="0"/>
              </a:rPr>
              <a:t>ইমেইল</a:t>
            </a:r>
            <a:r>
              <a:rPr lang="en-US" sz="2100" b="1" dirty="0">
                <a:solidFill>
                  <a:prstClr val="black"/>
                </a:solidFill>
                <a:latin typeface="NikoshBAN" panose="02000000000000000000" pitchFamily="2" charset="0"/>
                <a:cs typeface="NikoshBAN" panose="02000000000000000000" pitchFamily="2" charset="0"/>
              </a:rPr>
              <a:t> </a:t>
            </a:r>
            <a:r>
              <a:rPr lang="bn-IN" sz="2100" b="1" dirty="0">
                <a:solidFill>
                  <a:prstClr val="black"/>
                </a:solidFill>
                <a:latin typeface="NikoshBAN" panose="02000000000000000000" pitchFamily="2" charset="0"/>
                <a:cs typeface="NikoshBAN" panose="02000000000000000000" pitchFamily="2" charset="0"/>
              </a:rPr>
              <a:t>-</a:t>
            </a:r>
            <a:r>
              <a:rPr lang="en-US" sz="2100" b="1" dirty="0">
                <a:solidFill>
                  <a:prstClr val="black"/>
                </a:solidFill>
                <a:latin typeface="NikoshBAN" panose="02000000000000000000" pitchFamily="2" charset="0"/>
                <a:cs typeface="NikoshBAN" panose="02000000000000000000" pitchFamily="2" charset="0"/>
              </a:rPr>
              <a:t>islamnazrul5032@gmail.com</a:t>
            </a:r>
          </a:p>
        </p:txBody>
      </p:sp>
    </p:spTree>
    <p:extLst>
      <p:ext uri="{BB962C8B-B14F-4D97-AF65-F5344CB8AC3E}">
        <p14:creationId xmlns:p14="http://schemas.microsoft.com/office/powerpoint/2010/main" val="129206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9356" y="208431"/>
            <a:ext cx="7710135" cy="92333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5400" b="1" spc="150" dirty="0">
                <a:ln w="11430"/>
                <a:solidFill>
                  <a:schemeClr val="bg1"/>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পরিচিতি</a:t>
            </a:r>
            <a:endParaRPr lang="en-US" sz="5400" dirty="0">
              <a:solidFill>
                <a:schemeClr val="bg1"/>
              </a:solidFill>
            </a:endParaRPr>
          </a:p>
        </p:txBody>
      </p:sp>
      <p:grpSp>
        <p:nvGrpSpPr>
          <p:cNvPr id="3" name="Group 2"/>
          <p:cNvGrpSpPr/>
          <p:nvPr/>
        </p:nvGrpSpPr>
        <p:grpSpPr>
          <a:xfrm>
            <a:off x="1723248" y="6160824"/>
            <a:ext cx="8745504" cy="239976"/>
            <a:chOff x="186002" y="5767966"/>
            <a:chExt cx="8745504" cy="239976"/>
          </a:xfrm>
        </p:grpSpPr>
        <p:grpSp>
          <p:nvGrpSpPr>
            <p:cNvPr id="4" name="Group 3"/>
            <p:cNvGrpSpPr/>
            <p:nvPr/>
          </p:nvGrpSpPr>
          <p:grpSpPr>
            <a:xfrm>
              <a:off x="186002" y="5771382"/>
              <a:ext cx="4303600" cy="236560"/>
              <a:chOff x="186002" y="5771382"/>
              <a:chExt cx="4303600" cy="236560"/>
            </a:xfrm>
          </p:grpSpPr>
          <p:sp>
            <p:nvSpPr>
              <p:cNvPr id="7" name="Flowchart: Predefined Process 6"/>
              <p:cNvSpPr/>
              <p:nvPr/>
            </p:nvSpPr>
            <p:spPr>
              <a:xfrm>
                <a:off x="186002" y="5771382"/>
                <a:ext cx="2103120" cy="228600"/>
              </a:xfrm>
              <a:prstGeom prst="flowChartPredefinedProcess">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lowchart: Predefined Process 7"/>
              <p:cNvSpPr/>
              <p:nvPr/>
            </p:nvSpPr>
            <p:spPr>
              <a:xfrm>
                <a:off x="2386482" y="5779342"/>
                <a:ext cx="2103120" cy="228600"/>
              </a:xfrm>
              <a:prstGeom prst="flowChartPredefinedProcess">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 name="Flowchart: Predefined Process 4"/>
            <p:cNvSpPr/>
            <p:nvPr/>
          </p:nvSpPr>
          <p:spPr>
            <a:xfrm>
              <a:off x="4600610" y="5773654"/>
              <a:ext cx="2103120" cy="228600"/>
            </a:xfrm>
            <a:prstGeom prst="flowChartPredefined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Flowchart: Predefined Process 5"/>
            <p:cNvSpPr/>
            <p:nvPr/>
          </p:nvSpPr>
          <p:spPr>
            <a:xfrm>
              <a:off x="6828386" y="5767966"/>
              <a:ext cx="2103120" cy="228600"/>
            </a:xfrm>
            <a:prstGeom prst="flowChartPredefinedProcess">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 name="Content Placeholder 12"/>
          <p:cNvSpPr txBox="1">
            <a:spLocks/>
          </p:cNvSpPr>
          <p:nvPr/>
        </p:nvSpPr>
        <p:spPr>
          <a:xfrm>
            <a:off x="1762138" y="1905000"/>
            <a:ext cx="4264710" cy="3817032"/>
          </a:xfrm>
          <a:prstGeom prst="rect">
            <a:avLst/>
          </a:prstGeom>
          <a:ln/>
        </p:spPr>
        <p:style>
          <a:lnRef idx="1">
            <a:schemeClr val="accent3"/>
          </a:lnRef>
          <a:fillRef idx="2">
            <a:schemeClr val="accent3"/>
          </a:fillRef>
          <a:effectRef idx="1">
            <a:schemeClr val="accent3"/>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20000"/>
              </a:spcBef>
              <a:defRPr/>
            </a:pPr>
            <a:r>
              <a:rPr lang="bn-BD" sz="3600" u="sng" dirty="0">
                <a:solidFill>
                  <a:srgbClr val="0052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পরিচিতি</a:t>
            </a:r>
          </a:p>
          <a:p>
            <a:pPr marL="342900" indent="-342900" algn="ctr">
              <a:spcBef>
                <a:spcPct val="20000"/>
              </a:spcBef>
              <a:defRPr/>
            </a:pPr>
            <a:r>
              <a:rPr lang="bn-BD" sz="4400" b="1" dirty="0">
                <a:ln/>
                <a:solidFill>
                  <a:srgbClr val="4F032E"/>
                </a:solidFill>
                <a:latin typeface="NikoshBAN" panose="02000000000000000000" pitchFamily="2" charset="0"/>
                <a:cs typeface="NikoshBAN" panose="02000000000000000000" pitchFamily="2" charset="0"/>
              </a:rPr>
              <a:t>শ্রেণীঃ </a:t>
            </a:r>
            <a:r>
              <a:rPr lang="en-US" sz="4400" b="1" dirty="0" err="1">
                <a:ln/>
                <a:solidFill>
                  <a:srgbClr val="4F032E"/>
                </a:solidFill>
                <a:latin typeface="NikoshBAN" panose="02000000000000000000" pitchFamily="2" charset="0"/>
                <a:cs typeface="NikoshBAN" panose="02000000000000000000" pitchFamily="2" charset="0"/>
              </a:rPr>
              <a:t>নবম-দশম</a:t>
            </a:r>
            <a:r>
              <a:rPr lang="en-US" sz="4400" b="1" dirty="0">
                <a:ln/>
                <a:solidFill>
                  <a:srgbClr val="4F032E"/>
                </a:solidFill>
                <a:latin typeface="NikoshBAN" panose="02000000000000000000" pitchFamily="2" charset="0"/>
                <a:cs typeface="NikoshBAN" panose="02000000000000000000" pitchFamily="2" charset="0"/>
              </a:rPr>
              <a:t> </a:t>
            </a:r>
            <a:endParaRPr lang="bn-BD" sz="4400" b="1" dirty="0">
              <a:ln/>
              <a:solidFill>
                <a:srgbClr val="4F032E"/>
              </a:solidFill>
              <a:latin typeface="NikoshBAN" panose="02000000000000000000" pitchFamily="2" charset="0"/>
              <a:cs typeface="NikoshBAN" panose="02000000000000000000" pitchFamily="2" charset="0"/>
            </a:endParaRPr>
          </a:p>
          <a:p>
            <a:pPr marL="342900" indent="-342900" algn="ctr">
              <a:defRPr/>
            </a:pPr>
            <a:r>
              <a:rPr lang="bn-BD" sz="4400" b="1" dirty="0">
                <a:ln/>
                <a:solidFill>
                  <a:srgbClr val="4F032E"/>
                </a:solidFill>
                <a:latin typeface="NikoshBAN" panose="02000000000000000000" pitchFamily="2" charset="0"/>
                <a:cs typeface="NikoshBAN" panose="02000000000000000000" pitchFamily="2" charset="0"/>
              </a:rPr>
              <a:t>বিষয়ঃ </a:t>
            </a:r>
            <a:r>
              <a:rPr lang="en-US" sz="4400" b="1" dirty="0" err="1">
                <a:ln/>
                <a:solidFill>
                  <a:srgbClr val="4F032E"/>
                </a:solidFill>
                <a:latin typeface="NikoshBAN" panose="02000000000000000000" pitchFamily="2" charset="0"/>
                <a:cs typeface="NikoshBAN" panose="02000000000000000000" pitchFamily="2" charset="0"/>
              </a:rPr>
              <a:t>শারীরিক</a:t>
            </a:r>
            <a:r>
              <a:rPr lang="en-US" sz="4400" b="1" dirty="0">
                <a:ln/>
                <a:solidFill>
                  <a:srgbClr val="4F032E"/>
                </a:solidFill>
                <a:latin typeface="NikoshBAN" panose="02000000000000000000" pitchFamily="2" charset="0"/>
                <a:cs typeface="NikoshBAN" panose="02000000000000000000" pitchFamily="2" charset="0"/>
              </a:rPr>
              <a:t> </a:t>
            </a:r>
            <a:r>
              <a:rPr lang="en-US" sz="4400" b="1" dirty="0" err="1">
                <a:ln/>
                <a:solidFill>
                  <a:srgbClr val="4F032E"/>
                </a:solidFill>
                <a:latin typeface="NikoshBAN" panose="02000000000000000000" pitchFamily="2" charset="0"/>
                <a:cs typeface="NikoshBAN" panose="02000000000000000000" pitchFamily="2" charset="0"/>
              </a:rPr>
              <a:t>শিক্ষা,স্বাস্থ্যবিজ্ঞান</a:t>
            </a:r>
            <a:r>
              <a:rPr lang="en-US" sz="4400" b="1" dirty="0">
                <a:ln/>
                <a:solidFill>
                  <a:srgbClr val="4F032E"/>
                </a:solidFill>
                <a:latin typeface="NikoshBAN" panose="02000000000000000000" pitchFamily="2" charset="0"/>
                <a:cs typeface="NikoshBAN" panose="02000000000000000000" pitchFamily="2" charset="0"/>
              </a:rPr>
              <a:t> ও </a:t>
            </a:r>
            <a:r>
              <a:rPr lang="en-US" sz="4400" b="1" dirty="0" err="1">
                <a:ln/>
                <a:solidFill>
                  <a:srgbClr val="4F032E"/>
                </a:solidFill>
                <a:latin typeface="NikoshBAN" panose="02000000000000000000" pitchFamily="2" charset="0"/>
                <a:cs typeface="NikoshBAN" panose="02000000000000000000" pitchFamily="2" charset="0"/>
              </a:rPr>
              <a:t>খেলাধুলা</a:t>
            </a:r>
            <a:r>
              <a:rPr lang="en-US" sz="4400" b="1" dirty="0">
                <a:ln/>
                <a:solidFill>
                  <a:srgbClr val="4F032E"/>
                </a:solidFill>
                <a:latin typeface="NikoshBAN" panose="02000000000000000000" pitchFamily="2" charset="0"/>
                <a:cs typeface="NikoshBAN" panose="02000000000000000000" pitchFamily="2" charset="0"/>
              </a:rPr>
              <a:t> </a:t>
            </a:r>
          </a:p>
          <a:p>
            <a:pPr marL="342900" indent="-342900" algn="ctr">
              <a:defRPr/>
            </a:pPr>
            <a:r>
              <a:rPr lang="en-US" sz="4400" b="1" dirty="0">
                <a:ln/>
                <a:solidFill>
                  <a:srgbClr val="4F032E"/>
                </a:solidFill>
                <a:latin typeface="NikoshBAN" panose="02000000000000000000" pitchFamily="2" charset="0"/>
                <a:cs typeface="NikoshBAN" panose="02000000000000000000" pitchFamily="2" charset="0"/>
              </a:rPr>
              <a:t> </a:t>
            </a:r>
            <a:r>
              <a:rPr lang="bn-BD" sz="4400" b="1" dirty="0">
                <a:ln/>
                <a:solidFill>
                  <a:srgbClr val="4F032E"/>
                </a:solidFill>
                <a:latin typeface="NikoshBAN" panose="02000000000000000000" pitchFamily="2" charset="0"/>
                <a:cs typeface="NikoshBAN" panose="02000000000000000000" pitchFamily="2" charset="0"/>
              </a:rPr>
              <a:t> </a:t>
            </a:r>
          </a:p>
          <a:p>
            <a:pPr marL="342900" indent="-342900" algn="ctr">
              <a:spcBef>
                <a:spcPct val="20000"/>
              </a:spcBef>
              <a:defRPr/>
            </a:pPr>
            <a:endParaRPr lang="en-US" sz="1000" b="1" u="sng" dirty="0">
              <a:ln/>
              <a:solidFill>
                <a:srgbClr val="4F032E"/>
              </a:solidFill>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149" y="2667000"/>
            <a:ext cx="3542570" cy="1927134"/>
          </a:xfrm>
          <a:prstGeom prst="rect">
            <a:avLst/>
          </a:prstGeom>
        </p:spPr>
      </p:pic>
    </p:spTree>
    <p:extLst>
      <p:ext uri="{BB962C8B-B14F-4D97-AF65-F5344CB8AC3E}">
        <p14:creationId xmlns:p14="http://schemas.microsoft.com/office/powerpoint/2010/main" val="16086166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11430000" cy="6858000"/>
          </a:xfrm>
          <a:prstGeom prst="rect">
            <a:avLst/>
          </a:prstGeom>
        </p:spPr>
      </p:pic>
    </p:spTree>
    <p:extLst>
      <p:ext uri="{BB962C8B-B14F-4D97-AF65-F5344CB8AC3E}">
        <p14:creationId xmlns:p14="http://schemas.microsoft.com/office/powerpoint/2010/main" val="39284303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60000"/>
                <a:lumOff val="40000"/>
              </a:schemeClr>
            </a:gs>
            <a:gs pos="83000">
              <a:schemeClr val="tx1">
                <a:lumMod val="50000"/>
                <a:lumOff val="50000"/>
              </a:schemeClr>
            </a:gs>
            <a:gs pos="53132">
              <a:schemeClr val="accent6">
                <a:lumMod val="60000"/>
                <a:lumOff val="4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ross 1"/>
          <p:cNvSpPr/>
          <p:nvPr/>
        </p:nvSpPr>
        <p:spPr>
          <a:xfrm>
            <a:off x="1981200" y="2209800"/>
            <a:ext cx="7924800" cy="2667000"/>
          </a:xfrm>
          <a:prstGeom prst="plus">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latin typeface="NikoshBAN" pitchFamily="2" charset="0"/>
                <a:cs typeface="NikoshBAN" pitchFamily="2" charset="0"/>
              </a:rPr>
              <a:t>খাদ্যে</a:t>
            </a:r>
            <a:r>
              <a:rPr lang="en-US" sz="5400" dirty="0">
                <a:latin typeface="NikoshBAN" pitchFamily="2" charset="0"/>
                <a:cs typeface="NikoshBAN" pitchFamily="2" charset="0"/>
              </a:rPr>
              <a:t> </a:t>
            </a:r>
            <a:r>
              <a:rPr lang="en-US" sz="5400" dirty="0" err="1">
                <a:latin typeface="NikoshBAN" pitchFamily="2" charset="0"/>
                <a:cs typeface="NikoshBAN" pitchFamily="2" charset="0"/>
              </a:rPr>
              <a:t>বিষক্রিয়া</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কারণ</a:t>
            </a:r>
            <a:r>
              <a:rPr lang="en-US" sz="5400" dirty="0">
                <a:latin typeface="NikoshBAN" pitchFamily="2" charset="0"/>
                <a:cs typeface="NikoshBAN" pitchFamily="2" charset="0"/>
              </a:rPr>
              <a:t> ও </a:t>
            </a:r>
            <a:r>
              <a:rPr lang="en-US" sz="5400" dirty="0" err="1">
                <a:latin typeface="NikoshBAN" pitchFamily="2" charset="0"/>
                <a:cs typeface="NikoshBAN" pitchFamily="2" charset="0"/>
              </a:rPr>
              <a:t>প্রতিকার</a:t>
            </a:r>
            <a:r>
              <a:rPr lang="en-US" sz="5400" dirty="0">
                <a:latin typeface="NikoshBAN" pitchFamily="2" charset="0"/>
                <a:cs typeface="NikoshBAN" pitchFamily="2" charset="0"/>
              </a:rPr>
              <a:t> </a:t>
            </a:r>
          </a:p>
        </p:txBody>
      </p:sp>
    </p:spTree>
    <p:extLst>
      <p:ext uri="{BB962C8B-B14F-4D97-AF65-F5344CB8AC3E}">
        <p14:creationId xmlns:p14="http://schemas.microsoft.com/office/powerpoint/2010/main" val="34747909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60000"/>
                <a:lumOff val="40000"/>
              </a:schemeClr>
            </a:gs>
            <a:gs pos="83000">
              <a:schemeClr val="tx1">
                <a:lumMod val="50000"/>
                <a:lumOff val="50000"/>
              </a:schemeClr>
            </a:gs>
            <a:gs pos="53132">
              <a:schemeClr val="accent6">
                <a:lumMod val="60000"/>
                <a:lumOff val="4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990600"/>
            <a:ext cx="5715000" cy="8382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আমরা</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2209800" y="3048000"/>
            <a:ext cx="5638800" cy="2057400"/>
          </a:xfrm>
        </p:spPr>
        <p:style>
          <a:lnRef idx="1">
            <a:schemeClr val="accent3"/>
          </a:lnRef>
          <a:fillRef idx="2">
            <a:schemeClr val="accent3"/>
          </a:fillRef>
          <a:effectRef idx="1">
            <a:schemeClr val="accent3"/>
          </a:effectRef>
          <a:fontRef idx="minor">
            <a:schemeClr val="dk1"/>
          </a:fontRef>
        </p:style>
        <p:txBody>
          <a:bodyPr>
            <a:noAutofit/>
          </a:bodyPr>
          <a:lstStyle/>
          <a:p>
            <a:pPr marL="514350" indent="-514350" algn="l">
              <a:buAutoNum type="arabicParenBoth"/>
            </a:pPr>
            <a:r>
              <a:rPr lang="en-US" sz="2400" b="1" dirty="0" err="1" smtClean="0">
                <a:solidFill>
                  <a:schemeClr val="tx1"/>
                </a:solidFill>
                <a:latin typeface="NikoshBAN" pitchFamily="2" charset="0"/>
                <a:cs typeface="NikoshBAN" pitchFamily="2" charset="0"/>
              </a:rPr>
              <a:t>খাদ্য</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কী</a:t>
            </a:r>
            <a:r>
              <a:rPr lang="en-US" sz="2400" b="1" dirty="0" smtClean="0">
                <a:solidFill>
                  <a:schemeClr val="tx1"/>
                </a:solidFill>
                <a:latin typeface="NikoshBAN" pitchFamily="2" charset="0"/>
                <a:cs typeface="NikoshBAN" pitchFamily="2" charset="0"/>
              </a:rPr>
              <a:t> ও </a:t>
            </a:r>
            <a:r>
              <a:rPr lang="en-US" sz="2400" b="1" dirty="0" err="1" smtClean="0">
                <a:solidFill>
                  <a:schemeClr val="tx1"/>
                </a:solidFill>
                <a:latin typeface="NikoshBAN" pitchFamily="2" charset="0"/>
                <a:cs typeface="NikoshBAN" pitchFamily="2" charset="0"/>
              </a:rPr>
              <a:t>খাদ্যে</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বিষক্রিয়া</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কী</a:t>
            </a:r>
            <a:r>
              <a:rPr lang="en-US" sz="2400" b="1" dirty="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তা</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বলতে</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পারব</a:t>
            </a:r>
            <a:endParaRPr lang="en-US" sz="2400" b="1" dirty="0" smtClean="0">
              <a:solidFill>
                <a:schemeClr val="tx1"/>
              </a:solidFill>
              <a:latin typeface="NikoshBAN" pitchFamily="2" charset="0"/>
              <a:cs typeface="NikoshBAN" pitchFamily="2" charset="0"/>
            </a:endParaRPr>
          </a:p>
          <a:p>
            <a:pPr marL="514350" indent="-514350" algn="l">
              <a:buAutoNum type="arabicParenBoth"/>
            </a:pPr>
            <a:r>
              <a:rPr lang="en-US" sz="2400" b="1" dirty="0" err="1" smtClean="0">
                <a:solidFill>
                  <a:schemeClr val="tx1"/>
                </a:solidFill>
                <a:latin typeface="NikoshBAN" pitchFamily="2" charset="0"/>
                <a:cs typeface="NikoshBAN" pitchFamily="2" charset="0"/>
              </a:rPr>
              <a:t>খাদ্যে</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বিষক্রিয়ার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কারণ</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বলতে</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পারব</a:t>
            </a:r>
            <a:endParaRPr lang="en-US" sz="2400" b="1" dirty="0" smtClean="0">
              <a:solidFill>
                <a:schemeClr val="tx1"/>
              </a:solidFill>
              <a:latin typeface="NikoshBAN" pitchFamily="2" charset="0"/>
              <a:cs typeface="NikoshBAN" pitchFamily="2" charset="0"/>
            </a:endParaRPr>
          </a:p>
          <a:p>
            <a:pPr marL="514350" indent="-514350" algn="l">
              <a:buAutoNum type="arabicParenBoth"/>
            </a:pPr>
            <a:r>
              <a:rPr lang="en-US" sz="2400" b="1" dirty="0" err="1" smtClean="0">
                <a:solidFill>
                  <a:schemeClr val="tx1"/>
                </a:solidFill>
                <a:latin typeface="NikoshBAN" pitchFamily="2" charset="0"/>
                <a:cs typeface="NikoshBAN" pitchFamily="2" charset="0"/>
              </a:rPr>
              <a:t>বিষক্রিয়ার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লক্ষণ</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কী</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কী</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তা</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লিখতে</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পারব</a:t>
            </a:r>
            <a:endParaRPr lang="en-US" sz="2400" b="1" dirty="0" smtClean="0">
              <a:solidFill>
                <a:schemeClr val="tx1"/>
              </a:solidFill>
              <a:latin typeface="NikoshBAN" pitchFamily="2" charset="0"/>
              <a:cs typeface="NikoshBAN" pitchFamily="2" charset="0"/>
            </a:endParaRPr>
          </a:p>
          <a:p>
            <a:pPr marL="514350" indent="-514350" algn="l">
              <a:buAutoNum type="arabicParenBoth"/>
            </a:pPr>
            <a:r>
              <a:rPr lang="en-US" sz="2400" b="1" dirty="0" err="1" smtClean="0">
                <a:solidFill>
                  <a:schemeClr val="tx1"/>
                </a:solidFill>
                <a:latin typeface="NikoshBAN" pitchFamily="2" charset="0"/>
                <a:cs typeface="NikoshBAN" pitchFamily="2" charset="0"/>
              </a:rPr>
              <a:t>বিষক্রিয়ার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প্রতিবিধান</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কী</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কী</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তা</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লিখতে</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পারব</a:t>
            </a:r>
            <a:r>
              <a:rPr lang="en-US" sz="2400" b="1" dirty="0" smtClean="0">
                <a:solidFill>
                  <a:schemeClr val="tx1"/>
                </a:solidFill>
                <a:latin typeface="NikoshBAN" pitchFamily="2" charset="0"/>
                <a:cs typeface="NikoshBAN" pitchFamily="2" charset="0"/>
              </a:rPr>
              <a:t>।</a:t>
            </a:r>
          </a:p>
        </p:txBody>
      </p:sp>
    </p:spTree>
    <p:extLst>
      <p:ext uri="{BB962C8B-B14F-4D97-AF65-F5344CB8AC3E}">
        <p14:creationId xmlns:p14="http://schemas.microsoft.com/office/powerpoint/2010/main" val="32469361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60000"/>
                <a:lumOff val="40000"/>
              </a:schemeClr>
            </a:gs>
            <a:gs pos="83000">
              <a:schemeClr val="tx1">
                <a:lumMod val="50000"/>
                <a:lumOff val="50000"/>
              </a:schemeClr>
            </a:gs>
            <a:gs pos="53132">
              <a:schemeClr val="accent6">
                <a:lumMod val="60000"/>
                <a:lumOff val="4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3810000"/>
            <a:ext cx="3389312" cy="719138"/>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4000" dirty="0" err="1">
                <a:latin typeface="NikoshBAN" pitchFamily="2" charset="0"/>
                <a:cs typeface="NikoshBAN" pitchFamily="2" charset="0"/>
              </a:rPr>
              <a:t>খাদ্য</a:t>
            </a:r>
            <a:r>
              <a:rPr lang="en-US" sz="4000" dirty="0">
                <a:latin typeface="NikoshBAN" pitchFamily="2" charset="0"/>
                <a:cs typeface="NikoshBAN" pitchFamily="2" charset="0"/>
              </a:rPr>
              <a:t> </a:t>
            </a:r>
            <a:r>
              <a:rPr lang="en-US" sz="4000" dirty="0" err="1">
                <a:latin typeface="NikoshBAN" pitchFamily="2" charset="0"/>
                <a:cs typeface="NikoshBAN" pitchFamily="2" charset="0"/>
              </a:rPr>
              <a:t>কী</a:t>
            </a:r>
            <a:r>
              <a:rPr lang="en-US" sz="4000" dirty="0">
                <a:latin typeface="NikoshBAN" pitchFamily="2" charset="0"/>
                <a:cs typeface="NikoshBAN" pitchFamily="2" charset="0"/>
              </a:rPr>
              <a:t>?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8621" r="8621"/>
          <a:stretch>
            <a:fillRect/>
          </a:stretch>
        </p:blipFill>
        <p:spPr>
          <a:xfrm>
            <a:off x="685800" y="381000"/>
            <a:ext cx="5410200" cy="3120513"/>
          </a:xfrm>
        </p:spPr>
      </p:pic>
      <p:sp>
        <p:nvSpPr>
          <p:cNvPr id="4" name="Text Placeholder 3"/>
          <p:cNvSpPr>
            <a:spLocks noGrp="1"/>
          </p:cNvSpPr>
          <p:nvPr>
            <p:ph type="body" sz="half" idx="2"/>
          </p:nvPr>
        </p:nvSpPr>
        <p:spPr>
          <a:xfrm>
            <a:off x="1905000" y="5029200"/>
            <a:ext cx="8610600" cy="1447800"/>
          </a:xfrm>
        </p:spPr>
        <p:style>
          <a:lnRef idx="1">
            <a:schemeClr val="accent1"/>
          </a:lnRef>
          <a:fillRef idx="2">
            <a:schemeClr val="accent1"/>
          </a:fillRef>
          <a:effectRef idx="1">
            <a:schemeClr val="accent1"/>
          </a:effectRef>
          <a:fontRef idx="minor">
            <a:schemeClr val="dk1"/>
          </a:fontRef>
        </p:style>
        <p:txBody>
          <a:bodyPr>
            <a:noAutofit/>
          </a:bodyPr>
          <a:lstStyle/>
          <a:p>
            <a:r>
              <a:rPr lang="en-US" sz="4000" dirty="0" err="1">
                <a:latin typeface="NikoshBAN" pitchFamily="2" charset="0"/>
                <a:cs typeface="NikoshBAN" pitchFamily="2" charset="0"/>
              </a:rPr>
              <a:t>যা</a:t>
            </a:r>
            <a:r>
              <a:rPr lang="en-US" sz="4000" dirty="0">
                <a:latin typeface="NikoshBAN" pitchFamily="2" charset="0"/>
                <a:cs typeface="NikoshBAN" pitchFamily="2" charset="0"/>
              </a:rPr>
              <a:t> </a:t>
            </a:r>
            <a:r>
              <a:rPr lang="en-US" sz="4000" dirty="0" err="1">
                <a:latin typeface="NikoshBAN" pitchFamily="2" charset="0"/>
                <a:cs typeface="NikoshBAN" pitchFamily="2" charset="0"/>
              </a:rPr>
              <a:t>খেলা</a:t>
            </a:r>
            <a:r>
              <a:rPr lang="en-US" sz="4000" dirty="0">
                <a:latin typeface="NikoshBAN" pitchFamily="2" charset="0"/>
                <a:cs typeface="NikoshBAN" pitchFamily="2" charset="0"/>
              </a:rPr>
              <a:t> </a:t>
            </a:r>
            <a:r>
              <a:rPr lang="en-US" sz="4000" dirty="0" err="1">
                <a:latin typeface="NikoshBAN" pitchFamily="2" charset="0"/>
                <a:cs typeface="NikoshBAN" pitchFamily="2" charset="0"/>
              </a:rPr>
              <a:t>আমাদের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শরীরের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ক্ষয়পূরণ</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বৃদ্ধি</a:t>
            </a:r>
            <a:r>
              <a:rPr lang="en-US" sz="4000" dirty="0">
                <a:latin typeface="NikoshBAN" pitchFamily="2" charset="0"/>
                <a:cs typeface="NikoshBAN" pitchFamily="2" charset="0"/>
              </a:rPr>
              <a:t> </a:t>
            </a:r>
            <a:r>
              <a:rPr lang="en-US" sz="4000" dirty="0" err="1">
                <a:latin typeface="NikoshBAN" pitchFamily="2" charset="0"/>
                <a:cs typeface="NikoshBAN" pitchFamily="2" charset="0"/>
              </a:rPr>
              <a:t>সাধন</a:t>
            </a:r>
            <a:r>
              <a:rPr lang="en-US" sz="4000" dirty="0">
                <a:latin typeface="NikoshBAN" pitchFamily="2" charset="0"/>
                <a:cs typeface="NikoshBAN" pitchFamily="2" charset="0"/>
              </a:rPr>
              <a:t> ও </a:t>
            </a:r>
            <a:r>
              <a:rPr lang="en-US" sz="4000" dirty="0" err="1">
                <a:latin typeface="NikoshBAN" pitchFamily="2" charset="0"/>
                <a:cs typeface="NikoshBAN" pitchFamily="2" charset="0"/>
              </a:rPr>
              <a:t>তাপ</a:t>
            </a:r>
            <a:r>
              <a:rPr lang="en-US" sz="4000" dirty="0">
                <a:latin typeface="NikoshBAN" pitchFamily="2" charset="0"/>
                <a:cs typeface="NikoshBAN" pitchFamily="2" charset="0"/>
              </a:rPr>
              <a:t> </a:t>
            </a:r>
            <a:r>
              <a:rPr lang="en-US" sz="4000" dirty="0" err="1">
                <a:latin typeface="NikoshBAN" pitchFamily="2" charset="0"/>
                <a:cs typeface="NikoshBAN" pitchFamily="2" charset="0"/>
              </a:rPr>
              <a:t>সংরক্ষণের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কাজ</a:t>
            </a:r>
            <a:r>
              <a:rPr lang="en-US" sz="4000" dirty="0">
                <a:latin typeface="NikoshBAN" pitchFamily="2" charset="0"/>
                <a:cs typeface="NikoshBAN" pitchFamily="2" charset="0"/>
              </a:rPr>
              <a:t> </a:t>
            </a:r>
            <a:r>
              <a:rPr lang="en-US" sz="4000" dirty="0" err="1">
                <a:latin typeface="NikoshBAN" pitchFamily="2" charset="0"/>
                <a:cs typeface="NikoshBAN" pitchFamily="2" charset="0"/>
              </a:rPr>
              <a:t>সম্পন্ন</a:t>
            </a:r>
            <a:r>
              <a:rPr lang="en-US" sz="4000" dirty="0">
                <a:latin typeface="NikoshBAN" pitchFamily="2" charset="0"/>
                <a:cs typeface="NikoshBAN" pitchFamily="2" charset="0"/>
              </a:rPr>
              <a:t> </a:t>
            </a:r>
            <a:r>
              <a:rPr lang="en-US" sz="4000" dirty="0" err="1">
                <a:latin typeface="NikoshBAN" pitchFamily="2" charset="0"/>
                <a:cs typeface="NikoshBAN" pitchFamily="2" charset="0"/>
              </a:rPr>
              <a:t>হয়</a:t>
            </a:r>
            <a:r>
              <a:rPr lang="en-US" sz="4000" dirty="0">
                <a:latin typeface="NikoshBAN" pitchFamily="2" charset="0"/>
                <a:cs typeface="NikoshBAN" pitchFamily="2" charset="0"/>
              </a:rPr>
              <a:t> </a:t>
            </a:r>
            <a:r>
              <a:rPr lang="en-US" sz="4000" dirty="0" err="1">
                <a:latin typeface="NikoshBAN" pitchFamily="2" charset="0"/>
                <a:cs typeface="NikoshBAN" pitchFamily="2" charset="0"/>
              </a:rPr>
              <a:t>তাকে</a:t>
            </a:r>
            <a:r>
              <a:rPr lang="en-US" sz="4000" dirty="0">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খাদ্য</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বলে</a:t>
            </a:r>
            <a:r>
              <a:rPr lang="en-US" sz="4000" dirty="0">
                <a:latin typeface="NikoshBAN" pitchFamily="2" charset="0"/>
                <a:cs typeface="NikoshBAN" pitchFamily="2"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81000"/>
            <a:ext cx="4932947" cy="3124200"/>
          </a:xfrm>
          <a:prstGeom prst="rect">
            <a:avLst/>
          </a:prstGeom>
        </p:spPr>
      </p:pic>
    </p:spTree>
    <p:extLst>
      <p:ext uri="{BB962C8B-B14F-4D97-AF65-F5344CB8AC3E}">
        <p14:creationId xmlns:p14="http://schemas.microsoft.com/office/powerpoint/2010/main" val="30470458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barn(inVertical)">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60000"/>
                <a:lumOff val="40000"/>
              </a:schemeClr>
            </a:gs>
            <a:gs pos="83000">
              <a:schemeClr val="tx1">
                <a:lumMod val="50000"/>
                <a:lumOff val="50000"/>
              </a:schemeClr>
            </a:gs>
            <a:gs pos="53132">
              <a:schemeClr val="accent6">
                <a:lumMod val="60000"/>
                <a:lumOff val="4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304800"/>
            <a:ext cx="6400800" cy="914400"/>
          </a:xfr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a:noAutofit/>
          </a:bodyPr>
          <a:lstStyle/>
          <a:p>
            <a:pPr algn="ctr"/>
            <a:r>
              <a:rPr lang="en-US" sz="4000" b="1" dirty="0" err="1">
                <a:latin typeface="NikoshBAN" pitchFamily="2" charset="0"/>
                <a:cs typeface="NikoshBAN" pitchFamily="2" charset="0"/>
              </a:rPr>
              <a:t>ফুড</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পয়জনিং</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খাদ্যে</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বিষক্রিয়া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a:t>
            </a:r>
            <a:r>
              <a:rPr lang="en-US" sz="4000" b="1" dirty="0">
                <a:latin typeface="NikoshBAN" pitchFamily="2" charset="0"/>
                <a:cs typeface="NikoshBAN" pitchFamily="2" charset="0"/>
              </a:rPr>
              <a: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916" b="4916"/>
          <a:stretch>
            <a:fillRect/>
          </a:stretch>
        </p:blipFill>
        <p:spPr>
          <a:xfrm>
            <a:off x="228600" y="152400"/>
            <a:ext cx="4572000" cy="3429000"/>
          </a:xfrm>
        </p:spPr>
      </p:pic>
      <p:sp>
        <p:nvSpPr>
          <p:cNvPr id="4" name="Text Placeholder 3"/>
          <p:cNvSpPr>
            <a:spLocks noGrp="1"/>
          </p:cNvSpPr>
          <p:nvPr>
            <p:ph type="body" sz="half" idx="2"/>
          </p:nvPr>
        </p:nvSpPr>
        <p:spPr>
          <a:xfrm>
            <a:off x="1219200" y="3886200"/>
            <a:ext cx="10515600" cy="1905000"/>
          </a:xfr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a:noAutofit/>
          </a:bodyPr>
          <a:lstStyle/>
          <a:p>
            <a:r>
              <a:rPr lang="en-US" sz="4000" b="1" dirty="0" err="1">
                <a:latin typeface="NikoshBAN" pitchFamily="2" charset="0"/>
                <a:cs typeface="NikoshBAN" pitchFamily="2" charset="0"/>
              </a:rPr>
              <a:t>যে</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খাদ্য</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পানীয়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খাদ্যনালির</a:t>
            </a:r>
            <a:r>
              <a:rPr lang="en-US" sz="4000" b="1" dirty="0">
                <a:latin typeface="NikoshBAN" pitchFamily="2" charset="0"/>
                <a:cs typeface="NikoshBAN" pitchFamily="2" charset="0"/>
              </a:rPr>
              <a:t> ও </a:t>
            </a:r>
            <a:r>
              <a:rPr lang="en-US" sz="4000" b="1" dirty="0" err="1">
                <a:latin typeface="NikoshBAN" pitchFamily="2" charset="0"/>
                <a:cs typeface="NikoshBAN" pitchFamily="2" charset="0"/>
              </a:rPr>
              <a:t>পাকস্থলীর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অন্ত্রে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ব্যাক্টেরিয়া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জীবাণু</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দ্বারা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বিষাক্ত</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হয়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সে</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খাদ্য</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পানীয়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গ্রহণ</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করলে</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ফুড</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পয়জনিং</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খাদ্যে</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বিষক্রিয়া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হয়</a:t>
            </a:r>
            <a:r>
              <a:rPr lang="en-US" sz="4000" b="1" dirty="0">
                <a:latin typeface="NikoshBAN" pitchFamily="2" charset="0"/>
                <a:cs typeface="NikoshBAN" pitchFamily="2" charset="0"/>
              </a:rPr>
              <a:t>। </a:t>
            </a:r>
          </a:p>
        </p:txBody>
      </p:sp>
    </p:spTree>
    <p:extLst>
      <p:ext uri="{BB962C8B-B14F-4D97-AF65-F5344CB8AC3E}">
        <p14:creationId xmlns:p14="http://schemas.microsoft.com/office/powerpoint/2010/main" val="2868871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wipe(down)">
                                      <p:cBhvr>
                                        <p:cTn id="19" dur="580">
                                          <p:stCondLst>
                                            <p:cond delay="0"/>
                                          </p:stCondLst>
                                        </p:cTn>
                                        <p:tgtEl>
                                          <p:spTgt spid="4">
                                            <p:bg/>
                                          </p:spTgt>
                                        </p:tgtEl>
                                      </p:cBhvr>
                                    </p:animEffect>
                                    <p:anim calcmode="lin" valueType="num">
                                      <p:cBhvr>
                                        <p:cTn id="20"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bg/>
                                          </p:spTgt>
                                        </p:tgtEl>
                                      </p:cBhvr>
                                      <p:to x="100000" y="60000"/>
                                    </p:animScale>
                                    <p:animScale>
                                      <p:cBhvr>
                                        <p:cTn id="26" dur="166" decel="50000">
                                          <p:stCondLst>
                                            <p:cond delay="676"/>
                                          </p:stCondLst>
                                        </p:cTn>
                                        <p:tgtEl>
                                          <p:spTgt spid="4">
                                            <p:bg/>
                                          </p:spTgt>
                                        </p:tgtEl>
                                      </p:cBhvr>
                                      <p:to x="100000" y="100000"/>
                                    </p:animScale>
                                    <p:animScale>
                                      <p:cBhvr>
                                        <p:cTn id="27" dur="26">
                                          <p:stCondLst>
                                            <p:cond delay="1312"/>
                                          </p:stCondLst>
                                        </p:cTn>
                                        <p:tgtEl>
                                          <p:spTgt spid="4">
                                            <p:bg/>
                                          </p:spTgt>
                                        </p:tgtEl>
                                      </p:cBhvr>
                                      <p:to x="100000" y="80000"/>
                                    </p:animScale>
                                    <p:animScale>
                                      <p:cBhvr>
                                        <p:cTn id="28" dur="166" decel="50000">
                                          <p:stCondLst>
                                            <p:cond delay="1338"/>
                                          </p:stCondLst>
                                        </p:cTn>
                                        <p:tgtEl>
                                          <p:spTgt spid="4">
                                            <p:bg/>
                                          </p:spTgt>
                                        </p:tgtEl>
                                      </p:cBhvr>
                                      <p:to x="100000" y="100000"/>
                                    </p:animScale>
                                    <p:animScale>
                                      <p:cBhvr>
                                        <p:cTn id="29" dur="26">
                                          <p:stCondLst>
                                            <p:cond delay="1642"/>
                                          </p:stCondLst>
                                        </p:cTn>
                                        <p:tgtEl>
                                          <p:spTgt spid="4">
                                            <p:bg/>
                                          </p:spTgt>
                                        </p:tgtEl>
                                      </p:cBhvr>
                                      <p:to x="100000" y="90000"/>
                                    </p:animScale>
                                    <p:animScale>
                                      <p:cBhvr>
                                        <p:cTn id="30" dur="166" decel="50000">
                                          <p:stCondLst>
                                            <p:cond delay="1668"/>
                                          </p:stCondLst>
                                        </p:cTn>
                                        <p:tgtEl>
                                          <p:spTgt spid="4">
                                            <p:bg/>
                                          </p:spTgt>
                                        </p:tgtEl>
                                      </p:cBhvr>
                                      <p:to x="100000" y="100000"/>
                                    </p:animScale>
                                    <p:animScale>
                                      <p:cBhvr>
                                        <p:cTn id="31" dur="26">
                                          <p:stCondLst>
                                            <p:cond delay="1808"/>
                                          </p:stCondLst>
                                        </p:cTn>
                                        <p:tgtEl>
                                          <p:spTgt spid="4">
                                            <p:bg/>
                                          </p:spTgt>
                                        </p:tgtEl>
                                      </p:cBhvr>
                                      <p:to x="100000" y="95000"/>
                                    </p:animScale>
                                    <p:animScale>
                                      <p:cBhvr>
                                        <p:cTn id="32" dur="166" decel="50000">
                                          <p:stCondLst>
                                            <p:cond delay="1834"/>
                                          </p:stCondLst>
                                        </p:cTn>
                                        <p:tgtEl>
                                          <p:spTgt spid="4">
                                            <p:bg/>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down)">
                                      <p:cBhvr>
                                        <p:cTn id="37" dur="580">
                                          <p:stCondLst>
                                            <p:cond delay="0"/>
                                          </p:stCondLst>
                                        </p:cTn>
                                        <p:tgtEl>
                                          <p:spTgt spid="4">
                                            <p:txEl>
                                              <p:pRg st="0" end="0"/>
                                            </p:txEl>
                                          </p:spTgt>
                                        </p:tgtEl>
                                      </p:cBhvr>
                                    </p:animEffect>
                                    <p:anim calcmode="lin" valueType="num">
                                      <p:cBhvr>
                                        <p:cTn id="3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xEl>
                                              <p:pRg st="0" end="0"/>
                                            </p:txEl>
                                          </p:spTgt>
                                        </p:tgtEl>
                                      </p:cBhvr>
                                      <p:to x="100000" y="60000"/>
                                    </p:animScale>
                                    <p:animScale>
                                      <p:cBhvr>
                                        <p:cTn id="44" dur="166" decel="50000">
                                          <p:stCondLst>
                                            <p:cond delay="676"/>
                                          </p:stCondLst>
                                        </p:cTn>
                                        <p:tgtEl>
                                          <p:spTgt spid="4">
                                            <p:txEl>
                                              <p:pRg st="0" end="0"/>
                                            </p:txEl>
                                          </p:spTgt>
                                        </p:tgtEl>
                                      </p:cBhvr>
                                      <p:to x="100000" y="100000"/>
                                    </p:animScale>
                                    <p:animScale>
                                      <p:cBhvr>
                                        <p:cTn id="45" dur="26">
                                          <p:stCondLst>
                                            <p:cond delay="1312"/>
                                          </p:stCondLst>
                                        </p:cTn>
                                        <p:tgtEl>
                                          <p:spTgt spid="4">
                                            <p:txEl>
                                              <p:pRg st="0" end="0"/>
                                            </p:txEl>
                                          </p:spTgt>
                                        </p:tgtEl>
                                      </p:cBhvr>
                                      <p:to x="100000" y="80000"/>
                                    </p:animScale>
                                    <p:animScale>
                                      <p:cBhvr>
                                        <p:cTn id="46" dur="166" decel="50000">
                                          <p:stCondLst>
                                            <p:cond delay="1338"/>
                                          </p:stCondLst>
                                        </p:cTn>
                                        <p:tgtEl>
                                          <p:spTgt spid="4">
                                            <p:txEl>
                                              <p:pRg st="0" end="0"/>
                                            </p:txEl>
                                          </p:spTgt>
                                        </p:tgtEl>
                                      </p:cBhvr>
                                      <p:to x="100000" y="100000"/>
                                    </p:animScale>
                                    <p:animScale>
                                      <p:cBhvr>
                                        <p:cTn id="47" dur="26">
                                          <p:stCondLst>
                                            <p:cond delay="1642"/>
                                          </p:stCondLst>
                                        </p:cTn>
                                        <p:tgtEl>
                                          <p:spTgt spid="4">
                                            <p:txEl>
                                              <p:pRg st="0" end="0"/>
                                            </p:txEl>
                                          </p:spTgt>
                                        </p:tgtEl>
                                      </p:cBhvr>
                                      <p:to x="100000" y="90000"/>
                                    </p:animScale>
                                    <p:animScale>
                                      <p:cBhvr>
                                        <p:cTn id="48" dur="166" decel="50000">
                                          <p:stCondLst>
                                            <p:cond delay="1668"/>
                                          </p:stCondLst>
                                        </p:cTn>
                                        <p:tgtEl>
                                          <p:spTgt spid="4">
                                            <p:txEl>
                                              <p:pRg st="0" end="0"/>
                                            </p:txEl>
                                          </p:spTgt>
                                        </p:tgtEl>
                                      </p:cBhvr>
                                      <p:to x="100000" y="100000"/>
                                    </p:animScale>
                                    <p:animScale>
                                      <p:cBhvr>
                                        <p:cTn id="49" dur="26">
                                          <p:stCondLst>
                                            <p:cond delay="1808"/>
                                          </p:stCondLst>
                                        </p:cTn>
                                        <p:tgtEl>
                                          <p:spTgt spid="4">
                                            <p:txEl>
                                              <p:pRg st="0" end="0"/>
                                            </p:txEl>
                                          </p:spTgt>
                                        </p:tgtEl>
                                      </p:cBhvr>
                                      <p:to x="100000" y="95000"/>
                                    </p:animScale>
                                    <p:animScale>
                                      <p:cBhvr>
                                        <p:cTn id="5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60000"/>
                <a:lumOff val="40000"/>
              </a:schemeClr>
            </a:gs>
            <a:gs pos="83000">
              <a:schemeClr val="tx1">
                <a:lumMod val="50000"/>
                <a:lumOff val="50000"/>
              </a:schemeClr>
            </a:gs>
            <a:gs pos="53132">
              <a:schemeClr val="accent6">
                <a:lumMod val="60000"/>
                <a:lumOff val="4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5029200" cy="1143000"/>
          </a:xfrm>
        </p:spPr>
        <p:style>
          <a:lnRef idx="1">
            <a:schemeClr val="accent4"/>
          </a:lnRef>
          <a:fillRef idx="2">
            <a:schemeClr val="accent4"/>
          </a:fillRef>
          <a:effectRef idx="1">
            <a:schemeClr val="accent4"/>
          </a:effectRef>
          <a:fontRef idx="minor">
            <a:schemeClr val="dk1"/>
          </a:fontRef>
        </p:style>
        <p:txBody>
          <a:bodyPr/>
          <a:lstStyle/>
          <a:p>
            <a:r>
              <a:rPr lang="en-US" b="1" dirty="0" err="1" smtClean="0">
                <a:latin typeface="NikoshBAN" pitchFamily="2" charset="0"/>
                <a:cs typeface="NikoshBAN" pitchFamily="2" charset="0"/>
              </a:rPr>
              <a:t>খাদ্য</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বিষ</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ক্রিয়ার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কারণ</a:t>
            </a:r>
            <a:r>
              <a:rPr lang="en-US" b="1" dirty="0" smtClean="0">
                <a:latin typeface="NikoshBAN" pitchFamily="2" charset="0"/>
                <a:cs typeface="NikoshBAN" pitchFamily="2" charset="0"/>
              </a:rPr>
              <a:t> </a:t>
            </a:r>
            <a:endParaRPr lang="en-US" b="1" dirty="0">
              <a:latin typeface="NikoshBAN" pitchFamily="2" charset="0"/>
              <a:cs typeface="NikoshBAN" pitchFamily="2"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286000"/>
            <a:ext cx="4825498" cy="335280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2200" y="2286000"/>
            <a:ext cx="4572000" cy="3356035"/>
          </a:xfrm>
        </p:spPr>
      </p:pic>
    </p:spTree>
    <p:extLst>
      <p:ext uri="{BB962C8B-B14F-4D97-AF65-F5344CB8AC3E}">
        <p14:creationId xmlns:p14="http://schemas.microsoft.com/office/powerpoint/2010/main" val="98006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591</Words>
  <Application>Microsoft Office PowerPoint</Application>
  <PresentationFormat>Widescreen</PresentationFormat>
  <Paragraphs>54</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NikoshBAN</vt:lpstr>
      <vt:lpstr>SolaimanLipi</vt:lpstr>
      <vt:lpstr>Wingdings</vt:lpstr>
      <vt:lpstr>Office Theme</vt:lpstr>
      <vt:lpstr>PowerPoint Presentation</vt:lpstr>
      <vt:lpstr>PowerPoint Presentation</vt:lpstr>
      <vt:lpstr>PowerPoint Presentation</vt:lpstr>
      <vt:lpstr>PowerPoint Presentation</vt:lpstr>
      <vt:lpstr>PowerPoint Presentation</vt:lpstr>
      <vt:lpstr>এই পাঠ শেষে আমরা……</vt:lpstr>
      <vt:lpstr>খাদ্য কী? </vt:lpstr>
      <vt:lpstr>ফুড পয়জনিং বা খাদ্যে বিষক্রিয়া কী?</vt:lpstr>
      <vt:lpstr>খাদ্য বিষ ক্রিয়ার কারণ </vt:lpstr>
      <vt:lpstr>PowerPoint Presentation</vt:lpstr>
      <vt:lpstr>বটিউলিজম কী? </vt:lpstr>
      <vt:lpstr>প্রতিবিধান </vt:lpstr>
      <vt:lpstr>দলীয় কাজ </vt:lpstr>
      <vt:lpstr>পানি শূণ্যতা দেখা দিলে কী খাওয়াতে হয়? </vt:lpstr>
      <vt:lpstr>মূল্যায়ন </vt:lpstr>
      <vt:lpstr>PowerPoint Presentation</vt:lpstr>
      <vt:lpstr>সবাই কে ধন্যবাদ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Shuvo</dc:creator>
  <cp:lastModifiedBy>Masud</cp:lastModifiedBy>
  <cp:revision>27</cp:revision>
  <dcterms:created xsi:type="dcterms:W3CDTF">2006-08-16T00:00:00Z</dcterms:created>
  <dcterms:modified xsi:type="dcterms:W3CDTF">2020-08-21T05:20:22Z</dcterms:modified>
</cp:coreProperties>
</file>