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0"/>
  </p:notesMasterIdLst>
  <p:sldIdLst>
    <p:sldId id="256" r:id="rId2"/>
    <p:sldId id="300" r:id="rId3"/>
    <p:sldId id="260" r:id="rId4"/>
    <p:sldId id="285" r:id="rId5"/>
    <p:sldId id="261" r:id="rId6"/>
    <p:sldId id="278" r:id="rId7"/>
    <p:sldId id="262" r:id="rId8"/>
    <p:sldId id="284" r:id="rId9"/>
    <p:sldId id="294" r:id="rId10"/>
    <p:sldId id="293" r:id="rId11"/>
    <p:sldId id="281" r:id="rId12"/>
    <p:sldId id="301" r:id="rId13"/>
    <p:sldId id="287" r:id="rId14"/>
    <p:sldId id="279" r:id="rId15"/>
    <p:sldId id="277" r:id="rId16"/>
    <p:sldId id="303" r:id="rId17"/>
    <p:sldId id="289" r:id="rId18"/>
    <p:sldId id="304" r:id="rId19"/>
    <p:sldId id="305" r:id="rId20"/>
    <p:sldId id="291" r:id="rId21"/>
    <p:sldId id="290" r:id="rId22"/>
    <p:sldId id="268" r:id="rId23"/>
    <p:sldId id="267" r:id="rId24"/>
    <p:sldId id="306" r:id="rId25"/>
    <p:sldId id="269" r:id="rId26"/>
    <p:sldId id="270" r:id="rId27"/>
    <p:sldId id="296"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EBF5F2"/>
    <a:srgbClr val="341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54" y="72"/>
      </p:cViewPr>
      <p:guideLst>
        <p:guide orient="horz" pos="2160"/>
        <p:guide pos="3840"/>
      </p:guideLst>
    </p:cSldViewPr>
  </p:slideViewPr>
  <p:notesTextViewPr>
    <p:cViewPr>
      <p:scale>
        <a:sx n="100" d="100"/>
        <a:sy n="100" d="100"/>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FF4D0-D2DD-4016-B023-918BA4F4AAD9}" type="datetimeFigureOut">
              <a:rPr lang="en-US" smtClean="0"/>
              <a:t>8/21/2020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B0512-13C9-4CA8-9025-2B2522AE8FD1}" type="slidenum">
              <a:rPr lang="en-US" smtClean="0"/>
              <a:t>‹#›</a:t>
            </a:fld>
            <a:endParaRPr lang="en-US"/>
          </a:p>
        </p:txBody>
      </p:sp>
    </p:spTree>
    <p:extLst>
      <p:ext uri="{BB962C8B-B14F-4D97-AF65-F5344CB8AC3E}">
        <p14:creationId xmlns:p14="http://schemas.microsoft.com/office/powerpoint/2010/main" val="246930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B0512-13C9-4CA8-9025-2B2522AE8FD1}" type="slidenum">
              <a:rPr lang="en-US" smtClean="0"/>
              <a:t>28</a:t>
            </a:fld>
            <a:endParaRPr lang="en-US"/>
          </a:p>
        </p:txBody>
      </p:sp>
    </p:spTree>
    <p:extLst>
      <p:ext uri="{BB962C8B-B14F-4D97-AF65-F5344CB8AC3E}">
        <p14:creationId xmlns:p14="http://schemas.microsoft.com/office/powerpoint/2010/main" val="414435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917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438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620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597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544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564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27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213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10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61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983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4892344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2" Type="http://schemas.openxmlformats.org/officeDocument/2006/relationships/hyperlink" Target="https://pustibari.com/%e0%a6%93%e0%a6%9c%e0%a6%a8-%e0%a6%ac%e0%a6%be%e0%a7%9c%e0%a6%be%e0%a6%a8%e0%a7%8b%e0%a6%b0-%e0%a6%a1%e0%a6%be%e0%a7%9f%e0%a7%87%e0%a6%9f-%e0%a6%9a%e0%a6%be%e0%a6%b0%e0%a7%8d%e0%a6%9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27.jp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24.jpg"/><Relationship Id="rId7" Type="http://schemas.openxmlformats.org/officeDocument/2006/relationships/image" Target="../media/image35.jp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23.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5.gif"/><Relationship Id="rId5" Type="http://schemas.openxmlformats.org/officeDocument/2006/relationships/image" Target="../media/image54.gif"/><Relationship Id="rId4" Type="http://schemas.openxmlformats.org/officeDocument/2006/relationships/image" Target="../media/image5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Up Ribbon 5"/>
          <p:cNvSpPr/>
          <p:nvPr/>
        </p:nvSpPr>
        <p:spPr>
          <a:xfrm>
            <a:off x="1828800" y="228600"/>
            <a:ext cx="8610600" cy="1524000"/>
          </a:xfrm>
          <a:prstGeom prst="ribbon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a:solidFill>
                  <a:srgbClr val="92D050"/>
                </a:solidFill>
                <a:latin typeface="NikoshBAN" pitchFamily="2" charset="0"/>
                <a:cs typeface="NikoshBAN" pitchFamily="2" charset="0"/>
              </a:rPr>
              <a:t>স্বাগতম</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362200"/>
            <a:ext cx="6656294" cy="3810000"/>
          </a:xfrm>
          <a:prstGeom prst="rect">
            <a:avLst/>
          </a:prstGeom>
        </p:spPr>
      </p:pic>
    </p:spTree>
    <p:extLst>
      <p:ext uri="{BB962C8B-B14F-4D97-AF65-F5344CB8AC3E}">
        <p14:creationId xmlns:p14="http://schemas.microsoft.com/office/powerpoint/2010/main" val="388609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124202" y="1457326"/>
            <a:ext cx="6172199" cy="5324475"/>
          </a:xfrm>
        </p:spPr>
        <p:txBody>
          <a:bodyPr/>
          <a:lstStyle/>
          <a:p>
            <a:endParaRPr lang="en-US" i="1" dirty="0"/>
          </a:p>
        </p:txBody>
      </p:sp>
      <p:sp>
        <p:nvSpPr>
          <p:cNvPr id="3" name="Content Placeholder 2"/>
          <p:cNvSpPr>
            <a:spLocks noGrp="1"/>
          </p:cNvSpPr>
          <p:nvPr>
            <p:ph idx="1"/>
          </p:nvPr>
        </p:nvSpPr>
        <p:spPr>
          <a:xfrm>
            <a:off x="2362200" y="0"/>
            <a:ext cx="8039100" cy="914400"/>
          </a:xfrm>
        </p:spPr>
        <p:txBody>
          <a:bodyPr>
            <a:prstTxWarp prst="textTriangle">
              <a:avLst/>
            </a:prstTxWarp>
            <a:normAutofit/>
          </a:bodyPr>
          <a:lstStyle/>
          <a:p>
            <a:pPr marL="0" indent="0" algn="ctr">
              <a:buNone/>
            </a:pPr>
            <a:r>
              <a:rPr lang="bn-BD" sz="4800" b="1" dirty="0">
                <a:solidFill>
                  <a:srgbClr val="0070C0"/>
                </a:solidFill>
                <a:latin typeface="NikoshBAN" pitchFamily="2" charset="0"/>
                <a:cs typeface="NikoshBAN" pitchFamily="2" charset="0"/>
              </a:rPr>
              <a:t>স্বাস্থ্যের জন্য পুষ্টি </a:t>
            </a:r>
            <a:endParaRPr lang="en-US" sz="4800" b="1" dirty="0">
              <a:solidFill>
                <a:srgbClr val="0070C0"/>
              </a:solidFill>
            </a:endParaRPr>
          </a:p>
        </p:txBody>
      </p:sp>
      <p:pic>
        <p:nvPicPr>
          <p:cNvPr id="5" name="Picture 2" descr="C:\Users\DOEL\Desktop\Nutrition-Matters-Pages_0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740" y="1447800"/>
            <a:ext cx="8541344" cy="52578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Title 1"/>
          <p:cNvSpPr txBox="1">
            <a:spLocks/>
          </p:cNvSpPr>
          <p:nvPr/>
        </p:nvSpPr>
        <p:spPr>
          <a:xfrm>
            <a:off x="1981200" y="-3048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8" name="Picture 9" descr="C:\Users\DOEL\Desktop\Food_Pyramid_For_Ki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490" y="1636672"/>
            <a:ext cx="8534400" cy="50768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 name="Picture 8" descr="C:\Users\DOEL\Desktop\c2821f95dd2117a95c3a7d9b54fbf91a41f680f577f2abb553907d7bd755c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307" y="1371599"/>
            <a:ext cx="8479042" cy="53271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 name="Picture 5" descr="C:\Users\DOEL\Desktop\publichealthnut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295400"/>
            <a:ext cx="8153680" cy="54012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9625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xit" presetSubtype="0" fill="hold" nodeType="clickEffect">
                                  <p:stCondLst>
                                    <p:cond delay="0"/>
                                  </p:stCondLst>
                                  <p:childTnLst>
                                    <p:animEffect transition="out" filter="fade">
                                      <p:cBhvr>
                                        <p:cTn id="14" dur="2000"/>
                                        <p:tgtEl>
                                          <p:spTgt spid="10"/>
                                        </p:tgtEl>
                                      </p:cBhvr>
                                    </p:animEffect>
                                    <p:anim calcmode="lin" valueType="num">
                                      <p:cBhvr>
                                        <p:cTn id="15" dur="2000"/>
                                        <p:tgtEl>
                                          <p:spTgt spid="10"/>
                                        </p:tgtEl>
                                        <p:attrNameLst>
                                          <p:attrName>style.rotation</p:attrName>
                                        </p:attrNameLst>
                                      </p:cBhvr>
                                      <p:tavLst>
                                        <p:tav tm="0">
                                          <p:val>
                                            <p:fltVal val="0"/>
                                          </p:val>
                                        </p:tav>
                                        <p:tav tm="100000">
                                          <p:val>
                                            <p:fltVal val="720"/>
                                          </p:val>
                                        </p:tav>
                                      </p:tavLst>
                                    </p:anim>
                                    <p:anim calcmode="lin" valueType="num">
                                      <p:cBhvr>
                                        <p:cTn id="16" dur="2000"/>
                                        <p:tgtEl>
                                          <p:spTgt spid="10"/>
                                        </p:tgtEl>
                                        <p:attrNameLst>
                                          <p:attrName>ppt_h</p:attrName>
                                        </p:attrNameLst>
                                      </p:cBhvr>
                                      <p:tavLst>
                                        <p:tav tm="0">
                                          <p:val>
                                            <p:strVal val="ppt_h"/>
                                          </p:val>
                                        </p:tav>
                                        <p:tav tm="100000">
                                          <p:val>
                                            <p:fltVal val="0"/>
                                          </p:val>
                                        </p:tav>
                                      </p:tavLst>
                                    </p:anim>
                                    <p:anim calcmode="lin" valueType="num">
                                      <p:cBhvr>
                                        <p:cTn id="17" dur="2000"/>
                                        <p:tgtEl>
                                          <p:spTgt spid="10"/>
                                        </p:tgtEl>
                                        <p:attrNameLst>
                                          <p:attrName>ppt_w</p:attrName>
                                        </p:attrNameLst>
                                      </p:cBhvr>
                                      <p:tavLst>
                                        <p:tav tm="0">
                                          <p:val>
                                            <p:strVal val="ppt_w"/>
                                          </p:val>
                                        </p:tav>
                                        <p:tav tm="100000">
                                          <p:val>
                                            <p:fltVal val="0"/>
                                          </p:val>
                                        </p:tav>
                                      </p:tavLst>
                                    </p:anim>
                                    <p:set>
                                      <p:cBhvr>
                                        <p:cTn id="18" dur="1" fill="hold">
                                          <p:stCondLst>
                                            <p:cond delay="19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5" presetClass="exit" presetSubtype="0" fill="hold" nodeType="clickEffect">
                                  <p:stCondLst>
                                    <p:cond delay="0"/>
                                  </p:stCondLst>
                                  <p:childTnLst>
                                    <p:animEffect transition="out" filter="fade">
                                      <p:cBhvr>
                                        <p:cTn id="22" dur="2000"/>
                                        <p:tgtEl>
                                          <p:spTgt spid="9"/>
                                        </p:tgtEl>
                                      </p:cBhvr>
                                    </p:animEffect>
                                    <p:anim calcmode="lin" valueType="num">
                                      <p:cBhvr>
                                        <p:cTn id="23" dur="2000"/>
                                        <p:tgtEl>
                                          <p:spTgt spid="9"/>
                                        </p:tgtEl>
                                        <p:attrNameLst>
                                          <p:attrName>style.rotation</p:attrName>
                                        </p:attrNameLst>
                                      </p:cBhvr>
                                      <p:tavLst>
                                        <p:tav tm="0">
                                          <p:val>
                                            <p:fltVal val="0"/>
                                          </p:val>
                                        </p:tav>
                                        <p:tav tm="100000">
                                          <p:val>
                                            <p:fltVal val="720"/>
                                          </p:val>
                                        </p:tav>
                                      </p:tavLst>
                                    </p:anim>
                                    <p:anim calcmode="lin" valueType="num">
                                      <p:cBhvr>
                                        <p:cTn id="24" dur="2000"/>
                                        <p:tgtEl>
                                          <p:spTgt spid="9"/>
                                        </p:tgtEl>
                                        <p:attrNameLst>
                                          <p:attrName>ppt_h</p:attrName>
                                        </p:attrNameLst>
                                      </p:cBhvr>
                                      <p:tavLst>
                                        <p:tav tm="0">
                                          <p:val>
                                            <p:strVal val="ppt_h"/>
                                          </p:val>
                                        </p:tav>
                                        <p:tav tm="100000">
                                          <p:val>
                                            <p:fltVal val="0"/>
                                          </p:val>
                                        </p:tav>
                                      </p:tavLst>
                                    </p:anim>
                                    <p:anim calcmode="lin" valueType="num">
                                      <p:cBhvr>
                                        <p:cTn id="25" dur="2000"/>
                                        <p:tgtEl>
                                          <p:spTgt spid="9"/>
                                        </p:tgtEl>
                                        <p:attrNameLst>
                                          <p:attrName>ppt_w</p:attrName>
                                        </p:attrNameLst>
                                      </p:cBhvr>
                                      <p:tavLst>
                                        <p:tav tm="0">
                                          <p:val>
                                            <p:strVal val="ppt_w"/>
                                          </p:val>
                                        </p:tav>
                                        <p:tav tm="100000">
                                          <p:val>
                                            <p:fltVal val="0"/>
                                          </p:val>
                                        </p:tav>
                                      </p:tavLst>
                                    </p:anim>
                                    <p:set>
                                      <p:cBhvr>
                                        <p:cTn id="26" dur="1" fill="hold">
                                          <p:stCondLst>
                                            <p:cond delay="19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5" presetClass="exit" presetSubtype="0" fill="hold" nodeType="clickEffect">
                                  <p:stCondLst>
                                    <p:cond delay="0"/>
                                  </p:stCondLst>
                                  <p:childTnLst>
                                    <p:animEffect transition="out" filter="fade">
                                      <p:cBhvr>
                                        <p:cTn id="30" dur="2000"/>
                                        <p:tgtEl>
                                          <p:spTgt spid="8"/>
                                        </p:tgtEl>
                                      </p:cBhvr>
                                    </p:animEffect>
                                    <p:anim calcmode="lin" valueType="num">
                                      <p:cBhvr>
                                        <p:cTn id="31" dur="2000"/>
                                        <p:tgtEl>
                                          <p:spTgt spid="8"/>
                                        </p:tgtEl>
                                        <p:attrNameLst>
                                          <p:attrName>style.rotation</p:attrName>
                                        </p:attrNameLst>
                                      </p:cBhvr>
                                      <p:tavLst>
                                        <p:tav tm="0">
                                          <p:val>
                                            <p:fltVal val="0"/>
                                          </p:val>
                                        </p:tav>
                                        <p:tav tm="100000">
                                          <p:val>
                                            <p:fltVal val="720"/>
                                          </p:val>
                                        </p:tav>
                                      </p:tavLst>
                                    </p:anim>
                                    <p:anim calcmode="lin" valueType="num">
                                      <p:cBhvr>
                                        <p:cTn id="32" dur="2000"/>
                                        <p:tgtEl>
                                          <p:spTgt spid="8"/>
                                        </p:tgtEl>
                                        <p:attrNameLst>
                                          <p:attrName>ppt_h</p:attrName>
                                        </p:attrNameLst>
                                      </p:cBhvr>
                                      <p:tavLst>
                                        <p:tav tm="0">
                                          <p:val>
                                            <p:strVal val="ppt_h"/>
                                          </p:val>
                                        </p:tav>
                                        <p:tav tm="100000">
                                          <p:val>
                                            <p:fltVal val="0"/>
                                          </p:val>
                                        </p:tav>
                                      </p:tavLst>
                                    </p:anim>
                                    <p:anim calcmode="lin" valueType="num">
                                      <p:cBhvr>
                                        <p:cTn id="33" dur="2000"/>
                                        <p:tgtEl>
                                          <p:spTgt spid="8"/>
                                        </p:tgtEl>
                                        <p:attrNameLst>
                                          <p:attrName>ppt_w</p:attrName>
                                        </p:attrNameLst>
                                      </p:cBhvr>
                                      <p:tavLst>
                                        <p:tav tm="0">
                                          <p:val>
                                            <p:strVal val="ppt_w"/>
                                          </p:val>
                                        </p:tav>
                                        <p:tav tm="100000">
                                          <p:val>
                                            <p:fltVal val="0"/>
                                          </p:val>
                                        </p:tav>
                                      </p:tavLst>
                                    </p:anim>
                                    <p:set>
                                      <p:cBhvr>
                                        <p:cTn id="34" dur="1" fill="hold">
                                          <p:stCondLst>
                                            <p:cond delay="19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5" presetClass="exit" presetSubtype="0" fill="hold" nodeType="clickEffect">
                                  <p:stCondLst>
                                    <p:cond delay="0"/>
                                  </p:stCondLst>
                                  <p:childTnLst>
                                    <p:animEffect transition="out" filter="fade">
                                      <p:cBhvr>
                                        <p:cTn id="38" dur="2000"/>
                                        <p:tgtEl>
                                          <p:spTgt spid="5"/>
                                        </p:tgtEl>
                                      </p:cBhvr>
                                    </p:animEffect>
                                    <p:anim calcmode="lin" valueType="num">
                                      <p:cBhvr>
                                        <p:cTn id="39" dur="2000"/>
                                        <p:tgtEl>
                                          <p:spTgt spid="5"/>
                                        </p:tgtEl>
                                        <p:attrNameLst>
                                          <p:attrName>style.rotation</p:attrName>
                                        </p:attrNameLst>
                                      </p:cBhvr>
                                      <p:tavLst>
                                        <p:tav tm="0">
                                          <p:val>
                                            <p:fltVal val="0"/>
                                          </p:val>
                                        </p:tav>
                                        <p:tav tm="100000">
                                          <p:val>
                                            <p:fltVal val="720"/>
                                          </p:val>
                                        </p:tav>
                                      </p:tavLst>
                                    </p:anim>
                                    <p:anim calcmode="lin" valueType="num">
                                      <p:cBhvr>
                                        <p:cTn id="40" dur="2000"/>
                                        <p:tgtEl>
                                          <p:spTgt spid="5"/>
                                        </p:tgtEl>
                                        <p:attrNameLst>
                                          <p:attrName>ppt_h</p:attrName>
                                        </p:attrNameLst>
                                      </p:cBhvr>
                                      <p:tavLst>
                                        <p:tav tm="0">
                                          <p:val>
                                            <p:strVal val="ppt_h"/>
                                          </p:val>
                                        </p:tav>
                                        <p:tav tm="100000">
                                          <p:val>
                                            <p:fltVal val="0"/>
                                          </p:val>
                                        </p:tav>
                                      </p:tavLst>
                                    </p:anim>
                                    <p:anim calcmode="lin" valueType="num">
                                      <p:cBhvr>
                                        <p:cTn id="41" dur="2000"/>
                                        <p:tgtEl>
                                          <p:spTgt spid="5"/>
                                        </p:tgtEl>
                                        <p:attrNameLst>
                                          <p:attrName>ppt_w</p:attrName>
                                        </p:attrNameLst>
                                      </p:cBhvr>
                                      <p:tavLst>
                                        <p:tav tm="0">
                                          <p:val>
                                            <p:strVal val="ppt_w"/>
                                          </p:val>
                                        </p:tav>
                                        <p:tav tm="100000">
                                          <p:val>
                                            <p:fltVal val="0"/>
                                          </p:val>
                                        </p:tav>
                                      </p:tavLst>
                                    </p:anim>
                                    <p:set>
                                      <p:cBhvr>
                                        <p:cTn id="4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258710731"/>
              </p:ext>
            </p:extLst>
          </p:nvPr>
        </p:nvGraphicFramePr>
        <p:xfrm>
          <a:off x="4762501" y="2438401"/>
          <a:ext cx="2663825" cy="1209676"/>
        </p:xfrm>
        <a:graphic>
          <a:graphicData uri="http://schemas.openxmlformats.org/presentationml/2006/ole">
            <mc:AlternateContent xmlns:mc="http://schemas.openxmlformats.org/markup-compatibility/2006">
              <mc:Choice xmlns:v="urn:schemas-microsoft-com:vml" Requires="v">
                <p:oleObj spid="_x0000_s2087" name="Packager Shell Object" showAsIcon="1" r:id="rId3" imgW="2663280" imgH="440280" progId="Package">
                  <p:embed/>
                </p:oleObj>
              </mc:Choice>
              <mc:Fallback>
                <p:oleObj name="Packager Shell Object" showAsIcon="1" r:id="rId3" imgW="2663280" imgH="440280" progId="Package">
                  <p:embed/>
                  <p:pic>
                    <p:nvPicPr>
                      <p:cNvPr id="0" name=""/>
                      <p:cNvPicPr/>
                      <p:nvPr/>
                    </p:nvPicPr>
                    <p:blipFill>
                      <a:blip r:embed="rId4"/>
                      <a:stretch>
                        <a:fillRect/>
                      </a:stretch>
                    </p:blipFill>
                    <p:spPr>
                      <a:xfrm>
                        <a:off x="4762501" y="2438401"/>
                        <a:ext cx="2663825" cy="1209676"/>
                      </a:xfrm>
                      <a:prstGeom prst="rect">
                        <a:avLst/>
                      </a:prstGeom>
                    </p:spPr>
                  </p:pic>
                </p:oleObj>
              </mc:Fallback>
            </mc:AlternateContent>
          </a:graphicData>
        </a:graphic>
      </p:graphicFrame>
    </p:spTree>
    <p:extLst>
      <p:ext uri="{BB962C8B-B14F-4D97-AF65-F5344CB8AC3E}">
        <p14:creationId xmlns:p14="http://schemas.microsoft.com/office/powerpoint/2010/main" val="27168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743200"/>
            <a:ext cx="9144000" cy="2062103"/>
          </a:xfrm>
          <a:prstGeom prst="rect">
            <a:avLst/>
          </a:prstGeom>
        </p:spPr>
        <p:txBody>
          <a:bodyPr wrap="square">
            <a:spAutoFit/>
          </a:bodyPr>
          <a:lstStyle/>
          <a:p>
            <a:r>
              <a:rPr lang="bn-IN" sz="3200" dirty="0">
                <a:solidFill>
                  <a:srgbClr val="000000"/>
                </a:solidFill>
                <a:latin typeface="NikoshBAN" panose="02000000000000000000" pitchFamily="2" charset="0"/>
                <a:cs typeface="NikoshBAN" panose="02000000000000000000" pitchFamily="2" charset="0"/>
              </a:rPr>
              <a:t>যেসব জৈব উপাদান জীবের দেহ গঠন, ক্ষয়পূরণ এবং শক্তি উৎপাদনে ব্যবহূত হয় সেগুলোকে খাদ্য বলে। অর্থাৎ দেহের কাজকর্মসুষ্ঠুভাবে পরিচালনা করে দেহকে সুস্থ, সবল করার জন্য যেসব খাদ্য উপাদান প্রয়োজন সেসব উপাদানকেই </a:t>
            </a:r>
            <a:r>
              <a:rPr lang="bn-IN" sz="3200" dirty="0">
                <a:solidFill>
                  <a:srgbClr val="056800"/>
                </a:solidFill>
                <a:latin typeface="NikoshBAN" panose="02000000000000000000" pitchFamily="2" charset="0"/>
                <a:cs typeface="NikoshBAN" panose="02000000000000000000" pitchFamily="2" charset="0"/>
                <a:hlinkClick r:id="rId2"/>
              </a:rPr>
              <a:t>খাদ্য</a:t>
            </a:r>
            <a:r>
              <a:rPr lang="bn-IN" sz="3200" dirty="0">
                <a:solidFill>
                  <a:srgbClr val="000000"/>
                </a:solidFill>
                <a:latin typeface="NikoshBAN" panose="02000000000000000000" pitchFamily="2" charset="0"/>
                <a:cs typeface="NikoshBAN" panose="02000000000000000000" pitchFamily="2" charset="0"/>
              </a:rPr>
              <a:t> বলা হয়।</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1295400" y="762000"/>
            <a:ext cx="5791200" cy="1015663"/>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খাদ্য কাকে বলে?</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227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381000"/>
            <a:ext cx="3962400" cy="1384995"/>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buFont typeface="Wingdings" pitchFamily="2" charset="2"/>
              <a:buChar char="v"/>
            </a:pPr>
            <a:r>
              <a:rPr lang="bn-BD" sz="5400" dirty="0"/>
              <a:t> </a:t>
            </a:r>
            <a:r>
              <a:rPr lang="bn-BD" sz="6000" b="1" dirty="0">
                <a:latin typeface="NikoshBAN" panose="02000000000000000000" pitchFamily="2" charset="0"/>
                <a:cs typeface="NikoshBAN" panose="02000000000000000000" pitchFamily="2" charset="0"/>
              </a:rPr>
              <a:t>পু</a:t>
            </a:r>
            <a:r>
              <a:rPr lang="bn-BD" sz="6600" b="1" dirty="0">
                <a:latin typeface="NikoshBAN" panose="02000000000000000000" pitchFamily="2" charset="0"/>
                <a:cs typeface="NikoshBAN" panose="02000000000000000000" pitchFamily="2" charset="0"/>
              </a:rPr>
              <a:t>ষ্টি কি ?</a:t>
            </a:r>
            <a:endParaRPr lang="bn-BD" sz="8000" b="1" dirty="0">
              <a:latin typeface="NikoshBAN" pitchFamily="2" charset="0"/>
              <a:cs typeface="NikoshBAN" pitchFamily="2"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2286000"/>
            <a:ext cx="4371975" cy="3457378"/>
          </a:xfrm>
          <a:prstGeom prst="rect">
            <a:avLst/>
          </a:prstGeom>
        </p:spPr>
      </p:pic>
      <p:sp>
        <p:nvSpPr>
          <p:cNvPr id="6" name="Rectangle 5"/>
          <p:cNvSpPr/>
          <p:nvPr/>
        </p:nvSpPr>
        <p:spPr>
          <a:xfrm>
            <a:off x="457200" y="2209800"/>
            <a:ext cx="6096000" cy="4031873"/>
          </a:xfrm>
          <a:prstGeom prst="rect">
            <a:avLst/>
          </a:prstGeom>
        </p:spPr>
        <p:txBody>
          <a:bodyPr>
            <a:spAutoFit/>
          </a:bodyPr>
          <a:lstStyle/>
          <a:p>
            <a:r>
              <a:rPr lang="bn-IN" sz="3200" dirty="0" smtClean="0">
                <a:solidFill>
                  <a:srgbClr val="000000"/>
                </a:solidFill>
                <a:latin typeface="NikoshBAN" panose="02000000000000000000" pitchFamily="2" charset="0"/>
                <a:cs typeface="NikoshBAN" panose="02000000000000000000" pitchFamily="2" charset="0"/>
              </a:rPr>
              <a:t>যে </a:t>
            </a:r>
            <a:r>
              <a:rPr lang="bn-IN" sz="3200" dirty="0">
                <a:solidFill>
                  <a:srgbClr val="000000"/>
                </a:solidFill>
                <a:latin typeface="NikoshBAN" panose="02000000000000000000" pitchFamily="2" charset="0"/>
                <a:cs typeface="NikoshBAN" panose="02000000000000000000" pitchFamily="2" charset="0"/>
              </a:rPr>
              <a:t>শারীরবৃত্তীয় প্রক্রিয়ায় জীব খাদ্যবস্তু গ্রহণ, পরিপাক, পরিশোধন ও আত্তীকরণের মাধ্যমে দেহের ক্ষয়পূরণ, বৃদ্ধি সাধন ও শক্তি উৎপাদিত হয় তাকে পুষ্টি বলে। অর্থ্যাৎ খাদ্য উপাদান যে প্রক্রিয়ায় শরীরের তাপ ও শক্তি জোগায়, দেহের গঠন, বৃদ্ধি ও ক্ষয়পূরণ করে এবং শরীরকে সবল ও রোগমুক্ত রেখে কর্মক্ষম জীবনযাপনে সহয়তা করে তাই হলো পুষ্টি।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755967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57200"/>
            <a:ext cx="6629400" cy="1143000"/>
          </a:xfrm>
        </p:spPr>
        <p:txBody>
          <a:bodyPr>
            <a:normAutofit/>
          </a:bodyPr>
          <a:lstStyle/>
          <a:p>
            <a:r>
              <a:rPr lang="bn-BD" sz="5400" dirty="0" smtClean="0">
                <a:latin typeface="NikoshBAN" pitchFamily="2" charset="0"/>
                <a:cs typeface="NikoshBAN" pitchFamily="2" charset="0"/>
              </a:rPr>
              <a:t>পুষ্টিকর খাদ্য কাকে বলে? </a:t>
            </a:r>
            <a:endParaRPr lang="en-US" sz="5400" dirty="0">
              <a:latin typeface="NikoshBAN" pitchFamily="2" charset="0"/>
              <a:cs typeface="NikoshBAN" pitchFamily="2" charset="0"/>
            </a:endParaRPr>
          </a:p>
        </p:txBody>
      </p:sp>
      <p:sp>
        <p:nvSpPr>
          <p:cNvPr id="3" name="Content Placeholder 2"/>
          <p:cNvSpPr>
            <a:spLocks noGrp="1"/>
          </p:cNvSpPr>
          <p:nvPr>
            <p:ph idx="1"/>
          </p:nvPr>
        </p:nvSpPr>
        <p:spPr>
          <a:xfrm>
            <a:off x="609600" y="1752600"/>
            <a:ext cx="10972800" cy="1981199"/>
          </a:xfrm>
        </p:spPr>
        <p:txBody>
          <a:bodyPr>
            <a:normAutofit fontScale="92500" lnSpcReduction="10000"/>
          </a:bodyPr>
          <a:lstStyle/>
          <a:p>
            <a:endParaRPr lang="bn-BD" dirty="0" smtClean="0"/>
          </a:p>
          <a:p>
            <a:r>
              <a:rPr lang="bn-BD" sz="4400" dirty="0">
                <a:solidFill>
                  <a:schemeClr val="accent6">
                    <a:lumMod val="50000"/>
                  </a:schemeClr>
                </a:solidFill>
                <a:latin typeface="NikoshBAN" pitchFamily="2" charset="0"/>
                <a:cs typeface="NikoshBAN" pitchFamily="2" charset="0"/>
              </a:rPr>
              <a:t>যে সকল খাদ্য শরীরে পুষ্টি যোগায় তাকে পুষ্টিকর খাদ্য বলে</a:t>
            </a:r>
            <a:r>
              <a:rPr lang="bn-BD" sz="4400" dirty="0" smtClean="0">
                <a:solidFill>
                  <a:schemeClr val="accent6">
                    <a:lumMod val="50000"/>
                  </a:schemeClr>
                </a:solidFill>
                <a:latin typeface="NikoshBAN" pitchFamily="2" charset="0"/>
                <a:cs typeface="NikoshBAN" pitchFamily="2" charset="0"/>
              </a:rPr>
              <a:t>।</a:t>
            </a:r>
            <a:endParaRPr lang="en-US" sz="4400" dirty="0" smtClean="0">
              <a:solidFill>
                <a:schemeClr val="accent6">
                  <a:lumMod val="50000"/>
                </a:schemeClr>
              </a:solidFill>
              <a:latin typeface="NikoshBAN" pitchFamily="2" charset="0"/>
              <a:cs typeface="NikoshBAN" pitchFamily="2" charset="0"/>
            </a:endParaRPr>
          </a:p>
          <a:p>
            <a:pPr marL="0" indent="0">
              <a:buNone/>
            </a:pPr>
            <a:r>
              <a:rPr lang="bn-IN" sz="4400" dirty="0" smtClean="0">
                <a:solidFill>
                  <a:schemeClr val="accent6">
                    <a:lumMod val="50000"/>
                  </a:schemeClr>
                </a:solidFill>
                <a:latin typeface="NikoshBAN" pitchFamily="2" charset="0"/>
                <a:cs typeface="NikoshBAN" pitchFamily="2" charset="0"/>
              </a:rPr>
              <a:t>যেমনঃ</a:t>
            </a:r>
            <a:r>
              <a:rPr lang="bn-BD" sz="4400" dirty="0" smtClean="0">
                <a:solidFill>
                  <a:schemeClr val="accent6">
                    <a:lumMod val="50000"/>
                  </a:schemeClr>
                </a:solidFill>
                <a:latin typeface="NikoshBAN" pitchFamily="2" charset="0"/>
                <a:cs typeface="NikoshBAN" pitchFamily="2" charset="0"/>
              </a:rPr>
              <a:t> </a:t>
            </a:r>
            <a:endParaRPr lang="en-US" sz="4400" dirty="0">
              <a:solidFill>
                <a:schemeClr val="accent6">
                  <a:lumMod val="50000"/>
                </a:schemeClr>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038600"/>
            <a:ext cx="3304805" cy="1905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3810000"/>
            <a:ext cx="3153428" cy="2000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999" y="3657600"/>
            <a:ext cx="2276147" cy="2514600"/>
          </a:xfrm>
          <a:prstGeom prst="rect">
            <a:avLst/>
          </a:prstGeom>
        </p:spPr>
      </p:pic>
    </p:spTree>
    <p:extLst>
      <p:ext uri="{BB962C8B-B14F-4D97-AF65-F5344CB8AC3E}">
        <p14:creationId xmlns:p14="http://schemas.microsoft.com/office/powerpoint/2010/main" val="268993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752600" y="293914"/>
            <a:ext cx="2127250" cy="990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752600" y="1284514"/>
            <a:ext cx="2146300" cy="1066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752601" y="2336625"/>
            <a:ext cx="2146301" cy="104502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762126" y="5546272"/>
            <a:ext cx="2127249" cy="1086394"/>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739900" y="3377300"/>
            <a:ext cx="2139951" cy="1016725"/>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771653" y="4394024"/>
            <a:ext cx="2127249" cy="11430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077200" y="1482636"/>
            <a:ext cx="2209800" cy="4173583"/>
          </a:xfrm>
          <a:prstGeom prst="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343400" y="2975612"/>
            <a:ext cx="2819400" cy="1062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lumMod val="95000"/>
                    <a:lumOff val="5000"/>
                  </a:schemeClr>
                </a:solidFill>
                <a:latin typeface="NikoshBAN" pitchFamily="2" charset="0"/>
                <a:cs typeface="NikoshBAN" pitchFamily="2" charset="0"/>
              </a:rPr>
              <a:t>পুষ্টি</a:t>
            </a:r>
            <a:r>
              <a:rPr lang="bn-BD" sz="2000" dirty="0">
                <a:solidFill>
                  <a:schemeClr val="tx1">
                    <a:lumMod val="95000"/>
                    <a:lumOff val="5000"/>
                  </a:schemeClr>
                </a:solidFill>
                <a:latin typeface="NikoshBAN" pitchFamily="2" charset="0"/>
                <a:cs typeface="NikoshBAN" pitchFamily="2" charset="0"/>
              </a:rPr>
              <a:t> </a:t>
            </a:r>
            <a:endParaRPr lang="en-US" sz="2000" dirty="0">
              <a:solidFill>
                <a:schemeClr val="tx1">
                  <a:lumMod val="95000"/>
                  <a:lumOff val="5000"/>
                </a:schemeClr>
              </a:solidFill>
              <a:latin typeface="NikoshBAN" pitchFamily="2" charset="0"/>
              <a:cs typeface="NikoshBAN" pitchFamily="2" charset="0"/>
            </a:endParaRPr>
          </a:p>
        </p:txBody>
      </p:sp>
    </p:spTree>
    <p:extLst>
      <p:ext uri="{BB962C8B-B14F-4D97-AF65-F5344CB8AC3E}">
        <p14:creationId xmlns:p14="http://schemas.microsoft.com/office/powerpoint/2010/main" val="333316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repeatCount="indefinite" fill="hold" grpId="0" nodeType="clickEffect">
                                  <p:stCondLst>
                                    <p:cond delay="0"/>
                                  </p:stCondLst>
                                  <p:endCondLst>
                                    <p:cond evt="onNext" delay="0">
                                      <p:tgtEl>
                                        <p:sldTgt/>
                                      </p:tgtEl>
                                    </p:cond>
                                  </p:endCondLst>
                                  <p:childTnLst>
                                    <p:animMotion origin="layout" path="M 5E-6 -2.59259E-6 L 0.06706 -0.04004 C 0.08099 -0.04907 0.10196 -0.05393 0.12396 -0.05393 C 0.14896 -0.05393 0.16902 -0.04907 0.18295 -0.04004 L 0.25001 -2.59259E-6 " pathEditMode="relative" rAng="0" ptsTypes="AAAAA">
                                      <p:cBhvr>
                                        <p:cTn id="6" dur="5000" fill="hold"/>
                                        <p:tgtEl>
                                          <p:spTgt spid="13"/>
                                        </p:tgtEl>
                                        <p:attrNameLst>
                                          <p:attrName>ppt_x</p:attrName>
                                          <p:attrName>ppt_y</p:attrName>
                                        </p:attrNameLst>
                                      </p:cBhvr>
                                      <p:rCtr x="12500" y="-2708"/>
                                    </p:animMotion>
                                  </p:childTnLst>
                                  <p:subTnLst>
                                    <p:set>
                                      <p:cBhvr override="childStyle">
                                        <p:cTn dur="1" fill="hold" display="0" masterRel="sameClick" afterEffect="1">
                                          <p:stCondLst>
                                            <p:cond evt="end" delay="0">
                                              <p:tn val="5"/>
                                            </p:cond>
                                          </p:stCondLst>
                                        </p:cTn>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743200"/>
            <a:ext cx="7391400" cy="2308324"/>
          </a:xfrm>
          <a:prstGeom prst="rect">
            <a:avLst/>
          </a:prstGeom>
        </p:spPr>
        <p:txBody>
          <a:bodyPr wrap="square">
            <a:spAutoFit/>
          </a:bodyPr>
          <a:lstStyle/>
          <a:p>
            <a:r>
              <a:rPr lang="bn-IN" sz="3600" b="1" dirty="0">
                <a:solidFill>
                  <a:srgbClr val="000000"/>
                </a:solidFill>
                <a:latin typeface="NikoshBAN" panose="02000000000000000000" pitchFamily="2" charset="0"/>
                <a:cs typeface="NikoshBAN" panose="02000000000000000000" pitchFamily="2" charset="0"/>
              </a:rPr>
              <a:t>অপুষ্টিঃ</a:t>
            </a:r>
            <a:r>
              <a:rPr lang="bn-IN" sz="3600" dirty="0">
                <a:solidFill>
                  <a:srgbClr val="000000"/>
                </a:solidFill>
                <a:latin typeface="NikoshBAN" panose="02000000000000000000" pitchFamily="2" charset="0"/>
                <a:cs typeface="NikoshBAN" panose="02000000000000000000" pitchFamily="2" charset="0"/>
              </a:rPr>
              <a:t> প্রয়োজনের তুলনায় কম বা বেশি খাবার খেলে তা শরীরকে অসুস্থ করে তোলে। একেই বলে অপুষ্টি। উন্নয়নশীল দেশে অপুষ্টি বলতে পুষ্টিহীনতা অর্থাৎ  প্রয়োজনীয় খাদ্যের অভাবকে বোঝায়।</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1143000" y="685800"/>
            <a:ext cx="4419600" cy="1107996"/>
          </a:xfrm>
          <a:prstGeom prst="rect">
            <a:avLst/>
          </a:prstGeom>
          <a:noFill/>
        </p:spPr>
        <p:txBody>
          <a:bodyPr wrap="square" rtlCol="0">
            <a:spAutoFit/>
          </a:bodyPr>
          <a:lstStyle/>
          <a:p>
            <a:r>
              <a:rPr lang="bn-IN" sz="6600" dirty="0" smtClean="0">
                <a:latin typeface="NikoshBAN" panose="02000000000000000000" pitchFamily="2" charset="0"/>
                <a:cs typeface="NikoshBAN" panose="02000000000000000000" pitchFamily="2" charset="0"/>
              </a:rPr>
              <a:t>অপুষ্টি কি?</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470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8991600" cy="830997"/>
          </a:xfrm>
          <a:prstGeom prst="rect">
            <a:avLst/>
          </a:prstGeom>
          <a:noFill/>
        </p:spPr>
        <p:txBody>
          <a:bodyPr wrap="square" rtlCol="0">
            <a:spAutoFit/>
          </a:bodyPr>
          <a:lstStyle/>
          <a:p>
            <a:pPr marL="685800" indent="-685800">
              <a:buFont typeface="Wingdings" pitchFamily="2" charset="2"/>
              <a:buChar char="v"/>
            </a:pPr>
            <a:r>
              <a:rPr lang="bn-BD" sz="4800" dirty="0">
                <a:solidFill>
                  <a:srgbClr val="FF0066"/>
                </a:solidFill>
                <a:latin typeface="NikoshBAN" pitchFamily="2" charset="0"/>
                <a:cs typeface="NikoshBAN" pitchFamily="2" charset="0"/>
              </a:rPr>
              <a:t>আমাদের শরীরে পুষ্টির প্রয়োজন হয় কেন ?</a:t>
            </a:r>
            <a:endParaRPr lang="en-US" sz="4800" dirty="0">
              <a:solidFill>
                <a:srgbClr val="FF0066"/>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105335"/>
            <a:ext cx="3276600" cy="3916740"/>
          </a:xfrm>
          <a:prstGeom prst="rect">
            <a:avLst/>
          </a:prstGeom>
        </p:spPr>
      </p:pic>
      <p:sp>
        <p:nvSpPr>
          <p:cNvPr id="4" name="TextBox 3"/>
          <p:cNvSpPr txBox="1"/>
          <p:nvPr/>
        </p:nvSpPr>
        <p:spPr>
          <a:xfrm>
            <a:off x="3505200" y="3505201"/>
            <a:ext cx="2362200" cy="646331"/>
          </a:xfrm>
          <a:prstGeom prst="rect">
            <a:avLst/>
          </a:prstGeom>
          <a:noFill/>
        </p:spPr>
        <p:txBody>
          <a:bodyPr wrap="square" rtlCol="0">
            <a:spAutoFit/>
          </a:bodyPr>
          <a:lstStyle/>
          <a:p>
            <a:r>
              <a:rPr lang="bn-BD" sz="3600" dirty="0">
                <a:latin typeface="NikoshBAN" pitchFamily="2" charset="0"/>
                <a:cs typeface="NikoshBAN" pitchFamily="2" charset="0"/>
              </a:rPr>
              <a:t>পুষ্টিহীন শিশু</a:t>
            </a:r>
            <a:endParaRPr lang="en-US" sz="3600" dirty="0">
              <a:latin typeface="NikoshBAN" pitchFamily="2" charset="0"/>
              <a:cs typeface="NikoshBAN" pitchFamily="2" charset="0"/>
            </a:endParaRPr>
          </a:p>
        </p:txBody>
      </p:sp>
      <p:cxnSp>
        <p:nvCxnSpPr>
          <p:cNvPr id="6" name="Straight Arrow Connector 5"/>
          <p:cNvCxnSpPr/>
          <p:nvPr/>
        </p:nvCxnSpPr>
        <p:spPr>
          <a:xfrm>
            <a:off x="5562600" y="3962401"/>
            <a:ext cx="1524000" cy="101305"/>
          </a:xfrm>
          <a:prstGeom prst="straightConnector1">
            <a:avLst/>
          </a:prstGeom>
          <a:ln w="762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652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066800"/>
            <a:ext cx="6096000" cy="2031325"/>
          </a:xfrm>
          <a:prstGeom prst="rect">
            <a:avLst/>
          </a:prstGeom>
        </p:spPr>
        <p:txBody>
          <a:bodyPr>
            <a:spAutoFit/>
          </a:bodyPr>
          <a:lstStyle/>
          <a:p>
            <a:r>
              <a:rPr lang="bn-IN" dirty="0">
                <a:solidFill>
                  <a:srgbClr val="000000"/>
                </a:solidFill>
                <a:latin typeface="Nunito Sans"/>
              </a:rPr>
              <a:t>সুষম খাদ্য বলতে বুঝায় সঠিক অনুপাতে বিভিন্ন ধরণের খাবার খাওয়া এবং শরীরের স্বাস্থ্যকর ওজন অর্জন করতেএবং সুস্থ্য রাখতে সঠিক পরিমাণে খাবার এবং পানীপান করা। সুষম খাদ্য শর্করা, ফ্যাট, প্রোটিন, ভিটামিন, খনিজ এবং তরল পদার্থ যথাযথ অনুপাত সরবরাহ করে। সর্বোত্তম স্বাস্থ্য এবং ওজন বজায় রাখার জন্য, একটি সামগ্রিক ভারসাম্যযুক্ত খাদ্য গ্রহণ করা উচিত।</a:t>
            </a:r>
            <a:endParaRPr lang="en-US" dirty="0"/>
          </a:p>
        </p:txBody>
      </p:sp>
      <p:sp>
        <p:nvSpPr>
          <p:cNvPr id="3" name="Rectangle 2"/>
          <p:cNvSpPr/>
          <p:nvPr/>
        </p:nvSpPr>
        <p:spPr>
          <a:xfrm>
            <a:off x="2743200" y="3581400"/>
            <a:ext cx="6096000" cy="2308324"/>
          </a:xfrm>
          <a:prstGeom prst="rect">
            <a:avLst/>
          </a:prstGeom>
        </p:spPr>
        <p:txBody>
          <a:bodyPr>
            <a:spAutoFit/>
          </a:bodyPr>
          <a:lstStyle/>
          <a:p>
            <a:pPr algn="just"/>
            <a:r>
              <a:rPr lang="bn-IN" b="1" dirty="0">
                <a:solidFill>
                  <a:srgbClr val="000000"/>
                </a:solidFill>
                <a:latin typeface="Nunito Sans"/>
              </a:rPr>
              <a:t>সুষম খাদ্যের তালিকা:</a:t>
            </a:r>
            <a:endParaRPr lang="bn-IN" b="1" dirty="0">
              <a:solidFill>
                <a:srgbClr val="333333"/>
              </a:solidFill>
              <a:latin typeface="Nunito Sans"/>
            </a:endParaRPr>
          </a:p>
          <a:p>
            <a:pPr algn="just">
              <a:buFont typeface="Arial" panose="020B0604020202020204" pitchFamily="34" charset="0"/>
              <a:buChar char="•"/>
            </a:pPr>
            <a:r>
              <a:rPr lang="bn-IN" dirty="0">
                <a:solidFill>
                  <a:srgbClr val="000000"/>
                </a:solidFill>
                <a:latin typeface="Nunito Sans"/>
              </a:rPr>
              <a:t>শাকসবজি এবং শিম (মটরশুটি)</a:t>
            </a:r>
            <a:endParaRPr lang="bn-IN" dirty="0">
              <a:solidFill>
                <a:srgbClr val="001936"/>
              </a:solidFill>
              <a:latin typeface="Nunito Sans"/>
            </a:endParaRPr>
          </a:p>
          <a:p>
            <a:pPr algn="just">
              <a:buFont typeface="Arial" panose="020B0604020202020204" pitchFamily="34" charset="0"/>
              <a:buChar char="•"/>
            </a:pPr>
            <a:r>
              <a:rPr lang="bn-IN" dirty="0">
                <a:solidFill>
                  <a:srgbClr val="000000"/>
                </a:solidFill>
                <a:latin typeface="Nunito Sans"/>
              </a:rPr>
              <a:t>শস্য বা দানা জাতীয় খাদ্য(গম, ভুট্টা, ভুট্টা, বাজরা, ওট, চাল, আটা, পাস্তা ইত্যাদি)</a:t>
            </a:r>
            <a:endParaRPr lang="bn-IN" dirty="0">
              <a:solidFill>
                <a:srgbClr val="001936"/>
              </a:solidFill>
              <a:latin typeface="Nunito Sans"/>
            </a:endParaRPr>
          </a:p>
          <a:p>
            <a:pPr algn="just">
              <a:buFont typeface="Arial" panose="020B0604020202020204" pitchFamily="34" charset="0"/>
              <a:buChar char="•"/>
            </a:pPr>
            <a:r>
              <a:rPr lang="bn-IN" dirty="0">
                <a:solidFill>
                  <a:srgbClr val="000000"/>
                </a:solidFill>
                <a:latin typeface="Nunito Sans"/>
              </a:rPr>
              <a:t>নিয়মিত ফল গ্রহণ করুন</a:t>
            </a:r>
            <a:endParaRPr lang="bn-IN" dirty="0">
              <a:solidFill>
                <a:srgbClr val="001936"/>
              </a:solidFill>
              <a:latin typeface="Nunito Sans"/>
            </a:endParaRPr>
          </a:p>
          <a:p>
            <a:pPr algn="just">
              <a:buFont typeface="Arial" panose="020B0604020202020204" pitchFamily="34" charset="0"/>
              <a:buChar char="•"/>
            </a:pPr>
            <a:r>
              <a:rPr lang="bn-IN" dirty="0">
                <a:solidFill>
                  <a:srgbClr val="000000"/>
                </a:solidFill>
                <a:latin typeface="Nunito Sans"/>
              </a:rPr>
              <a:t>চর্বিযুক্ত মাংস, হাঁস-মুরগি, মাছ, ডিম, বাদাম জাতীয় খাবার গ্রহণ করুন</a:t>
            </a:r>
            <a:endParaRPr lang="bn-IN" dirty="0">
              <a:solidFill>
                <a:srgbClr val="001936"/>
              </a:solidFill>
              <a:latin typeface="Nunito Sans"/>
            </a:endParaRPr>
          </a:p>
          <a:p>
            <a:pPr algn="just">
              <a:buFont typeface="Arial" panose="020B0604020202020204" pitchFamily="34" charset="0"/>
              <a:buChar char="•"/>
            </a:pPr>
            <a:r>
              <a:rPr lang="bn-IN" dirty="0">
                <a:solidFill>
                  <a:srgbClr val="000000"/>
                </a:solidFill>
                <a:latin typeface="Nunito Sans"/>
              </a:rPr>
              <a:t>দুধ, পনির, দই জাতীয় খাবার গ্রহণ করুন</a:t>
            </a:r>
            <a:endParaRPr lang="bn-IN" b="0" i="0" dirty="0">
              <a:solidFill>
                <a:srgbClr val="001936"/>
              </a:solidFill>
              <a:effectLst/>
              <a:latin typeface="Nunito Sans"/>
            </a:endParaRPr>
          </a:p>
        </p:txBody>
      </p:sp>
      <p:sp>
        <p:nvSpPr>
          <p:cNvPr id="4" name="Rectangle 3"/>
          <p:cNvSpPr/>
          <p:nvPr/>
        </p:nvSpPr>
        <p:spPr>
          <a:xfrm>
            <a:off x="685800" y="228600"/>
            <a:ext cx="3457998" cy="646331"/>
          </a:xfrm>
          <a:prstGeom prst="rect">
            <a:avLst/>
          </a:prstGeom>
        </p:spPr>
        <p:txBody>
          <a:bodyPr wrap="none">
            <a:spAutoFit/>
          </a:bodyPr>
          <a:lstStyle/>
          <a:p>
            <a:r>
              <a:rPr lang="bn-IN" sz="3600" b="1" dirty="0">
                <a:solidFill>
                  <a:srgbClr val="001936"/>
                </a:solidFill>
                <a:latin typeface="NikoshBAN" panose="02000000000000000000" pitchFamily="2" charset="0"/>
                <a:cs typeface="NikoshBAN" panose="02000000000000000000" pitchFamily="2" charset="0"/>
              </a:rPr>
              <a:t>সুষম খাদ্য কাকে বলে?</a:t>
            </a:r>
            <a:endParaRPr lang="bn-IN" sz="3600" b="1" i="0" dirty="0">
              <a:solidFill>
                <a:srgbClr val="001936"/>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560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209800"/>
            <a:ext cx="8610600" cy="4031873"/>
          </a:xfrm>
          <a:prstGeom prst="rect">
            <a:avLst/>
          </a:prstGeom>
        </p:spPr>
        <p:txBody>
          <a:bodyPr wrap="square">
            <a:spAutoFit/>
          </a:bodyPr>
          <a:lstStyle/>
          <a:p>
            <a:pPr algn="just">
              <a:spcAft>
                <a:spcPts val="0"/>
              </a:spcAft>
            </a:pPr>
            <a:r>
              <a:rPr lang="bn-IN" sz="2400" b="1" dirty="0" smtClean="0">
                <a:solidFill>
                  <a:srgbClr val="000000"/>
                </a:solidFill>
                <a:latin typeface="vrinda"/>
              </a:rPr>
              <a:t>পুষ্টিকর </a:t>
            </a:r>
            <a:r>
              <a:rPr lang="bn-IN" sz="2400" b="1" dirty="0">
                <a:solidFill>
                  <a:srgbClr val="000000"/>
                </a:solidFill>
                <a:latin typeface="vrinda"/>
              </a:rPr>
              <a:t>খাবারের উপকারিতাগুলো হলো-</a:t>
            </a:r>
            <a:endParaRPr lang="bn-IN" b="1" dirty="0">
              <a:solidFill>
                <a:srgbClr val="000000"/>
              </a:solidFill>
              <a:latin typeface="Merriweather"/>
            </a:endParaRPr>
          </a:p>
          <a:p>
            <a:pPr algn="just">
              <a:spcAft>
                <a:spcPts val="0"/>
              </a:spcAft>
            </a:pPr>
            <a:r>
              <a:rPr lang="bn-IN" dirty="0">
                <a:solidFill>
                  <a:srgbClr val="000000"/>
                </a:solidFill>
                <a:latin typeface="vrinda"/>
              </a:rPr>
              <a:t/>
            </a:r>
            <a:br>
              <a:rPr lang="bn-IN" dirty="0">
                <a:solidFill>
                  <a:srgbClr val="000000"/>
                </a:solidFill>
                <a:latin typeface="vrinda"/>
              </a:rPr>
            </a:br>
            <a:endParaRPr lang="bn-IN" dirty="0">
              <a:solidFill>
                <a:srgbClr val="000000"/>
              </a:solidFill>
              <a:latin typeface="Merriweather"/>
            </a:endParaRPr>
          </a:p>
          <a:p>
            <a:pPr algn="just">
              <a:spcAft>
                <a:spcPts val="0"/>
              </a:spcAft>
            </a:pPr>
            <a:r>
              <a:rPr lang="bn-IN" sz="2800" dirty="0">
                <a:solidFill>
                  <a:srgbClr val="000000"/>
                </a:solidFill>
                <a:latin typeface="NikoshBAN" panose="02000000000000000000" pitchFamily="2" charset="0"/>
                <a:cs typeface="NikoshBAN" panose="02000000000000000000" pitchFamily="2" charset="0"/>
              </a:rPr>
              <a:t>শরীরের অতিরিক্ত চর্বি কমে, ওজন কমায়, ওজন নিয়ন্ত্রণে রাখে। শরীরের শক্তি বৃদ্ধি করে, ত্বক ভাল রাখে, তারুণ্য ধরে রাখে, কোষ্ঠ-কাঠিন্যের সমস্যা দূর করে, প্রস্রাবের (জ্বালাপোড়া) সমস্যা দূর করে, স্মৃতি শক্তি বাড়ে, শরীর স্বুস্থ রাখে, মাথা ঠান্ডা রাখে ও ভালো ঘুম হয়, হৃদরোগ, ডায়াবেটিস প্রতিরোধে সাহায্য করে, এমনকি ক্যান্সারের মতো রোগ প্রতিরোধেও বেশ কার্যকর। এছাড়াও শরীরের বিভিন্ন রোগ ভাল করতে সাহায্য করে এবং বিভিন্ন রোগ থেকে রক্ষা করে।</a:t>
            </a:r>
            <a:endParaRPr lang="bn-IN" sz="2800" b="0" i="0" dirty="0">
              <a:solidFill>
                <a:srgbClr val="000000"/>
              </a:solidFill>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152400"/>
            <a:ext cx="4419600" cy="2209800"/>
          </a:xfrm>
          <a:prstGeom prst="rect">
            <a:avLst/>
          </a:prstGeom>
        </p:spPr>
      </p:pic>
    </p:spTree>
    <p:extLst>
      <p:ext uri="{BB962C8B-B14F-4D97-AF65-F5344CB8AC3E}">
        <p14:creationId xmlns:p14="http://schemas.microsoft.com/office/powerpoint/2010/main" val="174895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990600"/>
            <a:ext cx="4572000" cy="4703275"/>
          </a:xfrm>
          <a:prstGeom prst="rect">
            <a:avLst/>
          </a:prstGeom>
          <a:noFill/>
        </p:spPr>
        <p:txBody>
          <a:bodyPr>
            <a:spAutoFit/>
          </a:bodyPr>
          <a:lstStyle/>
          <a:p>
            <a:pPr lvl="0"/>
            <a:r>
              <a:rPr lang="en-US" sz="4363" b="1" dirty="0" err="1">
                <a:latin typeface="NikoshBAN" panose="02000000000000000000" pitchFamily="2" charset="0"/>
                <a:cs typeface="NikoshBAN" panose="02000000000000000000" pitchFamily="2" charset="0"/>
              </a:rPr>
              <a:t>শিক্ষক</a:t>
            </a:r>
            <a:r>
              <a:rPr lang="en-US" sz="4363" b="1" dirty="0">
                <a:latin typeface="NikoshBAN" panose="02000000000000000000" pitchFamily="2" charset="0"/>
                <a:cs typeface="NikoshBAN" panose="02000000000000000000" pitchFamily="2" charset="0"/>
              </a:rPr>
              <a:t> </a:t>
            </a:r>
            <a:r>
              <a:rPr lang="en-US" sz="4363" b="1" dirty="0" err="1">
                <a:latin typeface="NikoshBAN" panose="02000000000000000000" pitchFamily="2" charset="0"/>
                <a:cs typeface="NikoshBAN" panose="02000000000000000000" pitchFamily="2" charset="0"/>
              </a:rPr>
              <a:t>পরিচিতি</a:t>
            </a:r>
            <a:endParaRPr lang="en-US" sz="4363" b="1" dirty="0">
              <a:latin typeface="NikoshBAN" panose="02000000000000000000" pitchFamily="2" charset="0"/>
              <a:cs typeface="NikoshBAN" panose="02000000000000000000" pitchFamily="2" charset="0"/>
            </a:endParaRPr>
          </a:p>
          <a:p>
            <a:pPr lvl="0"/>
            <a:r>
              <a:rPr lang="en-US" sz="4000" b="1" dirty="0" err="1">
                <a:solidFill>
                  <a:srgbClr val="002060"/>
                </a:solidFill>
                <a:latin typeface="NikoshBAN" panose="02000000000000000000" pitchFamily="2" charset="0"/>
                <a:cs typeface="NikoshBAN" panose="02000000000000000000" pitchFamily="2" charset="0"/>
              </a:rPr>
              <a:t>মোহাম্মদ</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নজরুল</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ইসলাম</a:t>
            </a:r>
            <a:endParaRPr lang="en-US" sz="4000" b="1" dirty="0">
              <a:solidFill>
                <a:srgbClr val="002060"/>
              </a:solidFill>
              <a:latin typeface="NikoshBAN" panose="02000000000000000000" pitchFamily="2" charset="0"/>
              <a:cs typeface="NikoshBAN" panose="02000000000000000000" pitchFamily="2" charset="0"/>
            </a:endParaRPr>
          </a:p>
          <a:p>
            <a:pPr lvl="0"/>
            <a:r>
              <a:rPr lang="en-US" sz="3200" b="1" dirty="0" err="1">
                <a:solidFill>
                  <a:srgbClr val="002060"/>
                </a:solidFill>
                <a:latin typeface="NikoshBAN" panose="02000000000000000000" pitchFamily="2" charset="0"/>
                <a:cs typeface="NikoshBAN" panose="02000000000000000000" pitchFamily="2" charset="0"/>
              </a:rPr>
              <a:t>সহকারী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শিক্ষক</a:t>
            </a:r>
            <a:endParaRPr lang="en-US" sz="3200" b="1" dirty="0">
              <a:solidFill>
                <a:srgbClr val="002060"/>
              </a:solidFill>
              <a:latin typeface="NikoshBAN" panose="02000000000000000000" pitchFamily="2" charset="0"/>
              <a:cs typeface="NikoshBAN" panose="02000000000000000000" pitchFamily="2" charset="0"/>
            </a:endParaRPr>
          </a:p>
          <a:p>
            <a:pPr lvl="0"/>
            <a:r>
              <a:rPr lang="en-US" sz="4000" b="1" dirty="0" err="1">
                <a:solidFill>
                  <a:srgbClr val="002060"/>
                </a:solidFill>
                <a:latin typeface="NikoshBAN" panose="02000000000000000000" pitchFamily="2" charset="0"/>
                <a:cs typeface="NikoshBAN" panose="02000000000000000000" pitchFamily="2" charset="0"/>
              </a:rPr>
              <a:t>রহমানিয়া</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দাখিল</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মাদ্রাসা</a:t>
            </a:r>
            <a:endParaRPr lang="en-US" sz="4000" b="1" dirty="0">
              <a:solidFill>
                <a:srgbClr val="002060"/>
              </a:solidFill>
              <a:latin typeface="NikoshBAN" panose="02000000000000000000" pitchFamily="2" charset="0"/>
              <a:cs typeface="NikoshBAN" panose="02000000000000000000" pitchFamily="2" charset="0"/>
            </a:endParaRPr>
          </a:p>
          <a:p>
            <a:pPr lvl="0"/>
            <a:r>
              <a:rPr lang="bn-IN" sz="3200" b="1" dirty="0">
                <a:solidFill>
                  <a:srgbClr val="002060"/>
                </a:solidFill>
                <a:latin typeface="NikoshBAN" panose="02000000000000000000" pitchFamily="2" charset="0"/>
                <a:cs typeface="NikoshBAN" panose="02000000000000000000" pitchFamily="2" charset="0"/>
              </a:rPr>
              <a:t>গোপিনাথপুর,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সদর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নোয়াখালী</a:t>
            </a:r>
            <a:endParaRPr lang="en-US" sz="3200" b="1" dirty="0">
              <a:solidFill>
                <a:srgbClr val="002060"/>
              </a:solidFill>
              <a:latin typeface="NikoshBAN" panose="02000000000000000000" pitchFamily="2" charset="0"/>
              <a:cs typeface="NikoshBAN" panose="02000000000000000000" pitchFamily="2" charset="0"/>
            </a:endParaRPr>
          </a:p>
          <a:p>
            <a:pPr lvl="0"/>
            <a:r>
              <a:rPr lang="en-US" sz="3200" b="1" dirty="0" err="1">
                <a:solidFill>
                  <a:srgbClr val="002060"/>
                </a:solidFill>
                <a:latin typeface="NikoshBAN" panose="02000000000000000000" pitchFamily="2" charset="0"/>
                <a:cs typeface="NikoshBAN" panose="02000000000000000000" pitchFamily="2" charset="0"/>
              </a:rPr>
              <a:t>মোবাইল</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নম্বর</a:t>
            </a:r>
            <a:r>
              <a:rPr lang="en-US" sz="3200" b="1" dirty="0">
                <a:solidFill>
                  <a:srgbClr val="002060"/>
                </a:solidFill>
                <a:latin typeface="NikoshBAN" panose="02000000000000000000" pitchFamily="2" charset="0"/>
                <a:cs typeface="NikoshBAN" panose="02000000000000000000" pitchFamily="2" charset="0"/>
              </a:rPr>
              <a:t> -018165139333</a:t>
            </a:r>
          </a:p>
          <a:p>
            <a:pPr lvl="0"/>
            <a:r>
              <a:rPr lang="en-US" sz="2400" b="1" dirty="0" err="1">
                <a:solidFill>
                  <a:srgbClr val="002060"/>
                </a:solidFill>
                <a:latin typeface="NikoshBAN" panose="02000000000000000000" pitchFamily="2" charset="0"/>
                <a:cs typeface="NikoshBAN" panose="02000000000000000000" pitchFamily="2" charset="0"/>
              </a:rPr>
              <a:t>ইমেইল</a:t>
            </a:r>
            <a:r>
              <a:rPr lang="en-US" sz="2400" b="1" dirty="0">
                <a:solidFill>
                  <a:srgbClr val="002060"/>
                </a:solidFill>
                <a:latin typeface="NikoshBAN" panose="02000000000000000000" pitchFamily="2" charset="0"/>
                <a:cs typeface="NikoshBAN" panose="02000000000000000000" pitchFamily="2" charset="0"/>
              </a:rPr>
              <a:t> </a:t>
            </a:r>
            <a:r>
              <a:rPr lang="bn-IN" sz="2400" b="1" dirty="0">
                <a:solidFill>
                  <a:srgbClr val="002060"/>
                </a:solidFill>
                <a:latin typeface="NikoshBAN" panose="02000000000000000000" pitchFamily="2" charset="0"/>
                <a:cs typeface="NikoshBAN" panose="02000000000000000000" pitchFamily="2" charset="0"/>
              </a:rPr>
              <a:t>-</a:t>
            </a:r>
            <a:r>
              <a:rPr lang="en-US" sz="2000" b="1" dirty="0">
                <a:solidFill>
                  <a:srgbClr val="002060"/>
                </a:solidFill>
                <a:latin typeface="NikoshBAN" panose="02000000000000000000" pitchFamily="2" charset="0"/>
                <a:cs typeface="NikoshBAN" panose="02000000000000000000" pitchFamily="2" charset="0"/>
              </a:rPr>
              <a:t>islamnazrul5032@gmail.com</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52" r="38901" b="-18"/>
          <a:stretch/>
        </p:blipFill>
        <p:spPr>
          <a:xfrm rot="16200000">
            <a:off x="7105451" y="1047949"/>
            <a:ext cx="4214376" cy="4556878"/>
          </a:xfrm>
          <a:prstGeom prst="rect">
            <a:avLst/>
          </a:prstGeom>
        </p:spPr>
      </p:pic>
    </p:spTree>
    <p:extLst>
      <p:ext uri="{BB962C8B-B14F-4D97-AF65-F5344CB8AC3E}">
        <p14:creationId xmlns:p14="http://schemas.microsoft.com/office/powerpoint/2010/main" val="104668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4572000"/>
            <a:ext cx="7701887" cy="1754326"/>
          </a:xfrm>
          <a:prstGeom prst="rect">
            <a:avLst/>
          </a:prstGeom>
          <a:solidFill>
            <a:schemeClr val="accent3">
              <a:lumMod val="40000"/>
              <a:lumOff val="60000"/>
            </a:schemeClr>
          </a:solidFill>
          <a:effectLst>
            <a:glow rad="228600">
              <a:schemeClr val="accent6">
                <a:satMod val="175000"/>
                <a:alpha val="40000"/>
              </a:schemeClr>
            </a:glow>
            <a:innerShdw blurRad="63500" dist="50800" dir="8100000">
              <a:prstClr val="black">
                <a:alpha val="50000"/>
              </a:prstClr>
            </a:innerShdw>
          </a:effectLst>
        </p:spPr>
        <p:txBody>
          <a:bodyPr wrap="square" rtlCol="0">
            <a:spAutoFit/>
          </a:bodyPr>
          <a:lstStyle/>
          <a:p>
            <a:pPr marL="285750" indent="-285750">
              <a:buFont typeface="Wingdings" pitchFamily="2" charset="2"/>
              <a:buChar char="q"/>
            </a:pPr>
            <a:r>
              <a:rPr lang="bn-BD" sz="5400" dirty="0">
                <a:solidFill>
                  <a:srgbClr val="3333CC"/>
                </a:solidFill>
                <a:latin typeface="NikoshBAN" panose="02000000000000000000" pitchFamily="2" charset="0"/>
                <a:cs typeface="NikoshBAN" panose="02000000000000000000" pitchFamily="2" charset="0"/>
              </a:rPr>
              <a:t>পুষ্টিকর খাবার খাওয়ার প্রয়োজনিয়তা গুলো খাতায় লিখ। </a:t>
            </a:r>
            <a:endParaRPr lang="en-US" sz="5400" dirty="0">
              <a:solidFill>
                <a:srgbClr val="3333CC"/>
              </a:solidFill>
              <a:latin typeface="NikoshBAN" panose="02000000000000000000" pitchFamily="2" charset="0"/>
              <a:cs typeface="NikoshBAN" panose="02000000000000000000" pitchFamily="2" charset="0"/>
            </a:endParaRPr>
          </a:p>
        </p:txBody>
      </p:sp>
      <p:sp>
        <p:nvSpPr>
          <p:cNvPr id="2" name="TextBox 1"/>
          <p:cNvSpPr txBox="1"/>
          <p:nvPr/>
        </p:nvSpPr>
        <p:spPr>
          <a:xfrm>
            <a:off x="-33728" y="381000"/>
            <a:ext cx="6400800" cy="1554480"/>
          </a:xfrm>
          <a:prstGeom prst="rect">
            <a:avLst/>
          </a:prstGeom>
          <a:solidFill>
            <a:schemeClr val="accent3">
              <a:lumMod val="40000"/>
              <a:lumOff val="60000"/>
            </a:schemeClr>
          </a:solidFill>
          <a:ln w="34925">
            <a:solidFill>
              <a:srgbClr val="FFFFFF"/>
            </a:solidFill>
          </a:ln>
          <a:effectLst>
            <a:outerShdw blurRad="50800" dist="38100" dir="2700000" algn="tl" rotWithShape="0">
              <a:prstClr val="black">
                <a:alpha val="40000"/>
              </a:prstClr>
            </a:outerShdw>
          </a:effectLst>
          <a:scene3d>
            <a:camera prst="perspectiveLeft"/>
            <a:lightRig rig="threePt" dir="t">
              <a:rot lat="0" lon="0" rev="0"/>
            </a:lightRig>
          </a:scene3d>
          <a:sp3d extrusionH="38100" prstMaterial="clear">
            <a:bevelT w="260350" h="50800" prst="softRound"/>
            <a:bevelB prst="softRound"/>
          </a:sp3d>
        </p:spPr>
        <p:txBody>
          <a:bodyPr wrap="square" rtlCol="0">
            <a:spAutoFit/>
          </a:bodyPr>
          <a:lstStyle/>
          <a:p>
            <a:pPr algn="ctr"/>
            <a:r>
              <a:rPr lang="bn-BD" sz="6600" b="1" dirty="0">
                <a:solidFill>
                  <a:srgbClr val="00B050"/>
                </a:solidFill>
              </a:rPr>
              <a:t>দলিয় কাজ</a:t>
            </a:r>
            <a:endParaRPr lang="en-US" sz="6600" b="1" dirty="0">
              <a:solidFill>
                <a:srgbClr val="00B050"/>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0766" t="-4920" r="8633" b="-1"/>
          <a:stretch/>
        </p:blipFill>
        <p:spPr>
          <a:xfrm rot="5400000">
            <a:off x="8462462" y="452939"/>
            <a:ext cx="2734676" cy="2285999"/>
          </a:xfrm>
          <a:prstGeom prst="rect">
            <a:avLst/>
          </a:prstGeom>
        </p:spPr>
      </p:pic>
    </p:spTree>
    <p:extLst>
      <p:ext uri="{BB962C8B-B14F-4D97-AF65-F5344CB8AC3E}">
        <p14:creationId xmlns:p14="http://schemas.microsoft.com/office/powerpoint/2010/main" val="20059690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914401"/>
            <a:ext cx="2244060" cy="12935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038600"/>
            <a:ext cx="2000250" cy="2209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1" y="4267200"/>
            <a:ext cx="2466975" cy="18478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7667" y="4800600"/>
            <a:ext cx="2312514" cy="146685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400" y="381001"/>
            <a:ext cx="1847850" cy="223837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1" y="228601"/>
            <a:ext cx="1743075" cy="223837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7200" y="762000"/>
            <a:ext cx="1485900" cy="1485900"/>
          </a:xfrm>
          <a:prstGeom prst="rect">
            <a:avLst/>
          </a:prstGeom>
        </p:spPr>
      </p:pic>
      <p:sp>
        <p:nvSpPr>
          <p:cNvPr id="3" name="Rectangle 2"/>
          <p:cNvSpPr/>
          <p:nvPr/>
        </p:nvSpPr>
        <p:spPr>
          <a:xfrm>
            <a:off x="3962401" y="3200400"/>
            <a:ext cx="6032421" cy="707886"/>
          </a:xfrm>
          <a:prstGeom prst="rect">
            <a:avLst/>
          </a:prstGeom>
        </p:spPr>
        <p:txBody>
          <a:bodyPr wrap="none">
            <a:spAutoFit/>
          </a:bodyPr>
          <a:lstStyle/>
          <a:p>
            <a:pPr marL="571500" indent="-571500">
              <a:buFont typeface="Wingdings" pitchFamily="2" charset="2"/>
              <a:buChar char="Ø"/>
            </a:pPr>
            <a:r>
              <a:rPr lang="bn-BD" sz="4000" dirty="0">
                <a:solidFill>
                  <a:srgbClr val="FF0000"/>
                </a:solidFill>
                <a:latin typeface="NikoshBAN" pitchFamily="2" charset="0"/>
                <a:cs typeface="NikoshBAN" pitchFamily="2" charset="0"/>
              </a:rPr>
              <a:t>খাদ্যের উপাদান কয়টি ও কি কি? </a:t>
            </a:r>
            <a:endParaRPr lang="en-US"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1082428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ppt_w</p:attrName>
                                        </p:attrNameLst>
                                      </p:cBhvr>
                                      <p:tavLst>
                                        <p:tav tm="0" fmla="#ppt_w*sin(2.5*pi*$)">
                                          <p:val>
                                            <p:fltVal val="0"/>
                                          </p:val>
                                        </p:tav>
                                        <p:tav tm="100000">
                                          <p:val>
                                            <p:fltVal val="1"/>
                                          </p:val>
                                        </p:tav>
                                      </p:tavLst>
                                    </p:anim>
                                    <p:anim calcmode="lin" valueType="num">
                                      <p:cBhvr>
                                        <p:cTn id="1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arn(inVertical)">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down)">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077200" cy="715962"/>
          </a:xfrm>
          <a:noFill/>
        </p:spPr>
        <p:txBody>
          <a:bodyPr>
            <a:normAutofit fontScale="90000"/>
          </a:bodyPr>
          <a:lstStyle/>
          <a:p>
            <a:r>
              <a:rPr lang="bn-BD" dirty="0" smtClean="0">
                <a:latin typeface="NikoshBAN" pitchFamily="2" charset="0"/>
                <a:cs typeface="NikoshBAN" pitchFamily="2" charset="0"/>
              </a:rPr>
              <a:t>শিখনফল- ২ </a:t>
            </a:r>
            <a:endParaRPr lang="en-US" dirty="0">
              <a:latin typeface="NikoshBAN" pitchFamily="2" charset="0"/>
              <a:cs typeface="NikoshBAN" pitchFamily="2" charset="0"/>
            </a:endParaRPr>
          </a:p>
        </p:txBody>
      </p:sp>
      <p:sp>
        <p:nvSpPr>
          <p:cNvPr id="3" name="Content Placeholder 2"/>
          <p:cNvSpPr>
            <a:spLocks noGrp="1"/>
          </p:cNvSpPr>
          <p:nvPr>
            <p:ph idx="1"/>
          </p:nvPr>
        </p:nvSpPr>
        <p:spPr/>
        <p:txBody>
          <a:bodyPr>
            <a:normAutofit/>
          </a:bodyPr>
          <a:lstStyle/>
          <a:p>
            <a:pPr marL="0" indent="0">
              <a:buNone/>
            </a:pPr>
            <a:r>
              <a:rPr lang="bn-BD"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83810607"/>
              </p:ext>
            </p:extLst>
          </p:nvPr>
        </p:nvGraphicFramePr>
        <p:xfrm>
          <a:off x="1828800" y="990602"/>
          <a:ext cx="8610600" cy="5711344"/>
        </p:xfrm>
        <a:graphic>
          <a:graphicData uri="http://schemas.openxmlformats.org/drawingml/2006/table">
            <a:tbl>
              <a:tblPr firstRow="1" bandRow="1">
                <a:tableStyleId>{D7AC3CCA-C797-4891-BE02-D94E43425B78}</a:tableStyleId>
              </a:tblPr>
              <a:tblGrid>
                <a:gridCol w="1473886">
                  <a:extLst>
                    <a:ext uri="{9D8B030D-6E8A-4147-A177-3AD203B41FA5}">
                      <a16:colId xmlns:a16="http://schemas.microsoft.com/office/drawing/2014/main" val="20000"/>
                    </a:ext>
                  </a:extLst>
                </a:gridCol>
                <a:gridCol w="1755089">
                  <a:extLst>
                    <a:ext uri="{9D8B030D-6E8A-4147-A177-3AD203B41FA5}">
                      <a16:colId xmlns:a16="http://schemas.microsoft.com/office/drawing/2014/main" val="20001"/>
                    </a:ext>
                  </a:extLst>
                </a:gridCol>
                <a:gridCol w="5381625">
                  <a:extLst>
                    <a:ext uri="{9D8B030D-6E8A-4147-A177-3AD203B41FA5}">
                      <a16:colId xmlns:a16="http://schemas.microsoft.com/office/drawing/2014/main" val="20002"/>
                    </a:ext>
                  </a:extLst>
                </a:gridCol>
              </a:tblGrid>
              <a:tr h="497750">
                <a:tc>
                  <a:txBody>
                    <a:bodyPr/>
                    <a:lstStyle/>
                    <a:p>
                      <a:r>
                        <a:rPr lang="bn-BD" dirty="0" smtClean="0">
                          <a:latin typeface="NikoshBAN" pitchFamily="2" charset="0"/>
                          <a:cs typeface="NikoshBAN" pitchFamily="2" charset="0"/>
                        </a:rPr>
                        <a:t>খাদ্যের</a:t>
                      </a:r>
                      <a:r>
                        <a:rPr lang="bn-BD" baseline="0" dirty="0" smtClean="0">
                          <a:latin typeface="NikoshBAN" pitchFamily="2" charset="0"/>
                          <a:cs typeface="NikoshBAN" pitchFamily="2" charset="0"/>
                        </a:rPr>
                        <a:t>  উপাদান </a:t>
                      </a:r>
                      <a:endParaRPr lang="en-US" dirty="0">
                        <a:latin typeface="NikoshBAN" pitchFamily="2" charset="0"/>
                        <a:cs typeface="NikoshBAN" pitchFamily="2" charset="0"/>
                      </a:endParaRPr>
                    </a:p>
                  </a:txBody>
                  <a:tcPr>
                    <a:solidFill>
                      <a:schemeClr val="accent1">
                        <a:lumMod val="20000"/>
                        <a:lumOff val="80000"/>
                      </a:schemeClr>
                    </a:solidFill>
                  </a:tcPr>
                </a:tc>
                <a:tc>
                  <a:txBody>
                    <a:bodyPr/>
                    <a:lstStyle/>
                    <a:p>
                      <a:r>
                        <a:rPr lang="bn-BD" dirty="0" smtClean="0">
                          <a:latin typeface="NikoshBAN" pitchFamily="2" charset="0"/>
                          <a:cs typeface="NikoshBAN" pitchFamily="2" charset="0"/>
                        </a:rPr>
                        <a:t>        ছবি</a:t>
                      </a:r>
                      <a:r>
                        <a:rPr lang="bn-BD" baseline="0" dirty="0" smtClean="0">
                          <a:latin typeface="NikoshBAN" pitchFamily="2" charset="0"/>
                          <a:cs typeface="NikoshBAN" pitchFamily="2" charset="0"/>
                        </a:rPr>
                        <a:t> </a:t>
                      </a:r>
                      <a:endParaRPr lang="en-US" dirty="0">
                        <a:latin typeface="NikoshBAN" pitchFamily="2" charset="0"/>
                        <a:cs typeface="NikoshBAN" pitchFamily="2" charset="0"/>
                      </a:endParaRPr>
                    </a:p>
                  </a:txBody>
                  <a:tcPr>
                    <a:solidFill>
                      <a:schemeClr val="accent1">
                        <a:lumMod val="20000"/>
                        <a:lumOff val="80000"/>
                      </a:schemeClr>
                    </a:solidFill>
                  </a:tcPr>
                </a:tc>
                <a:tc>
                  <a:txBody>
                    <a:bodyPr/>
                    <a:lstStyle/>
                    <a:p>
                      <a:r>
                        <a:rPr lang="bn-BD" dirty="0" smtClean="0">
                          <a:latin typeface="NikoshBAN" pitchFamily="2" charset="0"/>
                          <a:cs typeface="NikoshBAN" pitchFamily="2" charset="0"/>
                        </a:rPr>
                        <a:t>                     উপকারিতা</a:t>
                      </a:r>
                      <a:endParaRPr lang="en-US" dirty="0">
                        <a:latin typeface="NikoshBAN" pitchFamily="2" charset="0"/>
                        <a:cs typeface="NikoshBAN" pitchFamily="2" charset="0"/>
                      </a:endParaRPr>
                    </a:p>
                  </a:txBody>
                  <a:tcPr>
                    <a:solidFill>
                      <a:schemeClr val="accent1">
                        <a:lumMod val="20000"/>
                        <a:lumOff val="80000"/>
                      </a:schemeClr>
                    </a:solidFill>
                  </a:tcPr>
                </a:tc>
                <a:extLst>
                  <a:ext uri="{0D108BD9-81ED-4DB2-BD59-A6C34878D82A}">
                    <a16:rowId xmlns:a16="http://schemas.microsoft.com/office/drawing/2014/main" val="10000"/>
                  </a:ext>
                </a:extLst>
              </a:tr>
              <a:tr h="895950">
                <a:tc>
                  <a:txBody>
                    <a:bodyPr/>
                    <a:lstStyle/>
                    <a:p>
                      <a:r>
                        <a:rPr lang="bn-BD" sz="2800" dirty="0" smtClean="0">
                          <a:latin typeface="NikoshBAN" pitchFamily="2" charset="0"/>
                          <a:cs typeface="NikoshBAN" pitchFamily="2" charset="0"/>
                        </a:rPr>
                        <a:t>আমিষ</a:t>
                      </a:r>
                      <a:r>
                        <a:rPr lang="bn-BD" sz="2800" baseline="0" dirty="0" smtClean="0">
                          <a:latin typeface="NikoshBAN" pitchFamily="2" charset="0"/>
                          <a:cs typeface="NikoshBAN" pitchFamily="2" charset="0"/>
                        </a:rPr>
                        <a:t> </a:t>
                      </a:r>
                      <a:endParaRPr lang="en-US" sz="2800" dirty="0">
                        <a:latin typeface="NikoshBAN" pitchFamily="2" charset="0"/>
                        <a:cs typeface="NikoshBAN" pitchFamily="2" charset="0"/>
                      </a:endParaRPr>
                    </a:p>
                  </a:txBody>
                  <a:tcPr>
                    <a:noFill/>
                  </a:tcPr>
                </a:tc>
                <a:tc>
                  <a:txBody>
                    <a:bodyPr/>
                    <a:lstStyle/>
                    <a:p>
                      <a:endParaRPr lang="en-US" dirty="0">
                        <a:latin typeface="NikoshBAN" pitchFamily="2" charset="0"/>
                        <a:cs typeface="NikoshBAN" pitchFamily="2" charset="0"/>
                      </a:endParaRPr>
                    </a:p>
                  </a:txBody>
                  <a:tcPr>
                    <a:no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1"/>
                  </a:ext>
                </a:extLst>
              </a:tr>
              <a:tr h="968498">
                <a:tc>
                  <a:txBody>
                    <a:bodyPr/>
                    <a:lstStyle/>
                    <a:p>
                      <a:r>
                        <a:rPr lang="bn-BD" sz="2800" dirty="0" smtClean="0">
                          <a:latin typeface="NikoshBAN" pitchFamily="2" charset="0"/>
                          <a:cs typeface="NikoshBAN" pitchFamily="2" charset="0"/>
                        </a:rPr>
                        <a:t>শর্ক</a:t>
                      </a:r>
                      <a:r>
                        <a:rPr lang="bn-BD" sz="2800" baseline="0" dirty="0" smtClean="0">
                          <a:latin typeface="NikoshBAN" pitchFamily="2" charset="0"/>
                          <a:cs typeface="NikoshBAN" pitchFamily="2" charset="0"/>
                        </a:rPr>
                        <a:t>রা</a:t>
                      </a:r>
                      <a:endParaRPr lang="en-US" sz="2800" dirty="0">
                        <a:latin typeface="NikoshBAN" pitchFamily="2" charset="0"/>
                        <a:cs typeface="NikoshBAN" pitchFamily="2" charset="0"/>
                      </a:endParaRPr>
                    </a:p>
                  </a:txBody>
                  <a:tcPr>
                    <a:noFill/>
                  </a:tcPr>
                </a:tc>
                <a:tc>
                  <a:txBody>
                    <a:bodyPr/>
                    <a:lstStyle/>
                    <a:p>
                      <a:endParaRPr lang="en-US" dirty="0">
                        <a:latin typeface="NikoshBAN" pitchFamily="2" charset="0"/>
                        <a:cs typeface="NikoshBAN" pitchFamily="2"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txBody>
                  <a:tcPr>
                    <a:noFill/>
                  </a:tcPr>
                </a:tc>
                <a:extLst>
                  <a:ext uri="{0D108BD9-81ED-4DB2-BD59-A6C34878D82A}">
                    <a16:rowId xmlns:a16="http://schemas.microsoft.com/office/drawing/2014/main" val="10002"/>
                  </a:ext>
                </a:extLst>
              </a:tr>
              <a:tr h="817732">
                <a:tc>
                  <a:txBody>
                    <a:bodyPr/>
                    <a:lstStyle/>
                    <a:p>
                      <a:r>
                        <a:rPr lang="bn-BD" sz="2800" dirty="0" smtClean="0">
                          <a:latin typeface="NikoshBAN" pitchFamily="2" charset="0"/>
                          <a:cs typeface="NikoshBAN" pitchFamily="2" charset="0"/>
                        </a:rPr>
                        <a:t>স্নেহ </a:t>
                      </a:r>
                      <a:endParaRPr lang="en-US" sz="2800" dirty="0">
                        <a:latin typeface="NikoshBAN" pitchFamily="2" charset="0"/>
                        <a:cs typeface="NikoshBAN" pitchFamily="2" charset="0"/>
                      </a:endParaRPr>
                    </a:p>
                  </a:txBody>
                  <a:tcPr>
                    <a:noFill/>
                  </a:tcPr>
                </a:tc>
                <a:tc>
                  <a:txBody>
                    <a:bodyPr/>
                    <a:lstStyle/>
                    <a:p>
                      <a:endParaRPr lang="en-US" dirty="0">
                        <a:latin typeface="NikoshBAN" pitchFamily="2" charset="0"/>
                        <a:cs typeface="NikoshBAN" pitchFamily="2" charset="0"/>
                      </a:endParaRPr>
                    </a:p>
                  </a:txBody>
                  <a:tcPr>
                    <a:no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3"/>
                  </a:ext>
                </a:extLst>
              </a:tr>
              <a:tr h="817732">
                <a:tc>
                  <a:txBody>
                    <a:bodyPr/>
                    <a:lstStyle/>
                    <a:p>
                      <a:r>
                        <a:rPr lang="bn-BD" sz="2800" dirty="0" smtClean="0">
                          <a:latin typeface="NikoshBAN" pitchFamily="2" charset="0"/>
                          <a:cs typeface="NikoshBAN" pitchFamily="2" charset="0"/>
                        </a:rPr>
                        <a:t>ভিটামিন</a:t>
                      </a:r>
                      <a:r>
                        <a:rPr lang="bn-BD" sz="2800" baseline="0" dirty="0" smtClean="0">
                          <a:latin typeface="NikoshBAN" pitchFamily="2" charset="0"/>
                          <a:cs typeface="NikoshBAN" pitchFamily="2" charset="0"/>
                        </a:rPr>
                        <a:t> </a:t>
                      </a:r>
                      <a:endParaRPr lang="en-US" sz="2800" dirty="0">
                        <a:latin typeface="NikoshBAN" pitchFamily="2" charset="0"/>
                        <a:cs typeface="NikoshBAN" pitchFamily="2" charset="0"/>
                      </a:endParaRPr>
                    </a:p>
                  </a:txBody>
                  <a:tcPr>
                    <a:noFill/>
                  </a:tcPr>
                </a:tc>
                <a:tc>
                  <a:txBody>
                    <a:bodyPr/>
                    <a:lstStyle/>
                    <a:p>
                      <a:endParaRPr lang="en-US" dirty="0">
                        <a:latin typeface="NikoshBAN" pitchFamily="2" charset="0"/>
                        <a:cs typeface="NikoshBAN" pitchFamily="2" charset="0"/>
                      </a:endParaRPr>
                    </a:p>
                  </a:txBody>
                  <a:tcPr>
                    <a:noFill/>
                  </a:tcPr>
                </a:tc>
                <a:tc>
                  <a:txBody>
                    <a:bodyPr/>
                    <a:lstStyle/>
                    <a:p>
                      <a:r>
                        <a:rPr lang="bn-BD" sz="2400" baseline="0" dirty="0" smtClean="0">
                          <a:latin typeface="NikoshBAN" pitchFamily="2" charset="0"/>
                          <a:cs typeface="NikoshBAN" pitchFamily="2" charset="0"/>
                        </a:rPr>
                        <a:t> </a:t>
                      </a:r>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4"/>
                  </a:ext>
                </a:extLst>
              </a:tr>
              <a:tr h="817732">
                <a:tc>
                  <a:txBody>
                    <a:bodyPr/>
                    <a:lstStyle/>
                    <a:p>
                      <a:r>
                        <a:rPr lang="bn-BD" sz="2800" dirty="0" smtClean="0">
                          <a:latin typeface="NikoshBAN" pitchFamily="2" charset="0"/>
                          <a:cs typeface="NikoshBAN" pitchFamily="2" charset="0"/>
                        </a:rPr>
                        <a:t>খনিজ</a:t>
                      </a:r>
                      <a:r>
                        <a:rPr lang="bn-BD" sz="2800" baseline="0" dirty="0" smtClean="0">
                          <a:latin typeface="NikoshBAN" pitchFamily="2" charset="0"/>
                          <a:cs typeface="NikoshBAN" pitchFamily="2" charset="0"/>
                        </a:rPr>
                        <a:t> লবন </a:t>
                      </a:r>
                      <a:endParaRPr lang="en-US" sz="2800" dirty="0">
                        <a:latin typeface="NikoshBAN" pitchFamily="2" charset="0"/>
                        <a:cs typeface="NikoshBAN" pitchFamily="2" charset="0"/>
                      </a:endParaRPr>
                    </a:p>
                  </a:txBody>
                  <a:tcPr>
                    <a:noFill/>
                  </a:tcPr>
                </a:tc>
                <a:tc>
                  <a:txBody>
                    <a:bodyPr/>
                    <a:lstStyle/>
                    <a:p>
                      <a:endParaRPr lang="en-US">
                        <a:latin typeface="NikoshBAN" pitchFamily="2" charset="0"/>
                        <a:cs typeface="NikoshBAN" pitchFamily="2" charset="0"/>
                      </a:endParaRPr>
                    </a:p>
                  </a:txBody>
                  <a:tcPr>
                    <a:no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5"/>
                  </a:ext>
                </a:extLst>
              </a:tr>
              <a:tr h="895950">
                <a:tc>
                  <a:txBody>
                    <a:bodyPr/>
                    <a:lstStyle/>
                    <a:p>
                      <a:r>
                        <a:rPr lang="bn-BD" sz="2800" dirty="0" smtClean="0">
                          <a:latin typeface="NikoshBAN" pitchFamily="2" charset="0"/>
                          <a:cs typeface="NikoshBAN" pitchFamily="2" charset="0"/>
                        </a:rPr>
                        <a:t>পানি </a:t>
                      </a:r>
                      <a:endParaRPr lang="en-US" sz="2800" dirty="0">
                        <a:latin typeface="NikoshBAN" pitchFamily="2" charset="0"/>
                        <a:cs typeface="NikoshBAN" pitchFamily="2" charset="0"/>
                      </a:endParaRPr>
                    </a:p>
                  </a:txBody>
                  <a:tcPr>
                    <a:noFill/>
                  </a:tcPr>
                </a:tc>
                <a:tc>
                  <a:txBody>
                    <a:bodyPr/>
                    <a:lstStyle/>
                    <a:p>
                      <a:endParaRPr lang="en-US" dirty="0">
                        <a:latin typeface="NikoshBAN" pitchFamily="2" charset="0"/>
                        <a:cs typeface="NikoshBAN" pitchFamily="2" charset="0"/>
                      </a:endParaRPr>
                    </a:p>
                  </a:txBody>
                  <a:tcPr>
                    <a:no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6"/>
                  </a:ext>
                </a:extLst>
              </a:tr>
            </a:tbl>
          </a:graphicData>
        </a:graphic>
      </p:graphicFrame>
      <p:sp>
        <p:nvSpPr>
          <p:cNvPr id="5" name="Rectangle 4"/>
          <p:cNvSpPr/>
          <p:nvPr/>
        </p:nvSpPr>
        <p:spPr>
          <a:xfrm>
            <a:off x="3426822" y="1524000"/>
            <a:ext cx="1432560" cy="762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42062" y="2438400"/>
            <a:ext cx="1412964" cy="762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77984" y="3429000"/>
            <a:ext cx="1402080" cy="67491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47504" y="4193176"/>
            <a:ext cx="1432561" cy="683623"/>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62744" y="5029200"/>
            <a:ext cx="1371600" cy="6096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733800" y="5934891"/>
            <a:ext cx="838200" cy="609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59978" y="1524000"/>
            <a:ext cx="4798423" cy="707886"/>
          </a:xfrm>
          <a:prstGeom prst="rect">
            <a:avLst/>
          </a:prstGeom>
          <a:noFill/>
        </p:spPr>
        <p:txBody>
          <a:bodyPr wrap="square" rtlCol="0">
            <a:spAutoFit/>
          </a:bodyPr>
          <a:lstStyle/>
          <a:p>
            <a:pPr>
              <a:defRPr/>
            </a:pPr>
            <a:r>
              <a:rPr lang="bn-BD" sz="2000" dirty="0">
                <a:latin typeface="NikoshBAN" pitchFamily="2" charset="0"/>
                <a:cs typeface="NikoshBAN" pitchFamily="2" charset="0"/>
              </a:rPr>
              <a:t>দেহ গঠন , বৃদ্ধি সাধন ও ক্ষয় পূরণ করে এবং কর্মশক্তি যোগায় । </a:t>
            </a:r>
            <a:endParaRPr lang="en-US" sz="2000" dirty="0">
              <a:latin typeface="NikoshBAN" pitchFamily="2" charset="0"/>
              <a:cs typeface="NikoshBAN" pitchFamily="2" charset="0"/>
            </a:endParaRPr>
          </a:p>
        </p:txBody>
      </p:sp>
      <p:sp>
        <p:nvSpPr>
          <p:cNvPr id="11" name="TextBox 10"/>
          <p:cNvSpPr txBox="1"/>
          <p:nvPr/>
        </p:nvSpPr>
        <p:spPr>
          <a:xfrm>
            <a:off x="5410200" y="3457583"/>
            <a:ext cx="4495800" cy="523220"/>
          </a:xfrm>
          <a:prstGeom prst="rect">
            <a:avLst/>
          </a:prstGeom>
          <a:noFill/>
        </p:spPr>
        <p:txBody>
          <a:bodyPr wrap="square" rtlCol="0">
            <a:spAutoFit/>
          </a:bodyPr>
          <a:lstStyle/>
          <a:p>
            <a:r>
              <a:rPr lang="bn-BD" sz="2800" dirty="0">
                <a:latin typeface="NikoshBAN" pitchFamily="2" charset="0"/>
                <a:cs typeface="NikoshBAN" pitchFamily="2" charset="0"/>
              </a:rPr>
              <a:t>দেহে তাপ ও শক্তি উৎপাদন করে। </a:t>
            </a:r>
            <a:endParaRPr lang="en-US" sz="2800" dirty="0">
              <a:latin typeface="NikoshBAN" pitchFamily="2" charset="0"/>
              <a:cs typeface="NikoshBAN" pitchFamily="2" charset="0"/>
            </a:endParaRPr>
          </a:p>
        </p:txBody>
      </p:sp>
      <p:sp>
        <p:nvSpPr>
          <p:cNvPr id="12" name="TextBox 11"/>
          <p:cNvSpPr txBox="1"/>
          <p:nvPr/>
        </p:nvSpPr>
        <p:spPr>
          <a:xfrm>
            <a:off x="5259977" y="2627114"/>
            <a:ext cx="2895600" cy="523220"/>
          </a:xfrm>
          <a:prstGeom prst="rect">
            <a:avLst/>
          </a:prstGeom>
          <a:noFill/>
        </p:spPr>
        <p:txBody>
          <a:bodyPr wrap="square" rtlCol="0">
            <a:spAutoFit/>
          </a:bodyPr>
          <a:lstStyle/>
          <a:p>
            <a:pPr>
              <a:defRPr/>
            </a:pPr>
            <a:r>
              <a:rPr lang="bn-BD" sz="2800" dirty="0">
                <a:latin typeface="NikoshBAN" pitchFamily="2" charset="0"/>
                <a:cs typeface="NikoshBAN" pitchFamily="2" charset="0"/>
              </a:rPr>
              <a:t>দেহে  কর্মশক্তি যোগায় । </a:t>
            </a:r>
            <a:endParaRPr lang="en-US" sz="2800" dirty="0">
              <a:latin typeface="NikoshBAN" pitchFamily="2" charset="0"/>
              <a:cs typeface="NikoshBAN" pitchFamily="2" charset="0"/>
            </a:endParaRPr>
          </a:p>
        </p:txBody>
      </p:sp>
      <p:sp>
        <p:nvSpPr>
          <p:cNvPr id="16" name="TextBox 15"/>
          <p:cNvSpPr txBox="1"/>
          <p:nvPr/>
        </p:nvSpPr>
        <p:spPr>
          <a:xfrm>
            <a:off x="5259978" y="4193175"/>
            <a:ext cx="4950823" cy="523220"/>
          </a:xfrm>
          <a:prstGeom prst="rect">
            <a:avLst/>
          </a:prstGeom>
          <a:noFill/>
        </p:spPr>
        <p:txBody>
          <a:bodyPr wrap="square" rtlCol="0">
            <a:spAutoFit/>
          </a:bodyPr>
          <a:lstStyle/>
          <a:p>
            <a:r>
              <a:rPr lang="bn-BD" sz="2800" dirty="0">
                <a:latin typeface="NikoshBAN" pitchFamily="2" charset="0"/>
                <a:cs typeface="NikoshBAN" pitchFamily="2" charset="0"/>
              </a:rPr>
              <a:t>রোগ প্রতিরোধ করে দেহকে রক্ষা করে</a:t>
            </a:r>
            <a:endParaRPr lang="en-US" sz="2800" dirty="0"/>
          </a:p>
        </p:txBody>
      </p:sp>
      <p:sp>
        <p:nvSpPr>
          <p:cNvPr id="17" name="TextBox 16"/>
          <p:cNvSpPr txBox="1"/>
          <p:nvPr/>
        </p:nvSpPr>
        <p:spPr>
          <a:xfrm>
            <a:off x="5257800" y="5029201"/>
            <a:ext cx="4648200" cy="461665"/>
          </a:xfrm>
          <a:prstGeom prst="rect">
            <a:avLst/>
          </a:prstGeom>
          <a:noFill/>
        </p:spPr>
        <p:txBody>
          <a:bodyPr wrap="square" rtlCol="0">
            <a:spAutoFit/>
          </a:bodyPr>
          <a:lstStyle/>
          <a:p>
            <a:r>
              <a:rPr lang="bn-BD" sz="2400" dirty="0">
                <a:latin typeface="NikoshBAN" pitchFamily="2" charset="0"/>
                <a:cs typeface="NikoshBAN" pitchFamily="2" charset="0"/>
              </a:rPr>
              <a:t>শরীরের ক্ষয়পুরন ও আভ্যন্তরীণ গঠন করে । </a:t>
            </a:r>
            <a:endParaRPr lang="en-US" sz="2400" dirty="0">
              <a:latin typeface="NikoshBAN" pitchFamily="2" charset="0"/>
              <a:cs typeface="NikoshBAN" pitchFamily="2" charset="0"/>
            </a:endParaRPr>
          </a:p>
        </p:txBody>
      </p:sp>
      <p:sp>
        <p:nvSpPr>
          <p:cNvPr id="18" name="TextBox 17"/>
          <p:cNvSpPr txBox="1"/>
          <p:nvPr/>
        </p:nvSpPr>
        <p:spPr>
          <a:xfrm>
            <a:off x="5259977" y="5934891"/>
            <a:ext cx="4798422" cy="707886"/>
          </a:xfrm>
          <a:prstGeom prst="rect">
            <a:avLst/>
          </a:prstGeom>
          <a:noFill/>
        </p:spPr>
        <p:txBody>
          <a:bodyPr wrap="square" rtlCol="0">
            <a:spAutoFit/>
          </a:bodyPr>
          <a:lstStyle/>
          <a:p>
            <a:r>
              <a:rPr lang="bn-BD" sz="2000" dirty="0">
                <a:latin typeface="NikoshBAN" pitchFamily="2" charset="0"/>
                <a:cs typeface="NikoshBAN" pitchFamily="2" charset="0"/>
              </a:rPr>
              <a:t>দেহের গঠন বজায়, দেহকে ঠাণ্ডা ও সচল রাখে, হজমে সাহায্য করে। </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416840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ircle(in)">
                                      <p:cBhvr>
                                        <p:cTn id="54" dur="2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P spid="14" grpId="0" animBg="1"/>
      <p:bldP spid="15" grpId="0" animBg="1"/>
      <p:bldP spid="11" grpId="0"/>
      <p:bldP spid="12"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19200"/>
            <a:ext cx="3810000" cy="1143000"/>
          </a:xfrm>
        </p:spPr>
        <p:txBody>
          <a:bodyPr>
            <a:normAutofit/>
          </a:bodyPr>
          <a:lstStyle/>
          <a:p>
            <a:r>
              <a:rPr lang="bn-BD" sz="6600" dirty="0" smtClean="0">
                <a:latin typeface="NikoshBAN" pitchFamily="2" charset="0"/>
                <a:cs typeface="NikoshBAN" pitchFamily="2" charset="0"/>
              </a:rPr>
              <a:t>জোড়ায় কাজ- </a:t>
            </a:r>
            <a:endParaRPr lang="en-US" sz="6600" dirty="0">
              <a:latin typeface="NikoshBAN" pitchFamily="2" charset="0"/>
              <a:cs typeface="NikoshBAN" pitchFamily="2" charset="0"/>
            </a:endParaRPr>
          </a:p>
        </p:txBody>
      </p:sp>
      <p:sp>
        <p:nvSpPr>
          <p:cNvPr id="3" name="Content Placeholder 2"/>
          <p:cNvSpPr>
            <a:spLocks noGrp="1"/>
          </p:cNvSpPr>
          <p:nvPr>
            <p:ph idx="1"/>
          </p:nvPr>
        </p:nvSpPr>
        <p:spPr>
          <a:xfrm>
            <a:off x="762000" y="4267200"/>
            <a:ext cx="10972800" cy="1143000"/>
          </a:xfrm>
        </p:spPr>
        <p:txBody>
          <a:bodyPr/>
          <a:lstStyle/>
          <a:p>
            <a:pPr marL="0" indent="0">
              <a:buNone/>
            </a:pPr>
            <a:r>
              <a:rPr lang="bn-BD" sz="4000" dirty="0" smtClean="0">
                <a:solidFill>
                  <a:schemeClr val="bg2">
                    <a:lumMod val="50000"/>
                  </a:schemeClr>
                </a:solidFill>
                <a:latin typeface="NikoshBAN" pitchFamily="2" charset="0"/>
                <a:cs typeface="NikoshBAN" pitchFamily="2" charset="0"/>
              </a:rPr>
              <a:t> </a:t>
            </a:r>
            <a:r>
              <a:rPr lang="bn-BD" sz="6000" dirty="0">
                <a:solidFill>
                  <a:schemeClr val="bg2">
                    <a:lumMod val="50000"/>
                  </a:schemeClr>
                </a:solidFill>
                <a:latin typeface="NikoshBAN" pitchFamily="2" charset="0"/>
                <a:cs typeface="NikoshBAN" pitchFamily="2" charset="0"/>
              </a:rPr>
              <a:t>পুষ্টিকর খাবারের গুরুত্বগুলি তালিকাবদ্ধ কর ।          </a:t>
            </a:r>
            <a:endParaRPr lang="en-US" sz="2800" dirty="0">
              <a:solidFill>
                <a:schemeClr val="bg2">
                  <a:lumMod val="5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021" t="7305" r="4044" b="1"/>
          <a:stretch/>
        </p:blipFill>
        <p:spPr>
          <a:xfrm rot="5400000">
            <a:off x="6722453" y="135548"/>
            <a:ext cx="3242896" cy="3581401"/>
          </a:xfrm>
          <a:prstGeom prst="rect">
            <a:avLst/>
          </a:prstGeom>
        </p:spPr>
      </p:pic>
    </p:spTree>
    <p:extLst>
      <p:ext uri="{BB962C8B-B14F-4D97-AF65-F5344CB8AC3E}">
        <p14:creationId xmlns:p14="http://schemas.microsoft.com/office/powerpoint/2010/main" val="205536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3886200"/>
            <a:ext cx="6781023" cy="830997"/>
          </a:xfrm>
          <a:prstGeom prst="rect">
            <a:avLst/>
          </a:prstGeom>
        </p:spPr>
        <p:txBody>
          <a:bodyPr wrap="none">
            <a:spAutoFit/>
          </a:bodyPr>
          <a:lstStyle/>
          <a:p>
            <a:pPr algn="ctr"/>
            <a:r>
              <a:rPr lang="bn-BD" sz="4800" b="1" dirty="0">
                <a:solidFill>
                  <a:schemeClr val="tx1">
                    <a:lumMod val="95000"/>
                    <a:lumOff val="5000"/>
                  </a:schemeClr>
                </a:solidFill>
                <a:latin typeface="NikoshBAN" pitchFamily="2" charset="0"/>
                <a:cs typeface="NikoshBAN" pitchFamily="2" charset="0"/>
              </a:rPr>
              <a:t>পুষ্টিহীনতার ফলে সৃষ্ট </a:t>
            </a:r>
            <a:r>
              <a:rPr lang="bn-BD" sz="4800" b="1" dirty="0" smtClean="0">
                <a:solidFill>
                  <a:schemeClr val="tx1">
                    <a:lumMod val="95000"/>
                    <a:lumOff val="5000"/>
                  </a:schemeClr>
                </a:solidFill>
                <a:latin typeface="NikoshBAN" pitchFamily="2" charset="0"/>
                <a:cs typeface="NikoshBAN" pitchFamily="2" charset="0"/>
              </a:rPr>
              <a:t>রো</a:t>
            </a:r>
            <a:r>
              <a:rPr lang="bn-IN" sz="4800" b="1" dirty="0">
                <a:solidFill>
                  <a:schemeClr val="tx1">
                    <a:lumMod val="95000"/>
                    <a:lumOff val="5000"/>
                  </a:schemeClr>
                </a:solidFill>
                <a:latin typeface="NikoshBAN" pitchFamily="2" charset="0"/>
                <a:cs typeface="NikoshBAN" pitchFamily="2" charset="0"/>
              </a:rPr>
              <a:t>গ</a:t>
            </a:r>
            <a:r>
              <a:rPr lang="bn-BD" sz="4800" b="1" dirty="0" smtClean="0">
                <a:solidFill>
                  <a:schemeClr val="tx1">
                    <a:lumMod val="95000"/>
                    <a:lumOff val="5000"/>
                  </a:schemeClr>
                </a:solidFill>
                <a:latin typeface="NikoshBAN" pitchFamily="2" charset="0"/>
                <a:cs typeface="NikoshBAN" pitchFamily="2" charset="0"/>
              </a:rPr>
              <a:t>সমূহ</a:t>
            </a:r>
            <a:r>
              <a:rPr lang="bn-IN" sz="4800" b="1" dirty="0" smtClean="0">
                <a:solidFill>
                  <a:schemeClr val="tx1">
                    <a:lumMod val="95000"/>
                    <a:lumOff val="5000"/>
                  </a:schemeClr>
                </a:solidFill>
                <a:latin typeface="NikoshBAN" pitchFamily="2" charset="0"/>
                <a:cs typeface="NikoshBAN" pitchFamily="2" charset="0"/>
              </a:rPr>
              <a:t> কী</a:t>
            </a:r>
            <a:r>
              <a:rPr lang="bn-BD" sz="4800" b="1" dirty="0" smtClean="0">
                <a:solidFill>
                  <a:schemeClr val="tx1">
                    <a:lumMod val="95000"/>
                    <a:lumOff val="5000"/>
                  </a:schemeClr>
                </a:solidFill>
                <a:latin typeface="NikoshBAN" pitchFamily="2" charset="0"/>
                <a:cs typeface="NikoshBAN" pitchFamily="2" charset="0"/>
              </a:rPr>
              <a:t> </a:t>
            </a:r>
            <a:endParaRPr lang="en-US" sz="4800" b="1" dirty="0">
              <a:latin typeface="NikoshBAN" pitchFamily="2" charset="0"/>
              <a:cs typeface="NikoshBAN" pitchFamily="2" charset="0"/>
            </a:endParaRPr>
          </a:p>
        </p:txBody>
      </p:sp>
      <p:sp>
        <p:nvSpPr>
          <p:cNvPr id="5" name="Title 1"/>
          <p:cNvSpPr txBox="1">
            <a:spLocks/>
          </p:cNvSpPr>
          <p:nvPr/>
        </p:nvSpPr>
        <p:spPr>
          <a:xfrm>
            <a:off x="1371600" y="990600"/>
            <a:ext cx="35814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b="1" dirty="0">
                <a:solidFill>
                  <a:srgbClr val="C00000"/>
                </a:solidFill>
              </a:rPr>
              <a:t>দলীয় কাজ </a:t>
            </a:r>
            <a:endParaRPr lang="en-US" b="1" dirty="0">
              <a:solidFill>
                <a:srgbClr val="C00000"/>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8033" t="3179" r="11476" b="-3179"/>
          <a:stretch/>
        </p:blipFill>
        <p:spPr>
          <a:xfrm>
            <a:off x="6019800" y="381000"/>
            <a:ext cx="3048000" cy="2432198"/>
          </a:xfrm>
          <a:prstGeom prst="rect">
            <a:avLst/>
          </a:prstGeom>
        </p:spPr>
      </p:pic>
    </p:spTree>
    <p:extLst>
      <p:ext uri="{BB962C8B-B14F-4D97-AF65-F5344CB8AC3E}">
        <p14:creationId xmlns:p14="http://schemas.microsoft.com/office/powerpoint/2010/main" val="2848908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86301" y="3000558"/>
            <a:ext cx="2489408" cy="147219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a:solidFill>
                  <a:schemeClr val="tx1">
                    <a:lumMod val="95000"/>
                    <a:lumOff val="5000"/>
                  </a:schemeClr>
                </a:solidFill>
                <a:latin typeface="NikoshBAN" pitchFamily="2" charset="0"/>
                <a:cs typeface="NikoshBAN" pitchFamily="2" charset="0"/>
              </a:rPr>
              <a:t>পুষ্টিহীনতার ফলে সৃষ্ট রোগসমূহ </a:t>
            </a:r>
            <a:endParaRPr lang="en-US" sz="2800" b="1" dirty="0">
              <a:latin typeface="NikoshBAN" pitchFamily="2" charset="0"/>
              <a:cs typeface="NikoshBAN" pitchFamily="2" charset="0"/>
            </a:endParaRPr>
          </a:p>
        </p:txBody>
      </p:sp>
      <p:cxnSp>
        <p:nvCxnSpPr>
          <p:cNvPr id="8" name="Straight Arrow Connector 7"/>
          <p:cNvCxnSpPr/>
          <p:nvPr/>
        </p:nvCxnSpPr>
        <p:spPr>
          <a:xfrm flipH="1">
            <a:off x="3962400" y="4038002"/>
            <a:ext cx="933451" cy="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849244" y="2355668"/>
            <a:ext cx="473008" cy="860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686302" y="2438400"/>
            <a:ext cx="419101" cy="736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037567" y="3765728"/>
            <a:ext cx="811033" cy="12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4"/>
            <a:endCxn id="7" idx="0"/>
          </p:cNvCxnSpPr>
          <p:nvPr/>
        </p:nvCxnSpPr>
        <p:spPr>
          <a:xfrm>
            <a:off x="5931005" y="4472755"/>
            <a:ext cx="29743" cy="480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322253" y="1577913"/>
            <a:ext cx="1852749" cy="777755"/>
            <a:chOff x="7322253" y="1577913"/>
            <a:chExt cx="1852749" cy="777755"/>
          </a:xfrm>
        </p:grpSpPr>
        <p:sp>
          <p:nvSpPr>
            <p:cNvPr id="19" name="Rectangle 18"/>
            <p:cNvSpPr/>
            <p:nvPr/>
          </p:nvSpPr>
          <p:spPr>
            <a:xfrm>
              <a:off x="7322253" y="1577913"/>
              <a:ext cx="1852749" cy="777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lumMod val="95000"/>
                    <a:lumOff val="5000"/>
                  </a:schemeClr>
                </a:solidFill>
                <a:latin typeface="NikoshBAN" pitchFamily="2" charset="0"/>
                <a:cs typeface="NikoshBAN" pitchFamily="2" charset="0"/>
              </a:endParaRPr>
            </a:p>
          </p:txBody>
        </p:sp>
        <p:sp>
          <p:nvSpPr>
            <p:cNvPr id="9" name="TextBox 8"/>
            <p:cNvSpPr txBox="1"/>
            <p:nvPr/>
          </p:nvSpPr>
          <p:spPr>
            <a:xfrm>
              <a:off x="7518196" y="1782123"/>
              <a:ext cx="1352833" cy="523220"/>
            </a:xfrm>
            <a:prstGeom prst="rect">
              <a:avLst/>
            </a:prstGeom>
            <a:noFill/>
          </p:spPr>
          <p:txBody>
            <a:bodyPr wrap="square" rtlCol="0">
              <a:spAutoFit/>
            </a:bodyPr>
            <a:lstStyle/>
            <a:p>
              <a:pPr algn="ctr"/>
              <a:r>
                <a:rPr lang="bn-BD" sz="2800" dirty="0">
                  <a:solidFill>
                    <a:schemeClr val="tx1">
                      <a:lumMod val="95000"/>
                      <a:lumOff val="5000"/>
                    </a:schemeClr>
                  </a:solidFill>
                  <a:latin typeface="NikoshBAN" pitchFamily="2" charset="0"/>
                  <a:cs typeface="NikoshBAN" pitchFamily="2" charset="0"/>
                </a:rPr>
                <a:t>মুখে ঘা </a:t>
              </a:r>
              <a:endParaRPr lang="en-US" sz="2800" dirty="0">
                <a:solidFill>
                  <a:schemeClr val="tx1">
                    <a:lumMod val="95000"/>
                    <a:lumOff val="5000"/>
                  </a:schemeClr>
                </a:solidFill>
                <a:latin typeface="NikoshBAN" pitchFamily="2" charset="0"/>
                <a:cs typeface="NikoshBAN" pitchFamily="2" charset="0"/>
              </a:endParaRPr>
            </a:p>
          </p:txBody>
        </p:sp>
      </p:grpSp>
      <p:grpSp>
        <p:nvGrpSpPr>
          <p:cNvPr id="42" name="Group 41"/>
          <p:cNvGrpSpPr/>
          <p:nvPr/>
        </p:nvGrpSpPr>
        <p:grpSpPr>
          <a:xfrm>
            <a:off x="3124200" y="1524000"/>
            <a:ext cx="1799408" cy="821041"/>
            <a:chOff x="3124200" y="1524000"/>
            <a:chExt cx="1799408" cy="821041"/>
          </a:xfrm>
        </p:grpSpPr>
        <p:sp>
          <p:nvSpPr>
            <p:cNvPr id="18" name="Rectangle 17"/>
            <p:cNvSpPr/>
            <p:nvPr/>
          </p:nvSpPr>
          <p:spPr>
            <a:xfrm>
              <a:off x="3124200" y="1524000"/>
              <a:ext cx="1799408" cy="8210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latin typeface="NikoshBAN" pitchFamily="2" charset="0"/>
                <a:cs typeface="NikoshBAN" pitchFamily="2" charset="0"/>
              </a:endParaRPr>
            </a:p>
          </p:txBody>
        </p:sp>
        <p:sp>
          <p:nvSpPr>
            <p:cNvPr id="5" name="TextBox 4"/>
            <p:cNvSpPr txBox="1"/>
            <p:nvPr/>
          </p:nvSpPr>
          <p:spPr>
            <a:xfrm>
              <a:off x="3406956" y="1618492"/>
              <a:ext cx="1216480" cy="584775"/>
            </a:xfrm>
            <a:prstGeom prst="rect">
              <a:avLst/>
            </a:prstGeom>
            <a:noFill/>
          </p:spPr>
          <p:txBody>
            <a:bodyPr wrap="square" rtlCol="0">
              <a:spAutoFit/>
            </a:bodyPr>
            <a:lstStyle/>
            <a:p>
              <a:pPr algn="ctr"/>
              <a:r>
                <a:rPr lang="bn-BD" sz="3200" dirty="0">
                  <a:solidFill>
                    <a:schemeClr val="tx1">
                      <a:lumMod val="95000"/>
                      <a:lumOff val="5000"/>
                    </a:schemeClr>
                  </a:solidFill>
                  <a:latin typeface="NikoshBAN" pitchFamily="2" charset="0"/>
                  <a:cs typeface="NikoshBAN" pitchFamily="2" charset="0"/>
                </a:rPr>
                <a:t>গলগণ্ড </a:t>
              </a:r>
              <a:endParaRPr lang="en-US" sz="3200" dirty="0">
                <a:solidFill>
                  <a:schemeClr val="tx1">
                    <a:lumMod val="95000"/>
                    <a:lumOff val="5000"/>
                  </a:schemeClr>
                </a:solidFill>
                <a:latin typeface="NikoshBAN" pitchFamily="2" charset="0"/>
                <a:cs typeface="NikoshBAN" pitchFamily="2" charset="0"/>
              </a:endParaRPr>
            </a:p>
          </p:txBody>
        </p:sp>
      </p:grpSp>
      <p:grpSp>
        <p:nvGrpSpPr>
          <p:cNvPr id="41" name="Group 40"/>
          <p:cNvGrpSpPr/>
          <p:nvPr/>
        </p:nvGrpSpPr>
        <p:grpSpPr>
          <a:xfrm>
            <a:off x="1905000" y="3581400"/>
            <a:ext cx="2117270" cy="1153418"/>
            <a:chOff x="2133600" y="4038600"/>
            <a:chExt cx="2117270" cy="1153418"/>
          </a:xfrm>
        </p:grpSpPr>
        <p:sp>
          <p:nvSpPr>
            <p:cNvPr id="20" name="Rectangle 19"/>
            <p:cNvSpPr/>
            <p:nvPr/>
          </p:nvSpPr>
          <p:spPr>
            <a:xfrm>
              <a:off x="2133600" y="4038600"/>
              <a:ext cx="1981200" cy="804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a:solidFill>
                    <a:schemeClr val="tx1">
                      <a:lumMod val="75000"/>
                      <a:lumOff val="25000"/>
                    </a:schemeClr>
                  </a:solidFill>
                  <a:latin typeface="NikoshBAN" pitchFamily="2" charset="0"/>
                  <a:cs typeface="NikoshBAN" pitchFamily="2" charset="0"/>
                </a:rPr>
                <a:t> </a:t>
              </a:r>
              <a:endParaRPr lang="en-US" sz="3200" dirty="0">
                <a:solidFill>
                  <a:schemeClr val="tx1">
                    <a:lumMod val="75000"/>
                    <a:lumOff val="25000"/>
                  </a:schemeClr>
                </a:solidFill>
                <a:latin typeface="NikoshBAN" pitchFamily="2" charset="0"/>
                <a:cs typeface="NikoshBAN" pitchFamily="2" charset="0"/>
              </a:endParaRPr>
            </a:p>
          </p:txBody>
        </p:sp>
        <p:sp>
          <p:nvSpPr>
            <p:cNvPr id="13" name="Rectangle 12"/>
            <p:cNvSpPr/>
            <p:nvPr/>
          </p:nvSpPr>
          <p:spPr>
            <a:xfrm>
              <a:off x="2438400" y="4114800"/>
              <a:ext cx="1812470" cy="1077218"/>
            </a:xfrm>
            <a:prstGeom prst="rect">
              <a:avLst/>
            </a:prstGeom>
          </p:spPr>
          <p:txBody>
            <a:bodyPr wrap="square">
              <a:spAutoFit/>
            </a:bodyPr>
            <a:lstStyle/>
            <a:p>
              <a:r>
                <a:rPr lang="bn-BD" sz="3200" dirty="0">
                  <a:solidFill>
                    <a:schemeClr val="tx1">
                      <a:lumMod val="75000"/>
                      <a:lumOff val="25000"/>
                    </a:schemeClr>
                  </a:solidFill>
                  <a:latin typeface="NikoshBAN" pitchFamily="2" charset="0"/>
                  <a:cs typeface="NikoshBAN" pitchFamily="2" charset="0"/>
                </a:rPr>
                <a:t>রিকেটস </a:t>
              </a:r>
              <a:endParaRPr lang="en-US" sz="3200" dirty="0">
                <a:solidFill>
                  <a:schemeClr val="tx1">
                    <a:lumMod val="75000"/>
                    <a:lumOff val="25000"/>
                  </a:schemeClr>
                </a:solidFill>
                <a:latin typeface="NikoshBAN" pitchFamily="2" charset="0"/>
                <a:cs typeface="NikoshBAN" pitchFamily="2" charset="0"/>
              </a:endParaRPr>
            </a:p>
            <a:p>
              <a:pPr lvl="0"/>
              <a:r>
                <a:rPr lang="bn-BD" sz="3200" dirty="0">
                  <a:solidFill>
                    <a:prstClr val="black">
                      <a:lumMod val="75000"/>
                      <a:lumOff val="25000"/>
                    </a:prstClr>
                  </a:solidFill>
                  <a:latin typeface="NikoshBAN" pitchFamily="2" charset="0"/>
                  <a:cs typeface="NikoshBAN" pitchFamily="2" charset="0"/>
                </a:rPr>
                <a:t> </a:t>
              </a:r>
              <a:endParaRPr lang="en-US" sz="3200" dirty="0">
                <a:solidFill>
                  <a:prstClr val="black">
                    <a:lumMod val="75000"/>
                    <a:lumOff val="25000"/>
                  </a:prstClr>
                </a:solidFill>
                <a:latin typeface="NikoshBAN" pitchFamily="2" charset="0"/>
                <a:cs typeface="NikoshBAN" pitchFamily="2" charset="0"/>
              </a:endParaRPr>
            </a:p>
          </p:txBody>
        </p:sp>
      </p:grpSp>
      <p:grpSp>
        <p:nvGrpSpPr>
          <p:cNvPr id="40" name="Group 39"/>
          <p:cNvGrpSpPr/>
          <p:nvPr/>
        </p:nvGrpSpPr>
        <p:grpSpPr>
          <a:xfrm>
            <a:off x="5029200" y="4953000"/>
            <a:ext cx="1863096" cy="914400"/>
            <a:chOff x="5029200" y="5105400"/>
            <a:chExt cx="1863096" cy="914400"/>
          </a:xfrm>
        </p:grpSpPr>
        <p:sp>
          <p:nvSpPr>
            <p:cNvPr id="7" name="Rectangle 6"/>
            <p:cNvSpPr/>
            <p:nvPr/>
          </p:nvSpPr>
          <p:spPr>
            <a:xfrm>
              <a:off x="5029200" y="5105400"/>
              <a:ext cx="1863096"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lumMod val="95000"/>
                      <a:lumOff val="5000"/>
                    </a:schemeClr>
                  </a:solidFill>
                  <a:latin typeface="NikoshBAN" pitchFamily="2" charset="0"/>
                  <a:cs typeface="NikoshBAN" pitchFamily="2" charset="0"/>
                </a:rPr>
                <a:t> </a:t>
              </a:r>
              <a:endParaRPr lang="en-US" sz="2800" dirty="0">
                <a:solidFill>
                  <a:schemeClr val="tx1">
                    <a:lumMod val="95000"/>
                    <a:lumOff val="5000"/>
                  </a:schemeClr>
                </a:solidFill>
                <a:latin typeface="NikoshBAN" pitchFamily="2" charset="0"/>
                <a:cs typeface="NikoshBAN" pitchFamily="2" charset="0"/>
              </a:endParaRPr>
            </a:p>
          </p:txBody>
        </p:sp>
        <p:sp>
          <p:nvSpPr>
            <p:cNvPr id="16" name="TextBox 15"/>
            <p:cNvSpPr txBox="1"/>
            <p:nvPr/>
          </p:nvSpPr>
          <p:spPr>
            <a:xfrm>
              <a:off x="5341129" y="5340250"/>
              <a:ext cx="1371600" cy="523220"/>
            </a:xfrm>
            <a:prstGeom prst="rect">
              <a:avLst/>
            </a:prstGeom>
            <a:noFill/>
          </p:spPr>
          <p:txBody>
            <a:bodyPr wrap="square" rtlCol="0">
              <a:spAutoFit/>
            </a:bodyPr>
            <a:lstStyle/>
            <a:p>
              <a:pPr algn="ctr"/>
              <a:r>
                <a:rPr lang="bn-BD" sz="2800" dirty="0">
                  <a:solidFill>
                    <a:schemeClr val="tx1">
                      <a:lumMod val="95000"/>
                      <a:lumOff val="5000"/>
                    </a:schemeClr>
                  </a:solidFill>
                  <a:latin typeface="NikoshBAN" pitchFamily="2" charset="0"/>
                  <a:cs typeface="NikoshBAN" pitchFamily="2" charset="0"/>
                </a:rPr>
                <a:t>রাতকানা </a:t>
              </a:r>
              <a:r>
                <a:rPr lang="bn-BD" dirty="0">
                  <a:solidFill>
                    <a:schemeClr val="tx1">
                      <a:lumMod val="95000"/>
                      <a:lumOff val="5000"/>
                    </a:schemeClr>
                  </a:solidFill>
                  <a:latin typeface="NikoshBAN" pitchFamily="2" charset="0"/>
                  <a:cs typeface="NikoshBAN" pitchFamily="2" charset="0"/>
                </a:rPr>
                <a:t> </a:t>
              </a:r>
              <a:endParaRPr lang="en-US" dirty="0">
                <a:solidFill>
                  <a:schemeClr val="tx1">
                    <a:lumMod val="95000"/>
                    <a:lumOff val="5000"/>
                  </a:schemeClr>
                </a:solidFill>
                <a:latin typeface="NikoshBAN" pitchFamily="2" charset="0"/>
                <a:cs typeface="NikoshBAN" pitchFamily="2" charset="0"/>
              </a:endParaRPr>
            </a:p>
          </p:txBody>
        </p:sp>
      </p:grpSp>
      <p:grpSp>
        <p:nvGrpSpPr>
          <p:cNvPr id="17" name="Group 16"/>
          <p:cNvGrpSpPr/>
          <p:nvPr/>
        </p:nvGrpSpPr>
        <p:grpSpPr>
          <a:xfrm>
            <a:off x="7924800" y="3429000"/>
            <a:ext cx="1676398" cy="952916"/>
            <a:chOff x="8001000" y="4152484"/>
            <a:chExt cx="1676398" cy="952916"/>
          </a:xfrm>
        </p:grpSpPr>
        <p:sp>
          <p:nvSpPr>
            <p:cNvPr id="21" name="Rectangle 20"/>
            <p:cNvSpPr/>
            <p:nvPr/>
          </p:nvSpPr>
          <p:spPr>
            <a:xfrm>
              <a:off x="8001000" y="4152484"/>
              <a:ext cx="1676398" cy="9529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95000"/>
                    <a:lumOff val="5000"/>
                  </a:schemeClr>
                </a:solidFill>
                <a:latin typeface="NikoshBAN" pitchFamily="2" charset="0"/>
                <a:cs typeface="NikoshBAN" pitchFamily="2" charset="0"/>
              </a:endParaRPr>
            </a:p>
          </p:txBody>
        </p:sp>
        <p:sp>
          <p:nvSpPr>
            <p:cNvPr id="22" name="TextBox 21"/>
            <p:cNvSpPr txBox="1"/>
            <p:nvPr/>
          </p:nvSpPr>
          <p:spPr>
            <a:xfrm>
              <a:off x="8001000" y="4152485"/>
              <a:ext cx="1524000" cy="584775"/>
            </a:xfrm>
            <a:prstGeom prst="rect">
              <a:avLst/>
            </a:prstGeom>
            <a:noFill/>
          </p:spPr>
          <p:txBody>
            <a:bodyPr wrap="square" rtlCol="0">
              <a:spAutoFit/>
            </a:bodyPr>
            <a:lstStyle/>
            <a:p>
              <a:r>
                <a:rPr lang="bn-BD" sz="3200" dirty="0">
                  <a:solidFill>
                    <a:schemeClr val="tx1">
                      <a:lumMod val="95000"/>
                      <a:lumOff val="5000"/>
                    </a:schemeClr>
                  </a:solidFill>
                  <a:latin typeface="NikoshBAN" pitchFamily="2" charset="0"/>
                  <a:cs typeface="NikoshBAN" pitchFamily="2" charset="0"/>
                </a:rPr>
                <a:t>    স্কার্ভি</a:t>
              </a:r>
              <a:endParaRPr lang="en-US" sz="3200" dirty="0"/>
            </a:p>
          </p:txBody>
        </p:sp>
      </p:grpSp>
      <p:sp>
        <p:nvSpPr>
          <p:cNvPr id="23" name="Title 1"/>
          <p:cNvSpPr txBox="1">
            <a:spLocks/>
          </p:cNvSpPr>
          <p:nvPr/>
        </p:nvSpPr>
        <p:spPr>
          <a:xfrm>
            <a:off x="2286000" y="304800"/>
            <a:ext cx="64770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b="1" dirty="0">
                <a:solidFill>
                  <a:srgbClr val="C00000"/>
                </a:solidFill>
              </a:rPr>
              <a:t>দলীয় </a:t>
            </a:r>
            <a:r>
              <a:rPr lang="bn-BD" b="1" dirty="0" smtClean="0">
                <a:solidFill>
                  <a:srgbClr val="C00000"/>
                </a:solidFill>
              </a:rPr>
              <a:t>কা</a:t>
            </a:r>
            <a:r>
              <a:rPr lang="bn-IN" b="1" dirty="0" smtClean="0">
                <a:solidFill>
                  <a:srgbClr val="C00000"/>
                </a:solidFill>
              </a:rPr>
              <a:t>জের সমাধান</a:t>
            </a:r>
            <a:r>
              <a:rPr lang="bn-BD" b="1" dirty="0" smtClean="0">
                <a:solidFill>
                  <a:srgbClr val="C00000"/>
                </a:solidFill>
              </a:rPr>
              <a:t> </a:t>
            </a:r>
            <a:endParaRPr lang="en-US" b="1" dirty="0">
              <a:solidFill>
                <a:srgbClr val="C00000"/>
              </a:solidFill>
            </a:endParaRPr>
          </a:p>
        </p:txBody>
      </p:sp>
      <p:sp>
        <p:nvSpPr>
          <p:cNvPr id="24" name="Rectangle 23"/>
          <p:cNvSpPr/>
          <p:nvPr/>
        </p:nvSpPr>
        <p:spPr>
          <a:xfrm>
            <a:off x="228599" y="914400"/>
            <a:ext cx="2503357" cy="1905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677400" y="457200"/>
            <a:ext cx="2286000" cy="2133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677400" y="3048000"/>
            <a:ext cx="2362200" cy="19812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219200" y="4495800"/>
            <a:ext cx="2514600" cy="20574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400" y="5105400"/>
            <a:ext cx="2971800" cy="1350818"/>
          </a:xfrm>
          <a:prstGeom prst="rect">
            <a:avLst/>
          </a:prstGeom>
        </p:spPr>
      </p:pic>
    </p:spTree>
    <p:extLst>
      <p:ext uri="{BB962C8B-B14F-4D97-AF65-F5344CB8AC3E}">
        <p14:creationId xmlns:p14="http://schemas.microsoft.com/office/powerpoint/2010/main" val="343740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arn(inVertic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circle(in)">
                                      <p:cBhvr>
                                        <p:cTn id="57" dur="20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circle(in)">
                                      <p:cBhvr>
                                        <p:cTn id="6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24" grpId="0" animBg="1"/>
      <p:bldP spid="25"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3505200" cy="914400"/>
          </a:xfrm>
        </p:spPr>
        <p:txBody>
          <a:bodyPr>
            <a:noAutofit/>
          </a:bodyPr>
          <a:lstStyle/>
          <a:p>
            <a:r>
              <a:rPr lang="bn-BD" sz="6000" b="1" dirty="0" smtClean="0">
                <a:latin typeface="NikoshBAN" pitchFamily="2" charset="0"/>
                <a:cs typeface="NikoshBAN" pitchFamily="2" charset="0"/>
              </a:rPr>
              <a:t>মূল্যায়ন </a:t>
            </a:r>
            <a:endParaRPr lang="en-US" sz="6000" b="1" dirty="0">
              <a:latin typeface="NikoshBAN" pitchFamily="2" charset="0"/>
              <a:cs typeface="NikoshBAN" pitchFamily="2" charset="0"/>
            </a:endParaRPr>
          </a:p>
        </p:txBody>
      </p:sp>
      <p:sp>
        <p:nvSpPr>
          <p:cNvPr id="9" name="TextBox 8"/>
          <p:cNvSpPr txBox="1"/>
          <p:nvPr/>
        </p:nvSpPr>
        <p:spPr>
          <a:xfrm>
            <a:off x="2514600" y="4724400"/>
            <a:ext cx="9144000" cy="1569660"/>
          </a:xfrm>
          <a:prstGeom prst="rect">
            <a:avLst/>
          </a:prstGeom>
          <a:noFill/>
        </p:spPr>
        <p:txBody>
          <a:bodyPr wrap="square" rtlCol="0">
            <a:spAutoFit/>
          </a:bodyPr>
          <a:lstStyle/>
          <a:p>
            <a:r>
              <a:rPr lang="bn-BD" sz="2400" dirty="0">
                <a:latin typeface="NikoshBAN" pitchFamily="2" charset="0"/>
                <a:cs typeface="NikoshBAN" pitchFamily="2" charset="0"/>
              </a:rPr>
              <a:t>(ক) সুষম খাদ্য কাকে বলে?                                                                                   ১</a:t>
            </a:r>
          </a:p>
          <a:p>
            <a:r>
              <a:rPr lang="bn-BD" sz="2400" dirty="0">
                <a:latin typeface="NikoshBAN" pitchFamily="2" charset="0"/>
                <a:cs typeface="NikoshBAN" pitchFamily="2" charset="0"/>
              </a:rPr>
              <a:t>(খ) পুষ্টিহীনতা কেন  হয় ?                                                                                     ২</a:t>
            </a:r>
          </a:p>
          <a:p>
            <a:r>
              <a:rPr lang="bn-BD" sz="2400" dirty="0">
                <a:latin typeface="NikoshBAN" pitchFamily="2" charset="0"/>
                <a:cs typeface="NikoshBAN" pitchFamily="2" charset="0"/>
              </a:rPr>
              <a:t>(গ) “পুষ্টিহীনতা ক্রীড়াক্ষেত্রে  সফলতার প্রধান অন্তরায়”- ব্যাখ্যা কর  ।                                ৩</a:t>
            </a:r>
          </a:p>
          <a:p>
            <a:r>
              <a:rPr lang="bn-BD" sz="2400" dirty="0">
                <a:latin typeface="NikoshBAN" pitchFamily="2" charset="0"/>
                <a:cs typeface="NikoshBAN" pitchFamily="2" charset="0"/>
              </a:rPr>
              <a:t>(ঘ) “সুস্থ সবল দেহ গঠনে পুষ্টির ভূমিকা অপরিসীম”- উক্তিটির  যথার্থতা  মূল্যায়ন কর।            </a:t>
            </a:r>
            <a:r>
              <a:rPr lang="bn-BD" sz="2000" dirty="0">
                <a:latin typeface="NikoshBAN" pitchFamily="2" charset="0"/>
                <a:cs typeface="NikoshBAN" pitchFamily="2" charset="0"/>
              </a:rPr>
              <a:t>৪</a:t>
            </a:r>
            <a:endParaRPr lang="en-US" sz="2000" dirty="0">
              <a:latin typeface="NikoshBAN" pitchFamily="2" charset="0"/>
              <a:cs typeface="NikoshBAN" pitchFamily="2" charset="0"/>
            </a:endParaRPr>
          </a:p>
        </p:txBody>
      </p:sp>
      <p:grpSp>
        <p:nvGrpSpPr>
          <p:cNvPr id="5" name="Group 4"/>
          <p:cNvGrpSpPr/>
          <p:nvPr/>
        </p:nvGrpSpPr>
        <p:grpSpPr>
          <a:xfrm>
            <a:off x="1447800" y="1143000"/>
            <a:ext cx="8991600" cy="2286000"/>
            <a:chOff x="1447800" y="1143000"/>
            <a:chExt cx="8991600" cy="2286000"/>
          </a:xfrm>
        </p:grpSpPr>
        <p:sp>
          <p:nvSpPr>
            <p:cNvPr id="3" name="Rectangle 2"/>
            <p:cNvSpPr/>
            <p:nvPr/>
          </p:nvSpPr>
          <p:spPr>
            <a:xfrm>
              <a:off x="1447800" y="1905000"/>
              <a:ext cx="2667000" cy="685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chemeClr val="accent3">
                      <a:lumMod val="75000"/>
                    </a:schemeClr>
                  </a:solidFill>
                  <a:latin typeface="NikoshBAN" pitchFamily="2" charset="0"/>
                  <a:cs typeface="NikoshBAN" pitchFamily="2" charset="0"/>
                </a:rPr>
                <a:t>সুষম খাদ্য </a:t>
              </a:r>
              <a:endParaRPr lang="en-US" sz="3600" b="1" dirty="0">
                <a:solidFill>
                  <a:schemeClr val="accent3">
                    <a:lumMod val="75000"/>
                  </a:schemeClr>
                </a:solidFill>
                <a:latin typeface="NikoshBAN" pitchFamily="2" charset="0"/>
                <a:cs typeface="NikoshBAN" pitchFamily="2" charset="0"/>
              </a:endParaRPr>
            </a:p>
          </p:txBody>
        </p:sp>
        <p:sp>
          <p:nvSpPr>
            <p:cNvPr id="4" name="Right Arrow 3"/>
            <p:cNvSpPr/>
            <p:nvPr/>
          </p:nvSpPr>
          <p:spPr>
            <a:xfrm>
              <a:off x="4343400" y="2057400"/>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1200" y="1905000"/>
              <a:ext cx="1174569"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rgbClr val="002060"/>
                  </a:solidFill>
                  <a:latin typeface="NikoshBAN" pitchFamily="2" charset="0"/>
                  <a:cs typeface="NikoshBAN" pitchFamily="2" charset="0"/>
                </a:rPr>
                <a:t>পুষ্টি</a:t>
              </a:r>
              <a:r>
                <a:rPr lang="bn-BD" sz="2800" dirty="0">
                  <a:solidFill>
                    <a:srgbClr val="002060"/>
                  </a:solidFill>
                  <a:latin typeface="NikoshBAN" panose="02000000000000000000" pitchFamily="2" charset="0"/>
                  <a:cs typeface="NikoshBAN" panose="02000000000000000000" pitchFamily="2" charset="0"/>
                </a:rPr>
                <a:t> </a:t>
              </a:r>
              <a:endParaRPr lang="en-US" sz="2800" dirty="0">
                <a:solidFill>
                  <a:srgbClr val="002060"/>
                </a:solidFill>
                <a:latin typeface="NikoshBAN" panose="02000000000000000000" pitchFamily="2" charset="0"/>
                <a:cs typeface="NikoshBAN" panose="02000000000000000000" pitchFamily="2" charset="0"/>
              </a:endParaRPr>
            </a:p>
          </p:txBody>
        </p:sp>
        <p:sp>
          <p:nvSpPr>
            <p:cNvPr id="7" name="Rectangle 6"/>
            <p:cNvSpPr/>
            <p:nvPr/>
          </p:nvSpPr>
          <p:spPr>
            <a:xfrm>
              <a:off x="8686800" y="1143000"/>
              <a:ext cx="1752600" cy="2286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7391400" y="20574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2590800" y="4038600"/>
            <a:ext cx="6934200" cy="584775"/>
          </a:xfrm>
          <a:prstGeom prst="rect">
            <a:avLst/>
          </a:prstGeom>
          <a:noFill/>
        </p:spPr>
        <p:txBody>
          <a:bodyPr wrap="square" rtlCol="0">
            <a:spAutoFit/>
          </a:bodyPr>
          <a:lstStyle/>
          <a:p>
            <a:r>
              <a:rPr lang="bn-BD" sz="3200" dirty="0">
                <a:latin typeface="NikoshBAN" pitchFamily="2" charset="0"/>
                <a:cs typeface="NikoshBAN" pitchFamily="2" charset="0"/>
              </a:rPr>
              <a:t>উদ্দীপকের আলোকে নিচের প্রশ্নগুলোর উত্তর দাও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80176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71132" y="4910818"/>
            <a:ext cx="4619966" cy="300082"/>
          </a:xfrm>
          <a:prstGeom prst="rect">
            <a:avLst/>
          </a:prstGeom>
          <a:noFill/>
        </p:spPr>
        <p:txBody>
          <a:bodyPr wrap="square" rtlCol="0">
            <a:spAutoFit/>
          </a:bodyPr>
          <a:lstStyle/>
          <a:p>
            <a:endParaRPr lang="en-US" sz="1350"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1" y="381001"/>
            <a:ext cx="2573531" cy="23052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TextBox 13"/>
          <p:cNvSpPr txBox="1"/>
          <p:nvPr/>
        </p:nvSpPr>
        <p:spPr>
          <a:xfrm>
            <a:off x="990600" y="1066800"/>
            <a:ext cx="2171700" cy="715581"/>
          </a:xfrm>
          <a:prstGeom prst="rect">
            <a:avLst/>
          </a:prstGeom>
          <a:blipFill>
            <a:blip r:embed="rId3"/>
            <a:tile tx="0" ty="0" sx="100000" sy="100000" flip="none" algn="tl"/>
          </a:blipFill>
          <a:ln w="57150">
            <a:solidFill>
              <a:schemeClr val="tx1"/>
            </a:solidFill>
          </a:ln>
        </p:spPr>
        <p:txBody>
          <a:bodyPr wrap="square" rtlCol="0">
            <a:spAutoFit/>
          </a:bodyPr>
          <a:lstStyle/>
          <a:p>
            <a:r>
              <a:rPr lang="en-US" sz="4050" dirty="0" err="1">
                <a:latin typeface="NikoshBAN" panose="02000000000000000000" pitchFamily="2" charset="0"/>
                <a:cs typeface="NikoshBAN" panose="02000000000000000000" pitchFamily="2" charset="0"/>
              </a:rPr>
              <a:t>বাড়ীর</a:t>
            </a:r>
            <a:r>
              <a:rPr lang="en-US" sz="4050" dirty="0">
                <a:latin typeface="NikoshBAN" panose="02000000000000000000" pitchFamily="2" charset="0"/>
                <a:cs typeface="NikoshBAN" panose="02000000000000000000" pitchFamily="2" charset="0"/>
              </a:rPr>
              <a:t> </a:t>
            </a:r>
            <a:r>
              <a:rPr lang="en-US" sz="4050" dirty="0" err="1">
                <a:latin typeface="NikoshBAN" panose="02000000000000000000" pitchFamily="2" charset="0"/>
                <a:cs typeface="NikoshBAN" panose="02000000000000000000" pitchFamily="2" charset="0"/>
              </a:rPr>
              <a:t>কাজ</a:t>
            </a:r>
            <a:endParaRPr lang="en-US" sz="405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9975" r="23279" b="5215"/>
          <a:stretch/>
        </p:blipFill>
        <p:spPr>
          <a:xfrm rot="5400000">
            <a:off x="8764430" y="227171"/>
            <a:ext cx="2657897" cy="22035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TextBox 5"/>
          <p:cNvSpPr txBox="1"/>
          <p:nvPr/>
        </p:nvSpPr>
        <p:spPr>
          <a:xfrm>
            <a:off x="2895600" y="3886200"/>
            <a:ext cx="7848600" cy="1569660"/>
          </a:xfrm>
          <a:prstGeom prst="rect">
            <a:avLst/>
          </a:prstGeom>
          <a:solidFill>
            <a:schemeClr val="accent4">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marL="457200" indent="-457200">
              <a:buFont typeface="Wingdings" pitchFamily="2" charset="2"/>
              <a:buChar char="q"/>
            </a:pPr>
            <a:r>
              <a:rPr lang="bn-BD" sz="4800" dirty="0">
                <a:solidFill>
                  <a:srgbClr val="3333CC"/>
                </a:solidFill>
                <a:latin typeface="NikoshBAN" pitchFamily="2" charset="0"/>
                <a:cs typeface="NikoshBAN" pitchFamily="2" charset="0"/>
              </a:rPr>
              <a:t>খাদ্যের উপাদান অনুসারে বিভিন্ন প্রকার খাদ্যের একটি তালিকা তৈরি করবে।</a:t>
            </a:r>
            <a:endParaRPr lang="en-US" sz="4800" dirty="0">
              <a:solidFill>
                <a:srgbClr val="3333CC"/>
              </a:solidFill>
              <a:latin typeface="NikoshBAN" pitchFamily="2" charset="0"/>
              <a:cs typeface="NikoshBAN" pitchFamily="2" charset="0"/>
            </a:endParaRPr>
          </a:p>
        </p:txBody>
      </p:sp>
    </p:spTree>
    <p:extLst>
      <p:ext uri="{BB962C8B-B14F-4D97-AF65-F5344CB8AC3E}">
        <p14:creationId xmlns:p14="http://schemas.microsoft.com/office/powerpoint/2010/main" val="56810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8" presetClass="emph" presetSubtype="0" fill="hold" grpId="0" nodeType="clickEffect">
                                  <p:stCondLst>
                                    <p:cond delay="0"/>
                                  </p:stCondLst>
                                  <p:iterate type="lt">
                                    <p:tmPct val="10000"/>
                                  </p:iterate>
                                  <p:childTnLst>
                                    <p:animClr clrSpc="rgb" dir="cw">
                                      <p:cBhvr override="childStyle">
                                        <p:cTn id="22" dur="500" fill="hold"/>
                                        <p:tgtEl>
                                          <p:spTgt spid="6"/>
                                        </p:tgtEl>
                                        <p:attrNameLst>
                                          <p:attrName>style.color</p:attrName>
                                        </p:attrNameLst>
                                      </p:cBhvr>
                                      <p:to>
                                        <a:schemeClr val="accent2"/>
                                      </p:to>
                                    </p:animClr>
                                    <p:animClr clrSpc="rgb" dir="cw">
                                      <p:cBhvr>
                                        <p:cTn id="23" dur="500" fill="hold"/>
                                        <p:tgtEl>
                                          <p:spTgt spid="6"/>
                                        </p:tgtEl>
                                        <p:attrNameLst>
                                          <p:attrName>fillcolor</p:attrName>
                                        </p:attrNameLst>
                                      </p:cBhvr>
                                      <p:to>
                                        <a:schemeClr val="accent2"/>
                                      </p:to>
                                    </p:animClr>
                                    <p:set>
                                      <p:cBhvr>
                                        <p:cTn id="24" dur="500" fill="hold"/>
                                        <p:tgtEl>
                                          <p:spTgt spid="6"/>
                                        </p:tgtEl>
                                        <p:attrNameLst>
                                          <p:attrName>fill.type</p:attrName>
                                        </p:attrNameLst>
                                      </p:cBhvr>
                                      <p:to>
                                        <p:strVal val="solid"/>
                                      </p:to>
                                    </p:set>
                                    <p:anim to="1.5" calcmode="lin" valueType="num">
                                      <p:cBhvr override="childStyle">
                                        <p:cTn id="25"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p:cNvPicPr>
          <p:nvPr/>
        </p:nvPicPr>
        <p:blipFill>
          <a:blip r:embed="rId3">
            <a:extLst>
              <a:ext uri="{28A0092B-C50C-407E-A947-70E740481C1C}">
                <a14:useLocalDpi xmlns:a14="http://schemas.microsoft.com/office/drawing/2010/main" val="0"/>
              </a:ext>
            </a:extLst>
          </a:blip>
          <a:srcRect t="70625"/>
          <a:stretch>
            <a:fillRect/>
          </a:stretch>
        </p:blipFill>
        <p:spPr bwMode="auto">
          <a:xfrm>
            <a:off x="1930401" y="4371977"/>
            <a:ext cx="8562109"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145" y="4430472"/>
            <a:ext cx="2794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1164" y="1148293"/>
            <a:ext cx="8589818"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02000" y="1148292"/>
            <a:ext cx="2590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39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repeatCount="indefinite" fill="hold" nodeType="clickEffect">
                                  <p:stCondLst>
                                    <p:cond delay="0"/>
                                  </p:stCondLst>
                                  <p:childTnLst>
                                    <p:animMotion origin="layout" path="M 2.85354E-6 -4.94949E-6 L 1.33783 -0.01783 " pathEditMode="relative" rAng="0" ptsTypes="AA">
                                      <p:cBhvr>
                                        <p:cTn id="6" dur="12000" fill="hold"/>
                                        <p:tgtEl>
                                          <p:spTgt spid="2"/>
                                        </p:tgtEl>
                                        <p:attrNameLst>
                                          <p:attrName>ppt_x</p:attrName>
                                          <p:attrName>ppt_y</p:attrName>
                                        </p:attrNameLst>
                                      </p:cBhvr>
                                      <p:rCtr x="66888" y="-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0" y="533400"/>
            <a:ext cx="5105400" cy="1143000"/>
          </a:xfrm>
        </p:spPr>
        <p:txBody>
          <a:bodyPr>
            <a:normAutofit/>
          </a:bodyPr>
          <a:lstStyle/>
          <a:p>
            <a:r>
              <a:rPr lang="bn-BD" sz="6600" b="1" u="sng" dirty="0">
                <a:solidFill>
                  <a:srgbClr val="00B050"/>
                </a:solidFill>
                <a:latin typeface="NikoshBAN" pitchFamily="2" charset="0"/>
                <a:cs typeface="NikoshBAN" pitchFamily="2" charset="0"/>
              </a:rPr>
              <a:t>পাঠ পরিচিতি </a:t>
            </a:r>
            <a:endParaRPr lang="en-US" sz="6600" b="1" u="sng" dirty="0">
              <a:solidFill>
                <a:srgbClr val="00B050"/>
              </a:solidFill>
              <a:latin typeface="NikoshBAN" pitchFamily="2" charset="0"/>
              <a:cs typeface="NikoshBAN" pitchFamily="2" charset="0"/>
            </a:endParaRPr>
          </a:p>
        </p:txBody>
      </p:sp>
      <p:sp>
        <p:nvSpPr>
          <p:cNvPr id="4" name="Content Placeholder 3"/>
          <p:cNvSpPr>
            <a:spLocks noGrp="1"/>
          </p:cNvSpPr>
          <p:nvPr>
            <p:ph idx="1"/>
          </p:nvPr>
        </p:nvSpPr>
        <p:spPr>
          <a:xfrm>
            <a:off x="2057400" y="1600201"/>
            <a:ext cx="8229600" cy="4525963"/>
          </a:xfrm>
        </p:spPr>
        <p:txBody>
          <a:bodyPr/>
          <a:lstStyle/>
          <a:p>
            <a:pPr marL="0" indent="0" algn="ctr">
              <a:buNone/>
            </a:pPr>
            <a:endParaRPr lang="en-US" i="1" dirty="0">
              <a:solidFill>
                <a:srgbClr val="7030A0"/>
              </a:solidFill>
            </a:endParaRPr>
          </a:p>
          <a:p>
            <a:pPr algn="ctr"/>
            <a:r>
              <a:rPr lang="bn-BD" sz="4000" b="1" i="1" dirty="0">
                <a:solidFill>
                  <a:srgbClr val="7030A0"/>
                </a:solidFill>
                <a:latin typeface="NikoshBAN" pitchFamily="2" charset="0"/>
                <a:cs typeface="NikoshBAN" pitchFamily="2" charset="0"/>
              </a:rPr>
              <a:t>শ্রেনী- নবম </a:t>
            </a:r>
          </a:p>
          <a:p>
            <a:pPr algn="ctr"/>
            <a:r>
              <a:rPr lang="bn-BD" sz="4000" b="1" i="1" dirty="0">
                <a:solidFill>
                  <a:srgbClr val="7030A0"/>
                </a:solidFill>
                <a:latin typeface="NikoshBAN" pitchFamily="2" charset="0"/>
                <a:cs typeface="NikoshBAN" pitchFamily="2" charset="0"/>
              </a:rPr>
              <a:t>বিষয়- শারীরিক শিক্ষা </a:t>
            </a:r>
          </a:p>
          <a:p>
            <a:pPr algn="ctr"/>
            <a:r>
              <a:rPr lang="bn-BD" sz="4000" b="1" i="1" dirty="0">
                <a:solidFill>
                  <a:srgbClr val="7030A0"/>
                </a:solidFill>
                <a:latin typeface="NikoshBAN" pitchFamily="2" charset="0"/>
                <a:cs typeface="NikoshBAN" pitchFamily="2" charset="0"/>
              </a:rPr>
              <a:t>অধ্যায়- ৫ম </a:t>
            </a:r>
          </a:p>
          <a:p>
            <a:pPr algn="ctr"/>
            <a:r>
              <a:rPr lang="bn-BD" sz="4000" b="1" i="1" dirty="0">
                <a:solidFill>
                  <a:srgbClr val="7030A0"/>
                </a:solidFill>
                <a:latin typeface="NikoshBAN" pitchFamily="2" charset="0"/>
                <a:cs typeface="NikoshBAN" pitchFamily="2" charset="0"/>
              </a:rPr>
              <a:t>সময়- ৫০ মিনিট </a:t>
            </a:r>
          </a:p>
          <a:p>
            <a:pPr algn="ctr"/>
            <a:r>
              <a:rPr lang="bn-BD" sz="4000" b="1" i="1" dirty="0">
                <a:solidFill>
                  <a:srgbClr val="7030A0"/>
                </a:solidFill>
                <a:latin typeface="NikoshBAN" pitchFamily="2" charset="0"/>
                <a:cs typeface="NikoshBAN" pitchFamily="2" charset="0"/>
              </a:rPr>
              <a:t>শিক্ষার্থী – ৫০ জন </a:t>
            </a:r>
          </a:p>
          <a:p>
            <a:pPr algn="ctr"/>
            <a:endParaRPr lang="en-US" sz="4000" b="1" i="1" dirty="0">
              <a:solidFill>
                <a:srgbClr val="7030A0"/>
              </a:solidFill>
            </a:endParaRPr>
          </a:p>
        </p:txBody>
      </p:sp>
    </p:spTree>
    <p:extLst>
      <p:ext uri="{BB962C8B-B14F-4D97-AF65-F5344CB8AC3E}">
        <p14:creationId xmlns:p14="http://schemas.microsoft.com/office/powerpoint/2010/main" val="199079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barn(inVertical)">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76" y="2171700"/>
            <a:ext cx="3814513" cy="1524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1" y="4267200"/>
            <a:ext cx="3162299" cy="2019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0838" y="2400300"/>
            <a:ext cx="3209925" cy="14097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3962400"/>
            <a:ext cx="3686175" cy="1981200"/>
          </a:xfrm>
          <a:prstGeom prst="rect">
            <a:avLst/>
          </a:prstGeom>
          <a:noFill/>
        </p:spPr>
      </p:pic>
      <p:sp>
        <p:nvSpPr>
          <p:cNvPr id="7" name="TextBox 6"/>
          <p:cNvSpPr txBox="1"/>
          <p:nvPr/>
        </p:nvSpPr>
        <p:spPr>
          <a:xfrm>
            <a:off x="2590801" y="457201"/>
            <a:ext cx="7038975" cy="1200329"/>
          </a:xfrm>
          <a:prstGeom prst="rect">
            <a:avLst/>
          </a:prstGeom>
          <a:solidFill>
            <a:schemeClr val="accent3">
              <a:lumMod val="20000"/>
              <a:lumOff val="80000"/>
            </a:schemeClr>
          </a:solidFill>
          <a:effectLst>
            <a:glow rad="228600">
              <a:schemeClr val="accent6">
                <a:satMod val="175000"/>
                <a:alpha val="40000"/>
              </a:schemeClr>
            </a:glow>
            <a:innerShdw blurRad="63500" dist="50800" dir="10800000">
              <a:prstClr val="black">
                <a:alpha val="50000"/>
              </a:prstClr>
            </a:innerShdw>
          </a:effectLst>
          <a:scene3d>
            <a:camera prst="orthographicFront"/>
            <a:lightRig rig="threePt" dir="t"/>
          </a:scene3d>
          <a:sp3d>
            <a:bevelT/>
          </a:sp3d>
        </p:spPr>
        <p:txBody>
          <a:bodyPr wrap="square" rtlCol="0">
            <a:spAutoFit/>
          </a:bodyPr>
          <a:lstStyle/>
          <a:p>
            <a:r>
              <a:rPr lang="bn-BD" sz="3600" b="1" dirty="0">
                <a:solidFill>
                  <a:schemeClr val="accent1">
                    <a:lumMod val="75000"/>
                  </a:schemeClr>
                </a:solidFill>
                <a:latin typeface="NikoshBAN" pitchFamily="2" charset="0"/>
                <a:cs typeface="NikoshBAN" pitchFamily="2" charset="0"/>
              </a:rPr>
              <a:t>নিচের চিত্রগুলোতে কিসের  এবং এগুলো খেলে আমাদের শরীরের কি উপকার হয় ?</a:t>
            </a:r>
            <a:endParaRPr lang="en-US" sz="3600" b="1" dirty="0">
              <a:solidFill>
                <a:schemeClr val="accent1">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1300192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1400" y="152400"/>
            <a:ext cx="2791326" cy="35052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828800" y="838200"/>
            <a:ext cx="33528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6600" dirty="0">
                <a:solidFill>
                  <a:schemeClr val="tx1">
                    <a:lumMod val="95000"/>
                    <a:lumOff val="5000"/>
                  </a:schemeClr>
                </a:solidFill>
                <a:latin typeface="NikoshBAN" pitchFamily="2" charset="0"/>
                <a:cs typeface="NikoshBAN" pitchFamily="2" charset="0"/>
              </a:rPr>
              <a:t>পুষ্টি</a:t>
            </a:r>
            <a:r>
              <a:rPr lang="bn-BD" sz="8800" dirty="0">
                <a:solidFill>
                  <a:schemeClr val="tx1">
                    <a:lumMod val="95000"/>
                    <a:lumOff val="5000"/>
                  </a:schemeClr>
                </a:solidFill>
                <a:latin typeface="NikoshBAN" pitchFamily="2" charset="0"/>
                <a:cs typeface="NikoshBAN" pitchFamily="2" charset="0"/>
              </a:rPr>
              <a:t> </a:t>
            </a:r>
            <a:endParaRPr lang="en-US" sz="8800" dirty="0">
              <a:solidFill>
                <a:schemeClr val="tx1">
                  <a:lumMod val="95000"/>
                  <a:lumOff val="5000"/>
                </a:schemeClr>
              </a:solidFill>
              <a:latin typeface="NikoshBAN" pitchFamily="2" charset="0"/>
              <a:cs typeface="NikoshBAN" pitchFamily="2" charset="0"/>
            </a:endParaRPr>
          </a:p>
        </p:txBody>
      </p:sp>
      <p:sp>
        <p:nvSpPr>
          <p:cNvPr id="4" name="Right Arrow 3"/>
          <p:cNvSpPr/>
          <p:nvPr/>
        </p:nvSpPr>
        <p:spPr>
          <a:xfrm>
            <a:off x="5486400" y="1905000"/>
            <a:ext cx="13152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133600" y="1066801"/>
            <a:ext cx="2695074" cy="2213811"/>
          </a:xfrm>
          <a:custGeom>
            <a:avLst/>
            <a:gdLst>
              <a:gd name="connsiteX0" fmla="*/ 2695074 w 2695074"/>
              <a:gd name="connsiteY0" fmla="*/ 16042 h 2213811"/>
              <a:gd name="connsiteX1" fmla="*/ 2598821 w 2695074"/>
              <a:gd name="connsiteY1" fmla="*/ 64169 h 2213811"/>
              <a:gd name="connsiteX2" fmla="*/ 2550695 w 2695074"/>
              <a:gd name="connsiteY2" fmla="*/ 80211 h 2213811"/>
              <a:gd name="connsiteX3" fmla="*/ 2518610 w 2695074"/>
              <a:gd name="connsiteY3" fmla="*/ 112295 h 2213811"/>
              <a:gd name="connsiteX4" fmla="*/ 2470484 w 2695074"/>
              <a:gd name="connsiteY4" fmla="*/ 144379 h 2213811"/>
              <a:gd name="connsiteX5" fmla="*/ 2422358 w 2695074"/>
              <a:gd name="connsiteY5" fmla="*/ 240632 h 2213811"/>
              <a:gd name="connsiteX6" fmla="*/ 2390274 w 2695074"/>
              <a:gd name="connsiteY6" fmla="*/ 288758 h 2213811"/>
              <a:gd name="connsiteX7" fmla="*/ 2374231 w 2695074"/>
              <a:gd name="connsiteY7" fmla="*/ 336885 h 2213811"/>
              <a:gd name="connsiteX8" fmla="*/ 2326105 w 2695074"/>
              <a:gd name="connsiteY8" fmla="*/ 368969 h 2213811"/>
              <a:gd name="connsiteX9" fmla="*/ 2229852 w 2695074"/>
              <a:gd name="connsiteY9" fmla="*/ 465221 h 2213811"/>
              <a:gd name="connsiteX10" fmla="*/ 2197768 w 2695074"/>
              <a:gd name="connsiteY10" fmla="*/ 497306 h 2213811"/>
              <a:gd name="connsiteX11" fmla="*/ 2101516 w 2695074"/>
              <a:gd name="connsiteY11" fmla="*/ 561474 h 2213811"/>
              <a:gd name="connsiteX12" fmla="*/ 2069431 w 2695074"/>
              <a:gd name="connsiteY12" fmla="*/ 593558 h 2213811"/>
              <a:gd name="connsiteX13" fmla="*/ 1973179 w 2695074"/>
              <a:gd name="connsiteY13" fmla="*/ 657727 h 2213811"/>
              <a:gd name="connsiteX14" fmla="*/ 1925052 w 2695074"/>
              <a:gd name="connsiteY14" fmla="*/ 689811 h 2213811"/>
              <a:gd name="connsiteX15" fmla="*/ 1876926 w 2695074"/>
              <a:gd name="connsiteY15" fmla="*/ 737937 h 2213811"/>
              <a:gd name="connsiteX16" fmla="*/ 1844842 w 2695074"/>
              <a:gd name="connsiteY16" fmla="*/ 786063 h 2213811"/>
              <a:gd name="connsiteX17" fmla="*/ 1748589 w 2695074"/>
              <a:gd name="connsiteY17" fmla="*/ 834190 h 2213811"/>
              <a:gd name="connsiteX18" fmla="*/ 1620252 w 2695074"/>
              <a:gd name="connsiteY18" fmla="*/ 962527 h 2213811"/>
              <a:gd name="connsiteX19" fmla="*/ 1572126 w 2695074"/>
              <a:gd name="connsiteY19" fmla="*/ 1010653 h 2213811"/>
              <a:gd name="connsiteX20" fmla="*/ 1475874 w 2695074"/>
              <a:gd name="connsiteY20" fmla="*/ 1074821 h 2213811"/>
              <a:gd name="connsiteX21" fmla="*/ 1443789 w 2695074"/>
              <a:gd name="connsiteY21" fmla="*/ 1106906 h 2213811"/>
              <a:gd name="connsiteX22" fmla="*/ 1395663 w 2695074"/>
              <a:gd name="connsiteY22" fmla="*/ 1138990 h 2213811"/>
              <a:gd name="connsiteX23" fmla="*/ 1315452 w 2695074"/>
              <a:gd name="connsiteY23" fmla="*/ 1219200 h 2213811"/>
              <a:gd name="connsiteX24" fmla="*/ 1283368 w 2695074"/>
              <a:gd name="connsiteY24" fmla="*/ 1251285 h 2213811"/>
              <a:gd name="connsiteX25" fmla="*/ 1171074 w 2695074"/>
              <a:gd name="connsiteY25" fmla="*/ 1315453 h 2213811"/>
              <a:gd name="connsiteX26" fmla="*/ 1090863 w 2695074"/>
              <a:gd name="connsiteY26" fmla="*/ 1411706 h 2213811"/>
              <a:gd name="connsiteX27" fmla="*/ 1026695 w 2695074"/>
              <a:gd name="connsiteY27" fmla="*/ 1507958 h 2213811"/>
              <a:gd name="connsiteX28" fmla="*/ 946484 w 2695074"/>
              <a:gd name="connsiteY28" fmla="*/ 1524000 h 2213811"/>
              <a:gd name="connsiteX29" fmla="*/ 866274 w 2695074"/>
              <a:gd name="connsiteY29" fmla="*/ 1572127 h 2213811"/>
              <a:gd name="connsiteX30" fmla="*/ 786063 w 2695074"/>
              <a:gd name="connsiteY30" fmla="*/ 1620253 h 2213811"/>
              <a:gd name="connsiteX31" fmla="*/ 753979 w 2695074"/>
              <a:gd name="connsiteY31" fmla="*/ 1668379 h 2213811"/>
              <a:gd name="connsiteX32" fmla="*/ 705852 w 2695074"/>
              <a:gd name="connsiteY32" fmla="*/ 1700463 h 2213811"/>
              <a:gd name="connsiteX33" fmla="*/ 673768 w 2695074"/>
              <a:gd name="connsiteY33" fmla="*/ 1732548 h 2213811"/>
              <a:gd name="connsiteX34" fmla="*/ 625642 w 2695074"/>
              <a:gd name="connsiteY34" fmla="*/ 1764632 h 2213811"/>
              <a:gd name="connsiteX35" fmla="*/ 577516 w 2695074"/>
              <a:gd name="connsiteY35" fmla="*/ 1812758 h 2213811"/>
              <a:gd name="connsiteX36" fmla="*/ 529389 w 2695074"/>
              <a:gd name="connsiteY36" fmla="*/ 1844842 h 2213811"/>
              <a:gd name="connsiteX37" fmla="*/ 497305 w 2695074"/>
              <a:gd name="connsiteY37" fmla="*/ 1876927 h 2213811"/>
              <a:gd name="connsiteX38" fmla="*/ 352926 w 2695074"/>
              <a:gd name="connsiteY38" fmla="*/ 1957137 h 2213811"/>
              <a:gd name="connsiteX39" fmla="*/ 320842 w 2695074"/>
              <a:gd name="connsiteY39" fmla="*/ 2005263 h 2213811"/>
              <a:gd name="connsiteX40" fmla="*/ 272716 w 2695074"/>
              <a:gd name="connsiteY40" fmla="*/ 2021306 h 2213811"/>
              <a:gd name="connsiteX41" fmla="*/ 240631 w 2695074"/>
              <a:gd name="connsiteY41" fmla="*/ 2053390 h 2213811"/>
              <a:gd name="connsiteX42" fmla="*/ 176463 w 2695074"/>
              <a:gd name="connsiteY42" fmla="*/ 2085474 h 2213811"/>
              <a:gd name="connsiteX43" fmla="*/ 96252 w 2695074"/>
              <a:gd name="connsiteY43" fmla="*/ 2165685 h 2213811"/>
              <a:gd name="connsiteX44" fmla="*/ 48126 w 2695074"/>
              <a:gd name="connsiteY44" fmla="*/ 2213811 h 2213811"/>
              <a:gd name="connsiteX45" fmla="*/ 0 w 2695074"/>
              <a:gd name="connsiteY45" fmla="*/ 2117558 h 2213811"/>
              <a:gd name="connsiteX46" fmla="*/ 16042 w 2695074"/>
              <a:gd name="connsiteY46" fmla="*/ 2053390 h 2213811"/>
              <a:gd name="connsiteX47" fmla="*/ 64168 w 2695074"/>
              <a:gd name="connsiteY47" fmla="*/ 2005263 h 2213811"/>
              <a:gd name="connsiteX48" fmla="*/ 144379 w 2695074"/>
              <a:gd name="connsiteY48" fmla="*/ 1989221 h 2213811"/>
              <a:gd name="connsiteX49" fmla="*/ 240631 w 2695074"/>
              <a:gd name="connsiteY49" fmla="*/ 1957137 h 2213811"/>
              <a:gd name="connsiteX50" fmla="*/ 320842 w 2695074"/>
              <a:gd name="connsiteY50" fmla="*/ 1892969 h 2213811"/>
              <a:gd name="connsiteX51" fmla="*/ 385010 w 2695074"/>
              <a:gd name="connsiteY51" fmla="*/ 1860885 h 2213811"/>
              <a:gd name="connsiteX52" fmla="*/ 465221 w 2695074"/>
              <a:gd name="connsiteY52" fmla="*/ 1780674 h 2213811"/>
              <a:gd name="connsiteX53" fmla="*/ 545431 w 2695074"/>
              <a:gd name="connsiteY53" fmla="*/ 1700463 h 2213811"/>
              <a:gd name="connsiteX54" fmla="*/ 577516 w 2695074"/>
              <a:gd name="connsiteY54" fmla="*/ 1668379 h 2213811"/>
              <a:gd name="connsiteX55" fmla="*/ 609600 w 2695074"/>
              <a:gd name="connsiteY55" fmla="*/ 1620253 h 2213811"/>
              <a:gd name="connsiteX56" fmla="*/ 721895 w 2695074"/>
              <a:gd name="connsiteY56" fmla="*/ 1475874 h 2213811"/>
              <a:gd name="connsiteX57" fmla="*/ 770021 w 2695074"/>
              <a:gd name="connsiteY57" fmla="*/ 1459832 h 2213811"/>
              <a:gd name="connsiteX58" fmla="*/ 818147 w 2695074"/>
              <a:gd name="connsiteY58" fmla="*/ 1427748 h 2213811"/>
              <a:gd name="connsiteX59" fmla="*/ 882316 w 2695074"/>
              <a:gd name="connsiteY59" fmla="*/ 1411706 h 2213811"/>
              <a:gd name="connsiteX60" fmla="*/ 978568 w 2695074"/>
              <a:gd name="connsiteY60" fmla="*/ 1363579 h 2213811"/>
              <a:gd name="connsiteX61" fmla="*/ 1026695 w 2695074"/>
              <a:gd name="connsiteY61" fmla="*/ 1315453 h 2213811"/>
              <a:gd name="connsiteX62" fmla="*/ 1090863 w 2695074"/>
              <a:gd name="connsiteY62" fmla="*/ 1235242 h 2213811"/>
              <a:gd name="connsiteX63" fmla="*/ 1138989 w 2695074"/>
              <a:gd name="connsiteY63" fmla="*/ 1219200 h 2213811"/>
              <a:gd name="connsiteX64" fmla="*/ 1235242 w 2695074"/>
              <a:gd name="connsiteY64" fmla="*/ 1138990 h 2213811"/>
              <a:gd name="connsiteX65" fmla="*/ 1315452 w 2695074"/>
              <a:gd name="connsiteY65" fmla="*/ 1042737 h 2213811"/>
              <a:gd name="connsiteX66" fmla="*/ 1411705 w 2695074"/>
              <a:gd name="connsiteY66" fmla="*/ 978569 h 2213811"/>
              <a:gd name="connsiteX67" fmla="*/ 1491916 w 2695074"/>
              <a:gd name="connsiteY67" fmla="*/ 898358 h 2213811"/>
              <a:gd name="connsiteX68" fmla="*/ 1540042 w 2695074"/>
              <a:gd name="connsiteY68" fmla="*/ 850232 h 2213811"/>
              <a:gd name="connsiteX69" fmla="*/ 1588168 w 2695074"/>
              <a:gd name="connsiteY69" fmla="*/ 770021 h 2213811"/>
              <a:gd name="connsiteX70" fmla="*/ 1620252 w 2695074"/>
              <a:gd name="connsiteY70" fmla="*/ 721895 h 2213811"/>
              <a:gd name="connsiteX71" fmla="*/ 1668379 w 2695074"/>
              <a:gd name="connsiteY71" fmla="*/ 705853 h 2213811"/>
              <a:gd name="connsiteX72" fmla="*/ 1764631 w 2695074"/>
              <a:gd name="connsiteY72" fmla="*/ 625642 h 2213811"/>
              <a:gd name="connsiteX73" fmla="*/ 1892968 w 2695074"/>
              <a:gd name="connsiteY73" fmla="*/ 561474 h 2213811"/>
              <a:gd name="connsiteX74" fmla="*/ 1989221 w 2695074"/>
              <a:gd name="connsiteY74" fmla="*/ 497306 h 2213811"/>
              <a:gd name="connsiteX75" fmla="*/ 2069431 w 2695074"/>
              <a:gd name="connsiteY75" fmla="*/ 433137 h 2213811"/>
              <a:gd name="connsiteX76" fmla="*/ 2117558 w 2695074"/>
              <a:gd name="connsiteY76" fmla="*/ 417095 h 2213811"/>
              <a:gd name="connsiteX77" fmla="*/ 2165684 w 2695074"/>
              <a:gd name="connsiteY77" fmla="*/ 385011 h 2213811"/>
              <a:gd name="connsiteX78" fmla="*/ 2197768 w 2695074"/>
              <a:gd name="connsiteY78" fmla="*/ 336885 h 2213811"/>
              <a:gd name="connsiteX79" fmla="*/ 2229852 w 2695074"/>
              <a:gd name="connsiteY79" fmla="*/ 304800 h 2213811"/>
              <a:gd name="connsiteX80" fmla="*/ 2294021 w 2695074"/>
              <a:gd name="connsiteY80" fmla="*/ 240632 h 2213811"/>
              <a:gd name="connsiteX81" fmla="*/ 2326105 w 2695074"/>
              <a:gd name="connsiteY81" fmla="*/ 192506 h 2213811"/>
              <a:gd name="connsiteX82" fmla="*/ 2390274 w 2695074"/>
              <a:gd name="connsiteY82" fmla="*/ 112295 h 2213811"/>
              <a:gd name="connsiteX83" fmla="*/ 2438400 w 2695074"/>
              <a:gd name="connsiteY83" fmla="*/ 64169 h 2213811"/>
              <a:gd name="connsiteX84" fmla="*/ 2486526 w 2695074"/>
              <a:gd name="connsiteY84" fmla="*/ 32085 h 2213811"/>
              <a:gd name="connsiteX85" fmla="*/ 2630905 w 2695074"/>
              <a:gd name="connsiteY85" fmla="*/ 0 h 2213811"/>
              <a:gd name="connsiteX86" fmla="*/ 2695074 w 2695074"/>
              <a:gd name="connsiteY86" fmla="*/ 16042 h 221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695074" h="2213811">
                <a:moveTo>
                  <a:pt x="2695074" y="16042"/>
                </a:moveTo>
                <a:cubicBezTo>
                  <a:pt x="2662990" y="32084"/>
                  <a:pt x="2631601" y="49600"/>
                  <a:pt x="2598821" y="64169"/>
                </a:cubicBezTo>
                <a:cubicBezTo>
                  <a:pt x="2583369" y="71037"/>
                  <a:pt x="2565195" y="71511"/>
                  <a:pt x="2550695" y="80211"/>
                </a:cubicBezTo>
                <a:cubicBezTo>
                  <a:pt x="2537726" y="87993"/>
                  <a:pt x="2530421" y="102847"/>
                  <a:pt x="2518610" y="112295"/>
                </a:cubicBezTo>
                <a:cubicBezTo>
                  <a:pt x="2503555" y="124339"/>
                  <a:pt x="2486526" y="133684"/>
                  <a:pt x="2470484" y="144379"/>
                </a:cubicBezTo>
                <a:cubicBezTo>
                  <a:pt x="2378532" y="282310"/>
                  <a:pt x="2488778" y="107793"/>
                  <a:pt x="2422358" y="240632"/>
                </a:cubicBezTo>
                <a:cubicBezTo>
                  <a:pt x="2413736" y="257877"/>
                  <a:pt x="2398896" y="271513"/>
                  <a:pt x="2390274" y="288758"/>
                </a:cubicBezTo>
                <a:cubicBezTo>
                  <a:pt x="2382711" y="303883"/>
                  <a:pt x="2384795" y="323680"/>
                  <a:pt x="2374231" y="336885"/>
                </a:cubicBezTo>
                <a:cubicBezTo>
                  <a:pt x="2362187" y="351940"/>
                  <a:pt x="2340515" y="356160"/>
                  <a:pt x="2326105" y="368969"/>
                </a:cubicBezTo>
                <a:cubicBezTo>
                  <a:pt x="2292192" y="399114"/>
                  <a:pt x="2261936" y="433137"/>
                  <a:pt x="2229852" y="465221"/>
                </a:cubicBezTo>
                <a:cubicBezTo>
                  <a:pt x="2219157" y="475916"/>
                  <a:pt x="2210353" y="488916"/>
                  <a:pt x="2197768" y="497306"/>
                </a:cubicBezTo>
                <a:cubicBezTo>
                  <a:pt x="2165684" y="518695"/>
                  <a:pt x="2128783" y="534208"/>
                  <a:pt x="2101516" y="561474"/>
                </a:cubicBezTo>
                <a:cubicBezTo>
                  <a:pt x="2090821" y="572169"/>
                  <a:pt x="2081531" y="584483"/>
                  <a:pt x="2069431" y="593558"/>
                </a:cubicBezTo>
                <a:cubicBezTo>
                  <a:pt x="2038583" y="616694"/>
                  <a:pt x="2005263" y="636338"/>
                  <a:pt x="1973179" y="657727"/>
                </a:cubicBezTo>
                <a:cubicBezTo>
                  <a:pt x="1957137" y="668422"/>
                  <a:pt x="1938685" y="676178"/>
                  <a:pt x="1925052" y="689811"/>
                </a:cubicBezTo>
                <a:cubicBezTo>
                  <a:pt x="1909010" y="705853"/>
                  <a:pt x="1891450" y="720509"/>
                  <a:pt x="1876926" y="737937"/>
                </a:cubicBezTo>
                <a:cubicBezTo>
                  <a:pt x="1864583" y="752748"/>
                  <a:pt x="1858475" y="772430"/>
                  <a:pt x="1844842" y="786063"/>
                </a:cubicBezTo>
                <a:cubicBezTo>
                  <a:pt x="1813742" y="817163"/>
                  <a:pt x="1787733" y="821142"/>
                  <a:pt x="1748589" y="834190"/>
                </a:cubicBezTo>
                <a:lnTo>
                  <a:pt x="1620252" y="962527"/>
                </a:lnTo>
                <a:cubicBezTo>
                  <a:pt x="1604210" y="978569"/>
                  <a:pt x="1591003" y="998069"/>
                  <a:pt x="1572126" y="1010653"/>
                </a:cubicBezTo>
                <a:cubicBezTo>
                  <a:pt x="1540042" y="1032042"/>
                  <a:pt x="1503140" y="1047555"/>
                  <a:pt x="1475874" y="1074821"/>
                </a:cubicBezTo>
                <a:cubicBezTo>
                  <a:pt x="1465179" y="1085516"/>
                  <a:pt x="1455600" y="1097457"/>
                  <a:pt x="1443789" y="1106906"/>
                </a:cubicBezTo>
                <a:cubicBezTo>
                  <a:pt x="1428734" y="1118950"/>
                  <a:pt x="1410173" y="1126294"/>
                  <a:pt x="1395663" y="1138990"/>
                </a:cubicBezTo>
                <a:cubicBezTo>
                  <a:pt x="1367207" y="1163889"/>
                  <a:pt x="1342189" y="1192463"/>
                  <a:pt x="1315452" y="1219200"/>
                </a:cubicBezTo>
                <a:cubicBezTo>
                  <a:pt x="1304757" y="1229895"/>
                  <a:pt x="1296896" y="1244521"/>
                  <a:pt x="1283368" y="1251285"/>
                </a:cubicBezTo>
                <a:cubicBezTo>
                  <a:pt x="1201955" y="1291991"/>
                  <a:pt x="1239098" y="1270104"/>
                  <a:pt x="1171074" y="1315453"/>
                </a:cubicBezTo>
                <a:cubicBezTo>
                  <a:pt x="1056409" y="1487445"/>
                  <a:pt x="1234985" y="1226404"/>
                  <a:pt x="1090863" y="1411706"/>
                </a:cubicBezTo>
                <a:cubicBezTo>
                  <a:pt x="1067189" y="1442144"/>
                  <a:pt x="1064506" y="1500396"/>
                  <a:pt x="1026695" y="1507958"/>
                </a:cubicBezTo>
                <a:lnTo>
                  <a:pt x="946484" y="1524000"/>
                </a:lnTo>
                <a:cubicBezTo>
                  <a:pt x="865195" y="1605292"/>
                  <a:pt x="970393" y="1509656"/>
                  <a:pt x="866274" y="1572127"/>
                </a:cubicBezTo>
                <a:cubicBezTo>
                  <a:pt x="756171" y="1638188"/>
                  <a:pt x="922395" y="1574809"/>
                  <a:pt x="786063" y="1620253"/>
                </a:cubicBezTo>
                <a:cubicBezTo>
                  <a:pt x="775368" y="1636295"/>
                  <a:pt x="767612" y="1654746"/>
                  <a:pt x="753979" y="1668379"/>
                </a:cubicBezTo>
                <a:cubicBezTo>
                  <a:pt x="740346" y="1682012"/>
                  <a:pt x="720907" y="1688419"/>
                  <a:pt x="705852" y="1700463"/>
                </a:cubicBezTo>
                <a:cubicBezTo>
                  <a:pt x="694042" y="1709911"/>
                  <a:pt x="685578" y="1723100"/>
                  <a:pt x="673768" y="1732548"/>
                </a:cubicBezTo>
                <a:cubicBezTo>
                  <a:pt x="658713" y="1744592"/>
                  <a:pt x="640453" y="1752289"/>
                  <a:pt x="625642" y="1764632"/>
                </a:cubicBezTo>
                <a:cubicBezTo>
                  <a:pt x="608214" y="1779156"/>
                  <a:pt x="594945" y="1798234"/>
                  <a:pt x="577516" y="1812758"/>
                </a:cubicBezTo>
                <a:cubicBezTo>
                  <a:pt x="562704" y="1825101"/>
                  <a:pt x="544444" y="1832798"/>
                  <a:pt x="529389" y="1844842"/>
                </a:cubicBezTo>
                <a:cubicBezTo>
                  <a:pt x="517579" y="1854290"/>
                  <a:pt x="509405" y="1867852"/>
                  <a:pt x="497305" y="1876927"/>
                </a:cubicBezTo>
                <a:cubicBezTo>
                  <a:pt x="409049" y="1943119"/>
                  <a:pt x="427957" y="1932127"/>
                  <a:pt x="352926" y="1957137"/>
                </a:cubicBezTo>
                <a:cubicBezTo>
                  <a:pt x="342231" y="1973179"/>
                  <a:pt x="335897" y="1993219"/>
                  <a:pt x="320842" y="2005263"/>
                </a:cubicBezTo>
                <a:cubicBezTo>
                  <a:pt x="307638" y="2015827"/>
                  <a:pt x="287216" y="2012606"/>
                  <a:pt x="272716" y="2021306"/>
                </a:cubicBezTo>
                <a:cubicBezTo>
                  <a:pt x="259747" y="2029088"/>
                  <a:pt x="253216" y="2045000"/>
                  <a:pt x="240631" y="2053390"/>
                </a:cubicBezTo>
                <a:cubicBezTo>
                  <a:pt x="220733" y="2066655"/>
                  <a:pt x="195340" y="2070792"/>
                  <a:pt x="176463" y="2085474"/>
                </a:cubicBezTo>
                <a:cubicBezTo>
                  <a:pt x="146616" y="2108688"/>
                  <a:pt x="122989" y="2138948"/>
                  <a:pt x="96252" y="2165685"/>
                </a:cubicBezTo>
                <a:lnTo>
                  <a:pt x="48126" y="2213811"/>
                </a:lnTo>
                <a:cubicBezTo>
                  <a:pt x="31904" y="2189477"/>
                  <a:pt x="0" y="2150768"/>
                  <a:pt x="0" y="2117558"/>
                </a:cubicBezTo>
                <a:cubicBezTo>
                  <a:pt x="0" y="2095510"/>
                  <a:pt x="5103" y="2072533"/>
                  <a:pt x="16042" y="2053390"/>
                </a:cubicBezTo>
                <a:cubicBezTo>
                  <a:pt x="27298" y="2033692"/>
                  <a:pt x="43876" y="2015409"/>
                  <a:pt x="64168" y="2005263"/>
                </a:cubicBezTo>
                <a:cubicBezTo>
                  <a:pt x="88556" y="1993069"/>
                  <a:pt x="118073" y="1996395"/>
                  <a:pt x="144379" y="1989221"/>
                </a:cubicBezTo>
                <a:cubicBezTo>
                  <a:pt x="177007" y="1980323"/>
                  <a:pt x="240631" y="1957137"/>
                  <a:pt x="240631" y="1957137"/>
                </a:cubicBezTo>
                <a:cubicBezTo>
                  <a:pt x="275765" y="1922004"/>
                  <a:pt x="273624" y="1919951"/>
                  <a:pt x="320842" y="1892969"/>
                </a:cubicBezTo>
                <a:cubicBezTo>
                  <a:pt x="341605" y="1881104"/>
                  <a:pt x="366133" y="1875567"/>
                  <a:pt x="385010" y="1860885"/>
                </a:cubicBezTo>
                <a:cubicBezTo>
                  <a:pt x="414857" y="1837671"/>
                  <a:pt x="438484" y="1807411"/>
                  <a:pt x="465221" y="1780674"/>
                </a:cubicBezTo>
                <a:lnTo>
                  <a:pt x="545431" y="1700463"/>
                </a:lnTo>
                <a:cubicBezTo>
                  <a:pt x="556126" y="1689768"/>
                  <a:pt x="569126" y="1680964"/>
                  <a:pt x="577516" y="1668379"/>
                </a:cubicBezTo>
                <a:cubicBezTo>
                  <a:pt x="588211" y="1652337"/>
                  <a:pt x="600034" y="1636993"/>
                  <a:pt x="609600" y="1620253"/>
                </a:cubicBezTo>
                <a:cubicBezTo>
                  <a:pt x="638335" y="1569967"/>
                  <a:pt x="656807" y="1497570"/>
                  <a:pt x="721895" y="1475874"/>
                </a:cubicBezTo>
                <a:cubicBezTo>
                  <a:pt x="737937" y="1470527"/>
                  <a:pt x="754896" y="1467394"/>
                  <a:pt x="770021" y="1459832"/>
                </a:cubicBezTo>
                <a:cubicBezTo>
                  <a:pt x="787266" y="1451210"/>
                  <a:pt x="800426" y="1435343"/>
                  <a:pt x="818147" y="1427748"/>
                </a:cubicBezTo>
                <a:cubicBezTo>
                  <a:pt x="838412" y="1419063"/>
                  <a:pt x="861116" y="1417763"/>
                  <a:pt x="882316" y="1411706"/>
                </a:cubicBezTo>
                <a:cubicBezTo>
                  <a:pt x="926354" y="1399124"/>
                  <a:pt x="941888" y="1394145"/>
                  <a:pt x="978568" y="1363579"/>
                </a:cubicBezTo>
                <a:cubicBezTo>
                  <a:pt x="995997" y="1349055"/>
                  <a:pt x="1012171" y="1332882"/>
                  <a:pt x="1026695" y="1315453"/>
                </a:cubicBezTo>
                <a:cubicBezTo>
                  <a:pt x="1048553" y="1289224"/>
                  <a:pt x="1059750" y="1253910"/>
                  <a:pt x="1090863" y="1235242"/>
                </a:cubicBezTo>
                <a:cubicBezTo>
                  <a:pt x="1105363" y="1226542"/>
                  <a:pt x="1123864" y="1226762"/>
                  <a:pt x="1138989" y="1219200"/>
                </a:cubicBezTo>
                <a:cubicBezTo>
                  <a:pt x="1175044" y="1201173"/>
                  <a:pt x="1209899" y="1169402"/>
                  <a:pt x="1235242" y="1138990"/>
                </a:cubicBezTo>
                <a:cubicBezTo>
                  <a:pt x="1284025" y="1080450"/>
                  <a:pt x="1248851" y="1094538"/>
                  <a:pt x="1315452" y="1042737"/>
                </a:cubicBezTo>
                <a:cubicBezTo>
                  <a:pt x="1345890" y="1019063"/>
                  <a:pt x="1384439" y="1005835"/>
                  <a:pt x="1411705" y="978569"/>
                </a:cubicBezTo>
                <a:lnTo>
                  <a:pt x="1491916" y="898358"/>
                </a:lnTo>
                <a:lnTo>
                  <a:pt x="1540042" y="850232"/>
                </a:lnTo>
                <a:cubicBezTo>
                  <a:pt x="1567901" y="766656"/>
                  <a:pt x="1537836" y="832937"/>
                  <a:pt x="1588168" y="770021"/>
                </a:cubicBezTo>
                <a:cubicBezTo>
                  <a:pt x="1600212" y="754966"/>
                  <a:pt x="1605197" y="733939"/>
                  <a:pt x="1620252" y="721895"/>
                </a:cubicBezTo>
                <a:cubicBezTo>
                  <a:pt x="1633457" y="711331"/>
                  <a:pt x="1652337" y="711200"/>
                  <a:pt x="1668379" y="705853"/>
                </a:cubicBezTo>
                <a:cubicBezTo>
                  <a:pt x="1709111" y="665121"/>
                  <a:pt x="1715499" y="652442"/>
                  <a:pt x="1764631" y="625642"/>
                </a:cubicBezTo>
                <a:cubicBezTo>
                  <a:pt x="1806619" y="602739"/>
                  <a:pt x="1853172" y="588004"/>
                  <a:pt x="1892968" y="561474"/>
                </a:cubicBezTo>
                <a:cubicBezTo>
                  <a:pt x="1925052" y="540085"/>
                  <a:pt x="1961955" y="524573"/>
                  <a:pt x="1989221" y="497306"/>
                </a:cubicBezTo>
                <a:cubicBezTo>
                  <a:pt x="2019063" y="467463"/>
                  <a:pt x="2028956" y="453374"/>
                  <a:pt x="2069431" y="433137"/>
                </a:cubicBezTo>
                <a:cubicBezTo>
                  <a:pt x="2084556" y="425575"/>
                  <a:pt x="2101516" y="422442"/>
                  <a:pt x="2117558" y="417095"/>
                </a:cubicBezTo>
                <a:cubicBezTo>
                  <a:pt x="2133600" y="406400"/>
                  <a:pt x="2152051" y="398644"/>
                  <a:pt x="2165684" y="385011"/>
                </a:cubicBezTo>
                <a:cubicBezTo>
                  <a:pt x="2179317" y="371378"/>
                  <a:pt x="2185724" y="351940"/>
                  <a:pt x="2197768" y="336885"/>
                </a:cubicBezTo>
                <a:cubicBezTo>
                  <a:pt x="2207216" y="325074"/>
                  <a:pt x="2219157" y="315495"/>
                  <a:pt x="2229852" y="304800"/>
                </a:cubicBezTo>
                <a:cubicBezTo>
                  <a:pt x="2264855" y="199797"/>
                  <a:pt x="2216240" y="302857"/>
                  <a:pt x="2294021" y="240632"/>
                </a:cubicBezTo>
                <a:cubicBezTo>
                  <a:pt x="2309076" y="228588"/>
                  <a:pt x="2315410" y="208548"/>
                  <a:pt x="2326105" y="192506"/>
                </a:cubicBezTo>
                <a:cubicBezTo>
                  <a:pt x="2352440" y="113499"/>
                  <a:pt x="2323292" y="168112"/>
                  <a:pt x="2390274" y="112295"/>
                </a:cubicBezTo>
                <a:cubicBezTo>
                  <a:pt x="2407703" y="97771"/>
                  <a:pt x="2420972" y="78693"/>
                  <a:pt x="2438400" y="64169"/>
                </a:cubicBezTo>
                <a:cubicBezTo>
                  <a:pt x="2453211" y="51826"/>
                  <a:pt x="2469281" y="40707"/>
                  <a:pt x="2486526" y="32085"/>
                </a:cubicBezTo>
                <a:cubicBezTo>
                  <a:pt x="2526022" y="12337"/>
                  <a:pt x="2593929" y="6163"/>
                  <a:pt x="2630905" y="0"/>
                </a:cubicBezTo>
                <a:lnTo>
                  <a:pt x="2695074" y="16042"/>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209801" y="990600"/>
            <a:ext cx="2584601" cy="2327306"/>
          </a:xfrm>
          <a:custGeom>
            <a:avLst/>
            <a:gdLst>
              <a:gd name="connsiteX0" fmla="*/ 1822 w 2712937"/>
              <a:gd name="connsiteY0" fmla="*/ 113495 h 2538884"/>
              <a:gd name="connsiteX1" fmla="*/ 98074 w 2712937"/>
              <a:gd name="connsiteY1" fmla="*/ 289958 h 2538884"/>
              <a:gd name="connsiteX2" fmla="*/ 242453 w 2712937"/>
              <a:gd name="connsiteY2" fmla="*/ 354127 h 2538884"/>
              <a:gd name="connsiteX3" fmla="*/ 306622 w 2712937"/>
              <a:gd name="connsiteY3" fmla="*/ 418295 h 2538884"/>
              <a:gd name="connsiteX4" fmla="*/ 402874 w 2712937"/>
              <a:gd name="connsiteY4" fmla="*/ 482464 h 2538884"/>
              <a:gd name="connsiteX5" fmla="*/ 434958 w 2712937"/>
              <a:gd name="connsiteY5" fmla="*/ 530590 h 2538884"/>
              <a:gd name="connsiteX6" fmla="*/ 563295 w 2712937"/>
              <a:gd name="connsiteY6" fmla="*/ 642885 h 2538884"/>
              <a:gd name="connsiteX7" fmla="*/ 691632 w 2712937"/>
              <a:gd name="connsiteY7" fmla="*/ 723095 h 2538884"/>
              <a:gd name="connsiteX8" fmla="*/ 723716 w 2712937"/>
              <a:gd name="connsiteY8" fmla="*/ 771222 h 2538884"/>
              <a:gd name="connsiteX9" fmla="*/ 852053 w 2712937"/>
              <a:gd name="connsiteY9" fmla="*/ 883516 h 2538884"/>
              <a:gd name="connsiteX10" fmla="*/ 916222 w 2712937"/>
              <a:gd name="connsiteY10" fmla="*/ 963727 h 2538884"/>
              <a:gd name="connsiteX11" fmla="*/ 964348 w 2712937"/>
              <a:gd name="connsiteY11" fmla="*/ 995811 h 2538884"/>
              <a:gd name="connsiteX12" fmla="*/ 1044558 w 2712937"/>
              <a:gd name="connsiteY12" fmla="*/ 1076022 h 2538884"/>
              <a:gd name="connsiteX13" fmla="*/ 1124769 w 2712937"/>
              <a:gd name="connsiteY13" fmla="*/ 1140190 h 2538884"/>
              <a:gd name="connsiteX14" fmla="*/ 1188937 w 2712937"/>
              <a:gd name="connsiteY14" fmla="*/ 1252485 h 2538884"/>
              <a:gd name="connsiteX15" fmla="*/ 1237064 w 2712937"/>
              <a:gd name="connsiteY15" fmla="*/ 1284569 h 2538884"/>
              <a:gd name="connsiteX16" fmla="*/ 1285190 w 2712937"/>
              <a:gd name="connsiteY16" fmla="*/ 1332695 h 2538884"/>
              <a:gd name="connsiteX17" fmla="*/ 1349358 w 2712937"/>
              <a:gd name="connsiteY17" fmla="*/ 1380822 h 2538884"/>
              <a:gd name="connsiteX18" fmla="*/ 1381443 w 2712937"/>
              <a:gd name="connsiteY18" fmla="*/ 1428948 h 2538884"/>
              <a:gd name="connsiteX19" fmla="*/ 1509779 w 2712937"/>
              <a:gd name="connsiteY19" fmla="*/ 1493116 h 2538884"/>
              <a:gd name="connsiteX20" fmla="*/ 1589990 w 2712937"/>
              <a:gd name="connsiteY20" fmla="*/ 1557285 h 2538884"/>
              <a:gd name="connsiteX21" fmla="*/ 1670201 w 2712937"/>
              <a:gd name="connsiteY21" fmla="*/ 1589369 h 2538884"/>
              <a:gd name="connsiteX22" fmla="*/ 1702285 w 2712937"/>
              <a:gd name="connsiteY22" fmla="*/ 1637495 h 2538884"/>
              <a:gd name="connsiteX23" fmla="*/ 1798537 w 2712937"/>
              <a:gd name="connsiteY23" fmla="*/ 1701664 h 2538884"/>
              <a:gd name="connsiteX24" fmla="*/ 1862706 w 2712937"/>
              <a:gd name="connsiteY24" fmla="*/ 1749790 h 2538884"/>
              <a:gd name="connsiteX25" fmla="*/ 1894790 w 2712937"/>
              <a:gd name="connsiteY25" fmla="*/ 1797916 h 2538884"/>
              <a:gd name="connsiteX26" fmla="*/ 1926874 w 2712937"/>
              <a:gd name="connsiteY26" fmla="*/ 1830001 h 2538884"/>
              <a:gd name="connsiteX27" fmla="*/ 1942916 w 2712937"/>
              <a:gd name="connsiteY27" fmla="*/ 1878127 h 2538884"/>
              <a:gd name="connsiteX28" fmla="*/ 1975001 w 2712937"/>
              <a:gd name="connsiteY28" fmla="*/ 1910211 h 2538884"/>
              <a:gd name="connsiteX29" fmla="*/ 2007085 w 2712937"/>
              <a:gd name="connsiteY29" fmla="*/ 1958337 h 2538884"/>
              <a:gd name="connsiteX30" fmla="*/ 2039169 w 2712937"/>
              <a:gd name="connsiteY30" fmla="*/ 1990422 h 2538884"/>
              <a:gd name="connsiteX31" fmla="*/ 2071253 w 2712937"/>
              <a:gd name="connsiteY31" fmla="*/ 2038548 h 2538884"/>
              <a:gd name="connsiteX32" fmla="*/ 2119379 w 2712937"/>
              <a:gd name="connsiteY32" fmla="*/ 2070632 h 2538884"/>
              <a:gd name="connsiteX33" fmla="*/ 2183548 w 2712937"/>
              <a:gd name="connsiteY33" fmla="*/ 2134801 h 2538884"/>
              <a:gd name="connsiteX34" fmla="*/ 2215632 w 2712937"/>
              <a:gd name="connsiteY34" fmla="*/ 2182927 h 2538884"/>
              <a:gd name="connsiteX35" fmla="*/ 2263758 w 2712937"/>
              <a:gd name="connsiteY35" fmla="*/ 2215011 h 2538884"/>
              <a:gd name="connsiteX36" fmla="*/ 2376053 w 2712937"/>
              <a:gd name="connsiteY36" fmla="*/ 2359390 h 2538884"/>
              <a:gd name="connsiteX37" fmla="*/ 2440222 w 2712937"/>
              <a:gd name="connsiteY37" fmla="*/ 2391474 h 2538884"/>
              <a:gd name="connsiteX38" fmla="*/ 2488348 w 2712937"/>
              <a:gd name="connsiteY38" fmla="*/ 2439601 h 2538884"/>
              <a:gd name="connsiteX39" fmla="*/ 2536474 w 2712937"/>
              <a:gd name="connsiteY39" fmla="*/ 2455643 h 2538884"/>
              <a:gd name="connsiteX40" fmla="*/ 2600643 w 2712937"/>
              <a:gd name="connsiteY40" fmla="*/ 2487727 h 2538884"/>
              <a:gd name="connsiteX41" fmla="*/ 2632727 w 2712937"/>
              <a:gd name="connsiteY41" fmla="*/ 2535853 h 2538884"/>
              <a:gd name="connsiteX42" fmla="*/ 2712937 w 2712937"/>
              <a:gd name="connsiteY42" fmla="*/ 2455643 h 2538884"/>
              <a:gd name="connsiteX43" fmla="*/ 2600643 w 2712937"/>
              <a:gd name="connsiteY43" fmla="*/ 2311264 h 2538884"/>
              <a:gd name="connsiteX44" fmla="*/ 2520432 w 2712937"/>
              <a:gd name="connsiteY44" fmla="*/ 2279180 h 2538884"/>
              <a:gd name="connsiteX45" fmla="*/ 2456264 w 2712937"/>
              <a:gd name="connsiteY45" fmla="*/ 2182927 h 2538884"/>
              <a:gd name="connsiteX46" fmla="*/ 2424179 w 2712937"/>
              <a:gd name="connsiteY46" fmla="*/ 2134801 h 2538884"/>
              <a:gd name="connsiteX47" fmla="*/ 2360011 w 2712937"/>
              <a:gd name="connsiteY47" fmla="*/ 2118758 h 2538884"/>
              <a:gd name="connsiteX48" fmla="*/ 2311885 w 2712937"/>
              <a:gd name="connsiteY48" fmla="*/ 2102716 h 2538884"/>
              <a:gd name="connsiteX49" fmla="*/ 2247716 w 2712937"/>
              <a:gd name="connsiteY49" fmla="*/ 2006464 h 2538884"/>
              <a:gd name="connsiteX50" fmla="*/ 2215632 w 2712937"/>
              <a:gd name="connsiteY50" fmla="*/ 1958337 h 2538884"/>
              <a:gd name="connsiteX51" fmla="*/ 2103337 w 2712937"/>
              <a:gd name="connsiteY51" fmla="*/ 1878127 h 2538884"/>
              <a:gd name="connsiteX52" fmla="*/ 2071253 w 2712937"/>
              <a:gd name="connsiteY52" fmla="*/ 1830001 h 2538884"/>
              <a:gd name="connsiteX53" fmla="*/ 2023127 w 2712937"/>
              <a:gd name="connsiteY53" fmla="*/ 1685622 h 2538884"/>
              <a:gd name="connsiteX54" fmla="*/ 1926874 w 2712937"/>
              <a:gd name="connsiteY54" fmla="*/ 1605411 h 2538884"/>
              <a:gd name="connsiteX55" fmla="*/ 1878748 w 2712937"/>
              <a:gd name="connsiteY55" fmla="*/ 1589369 h 2538884"/>
              <a:gd name="connsiteX56" fmla="*/ 1814579 w 2712937"/>
              <a:gd name="connsiteY56" fmla="*/ 1557285 h 2538884"/>
              <a:gd name="connsiteX57" fmla="*/ 1766453 w 2712937"/>
              <a:gd name="connsiteY57" fmla="*/ 1525201 h 2538884"/>
              <a:gd name="connsiteX58" fmla="*/ 1686243 w 2712937"/>
              <a:gd name="connsiteY58" fmla="*/ 1444990 h 2538884"/>
              <a:gd name="connsiteX59" fmla="*/ 1589990 w 2712937"/>
              <a:gd name="connsiteY59" fmla="*/ 1380822 h 2538884"/>
              <a:gd name="connsiteX60" fmla="*/ 1509779 w 2712937"/>
              <a:gd name="connsiteY60" fmla="*/ 1300611 h 2538884"/>
              <a:gd name="connsiteX61" fmla="*/ 1445611 w 2712937"/>
              <a:gd name="connsiteY61" fmla="*/ 1204358 h 2538884"/>
              <a:gd name="connsiteX62" fmla="*/ 1301232 w 2712937"/>
              <a:gd name="connsiteY62" fmla="*/ 1076022 h 2538884"/>
              <a:gd name="connsiteX63" fmla="*/ 1237064 w 2712937"/>
              <a:gd name="connsiteY63" fmla="*/ 979769 h 2538884"/>
              <a:gd name="connsiteX64" fmla="*/ 1092685 w 2712937"/>
              <a:gd name="connsiteY64" fmla="*/ 915601 h 2538884"/>
              <a:gd name="connsiteX65" fmla="*/ 916222 w 2712937"/>
              <a:gd name="connsiteY65" fmla="*/ 819348 h 2538884"/>
              <a:gd name="connsiteX66" fmla="*/ 884137 w 2712937"/>
              <a:gd name="connsiteY66" fmla="*/ 787264 h 2538884"/>
              <a:gd name="connsiteX67" fmla="*/ 739758 w 2712937"/>
              <a:gd name="connsiteY67" fmla="*/ 658927 h 2538884"/>
              <a:gd name="connsiteX68" fmla="*/ 707674 w 2712937"/>
              <a:gd name="connsiteY68" fmla="*/ 610801 h 2538884"/>
              <a:gd name="connsiteX69" fmla="*/ 659548 w 2712937"/>
              <a:gd name="connsiteY69" fmla="*/ 578716 h 2538884"/>
              <a:gd name="connsiteX70" fmla="*/ 611422 w 2712937"/>
              <a:gd name="connsiteY70" fmla="*/ 514548 h 2538884"/>
              <a:gd name="connsiteX71" fmla="*/ 531211 w 2712937"/>
              <a:gd name="connsiteY71" fmla="*/ 434337 h 2538884"/>
              <a:gd name="connsiteX72" fmla="*/ 483085 w 2712937"/>
              <a:gd name="connsiteY72" fmla="*/ 338085 h 2538884"/>
              <a:gd name="connsiteX73" fmla="*/ 418916 w 2712937"/>
              <a:gd name="connsiteY73" fmla="*/ 306001 h 2538884"/>
              <a:gd name="connsiteX74" fmla="*/ 354748 w 2712937"/>
              <a:gd name="connsiteY74" fmla="*/ 225790 h 2538884"/>
              <a:gd name="connsiteX75" fmla="*/ 210369 w 2712937"/>
              <a:gd name="connsiteY75" fmla="*/ 113495 h 2538884"/>
              <a:gd name="connsiteX76" fmla="*/ 162243 w 2712937"/>
              <a:gd name="connsiteY76" fmla="*/ 81411 h 2538884"/>
              <a:gd name="connsiteX77" fmla="*/ 114116 w 2712937"/>
              <a:gd name="connsiteY77" fmla="*/ 65369 h 2538884"/>
              <a:gd name="connsiteX78" fmla="*/ 1822 w 2712937"/>
              <a:gd name="connsiteY78" fmla="*/ 49327 h 2538884"/>
              <a:gd name="connsiteX79" fmla="*/ 1822 w 2712937"/>
              <a:gd name="connsiteY79" fmla="*/ 209748 h 253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712937" h="2538884">
                <a:moveTo>
                  <a:pt x="1822" y="113495"/>
                </a:moveTo>
                <a:cubicBezTo>
                  <a:pt x="16878" y="151135"/>
                  <a:pt x="59911" y="274692"/>
                  <a:pt x="98074" y="289958"/>
                </a:cubicBezTo>
                <a:cubicBezTo>
                  <a:pt x="123141" y="299985"/>
                  <a:pt x="216761" y="334858"/>
                  <a:pt x="242453" y="354127"/>
                </a:cubicBezTo>
                <a:cubicBezTo>
                  <a:pt x="266653" y="372277"/>
                  <a:pt x="283001" y="399398"/>
                  <a:pt x="306622" y="418295"/>
                </a:cubicBezTo>
                <a:cubicBezTo>
                  <a:pt x="336733" y="442383"/>
                  <a:pt x="402874" y="482464"/>
                  <a:pt x="402874" y="482464"/>
                </a:cubicBezTo>
                <a:cubicBezTo>
                  <a:pt x="413569" y="498506"/>
                  <a:pt x="422262" y="516080"/>
                  <a:pt x="434958" y="530590"/>
                </a:cubicBezTo>
                <a:cubicBezTo>
                  <a:pt x="514862" y="621908"/>
                  <a:pt x="490816" y="591115"/>
                  <a:pt x="563295" y="642885"/>
                </a:cubicBezTo>
                <a:cubicBezTo>
                  <a:pt x="660477" y="712300"/>
                  <a:pt x="591134" y="672846"/>
                  <a:pt x="691632" y="723095"/>
                </a:cubicBezTo>
                <a:cubicBezTo>
                  <a:pt x="702327" y="739137"/>
                  <a:pt x="711020" y="756712"/>
                  <a:pt x="723716" y="771222"/>
                </a:cubicBezTo>
                <a:cubicBezTo>
                  <a:pt x="789405" y="846295"/>
                  <a:pt x="786822" y="840029"/>
                  <a:pt x="852053" y="883516"/>
                </a:cubicBezTo>
                <a:cubicBezTo>
                  <a:pt x="875878" y="919254"/>
                  <a:pt x="883564" y="937601"/>
                  <a:pt x="916222" y="963727"/>
                </a:cubicBezTo>
                <a:cubicBezTo>
                  <a:pt x="931277" y="975771"/>
                  <a:pt x="949838" y="983115"/>
                  <a:pt x="964348" y="995811"/>
                </a:cubicBezTo>
                <a:cubicBezTo>
                  <a:pt x="992804" y="1020710"/>
                  <a:pt x="1015032" y="1052401"/>
                  <a:pt x="1044558" y="1076022"/>
                </a:cubicBezTo>
                <a:cubicBezTo>
                  <a:pt x="1071295" y="1097411"/>
                  <a:pt x="1100558" y="1115979"/>
                  <a:pt x="1124769" y="1140190"/>
                </a:cubicBezTo>
                <a:cubicBezTo>
                  <a:pt x="1188020" y="1203440"/>
                  <a:pt x="1126026" y="1176992"/>
                  <a:pt x="1188937" y="1252485"/>
                </a:cubicBezTo>
                <a:cubicBezTo>
                  <a:pt x="1201280" y="1267297"/>
                  <a:pt x="1222252" y="1272226"/>
                  <a:pt x="1237064" y="1284569"/>
                </a:cubicBezTo>
                <a:cubicBezTo>
                  <a:pt x="1254493" y="1299093"/>
                  <a:pt x="1267965" y="1317931"/>
                  <a:pt x="1285190" y="1332695"/>
                </a:cubicBezTo>
                <a:cubicBezTo>
                  <a:pt x="1305490" y="1350095"/>
                  <a:pt x="1330452" y="1361916"/>
                  <a:pt x="1349358" y="1380822"/>
                </a:cubicBezTo>
                <a:cubicBezTo>
                  <a:pt x="1362991" y="1394455"/>
                  <a:pt x="1367810" y="1415315"/>
                  <a:pt x="1381443" y="1428948"/>
                </a:cubicBezTo>
                <a:cubicBezTo>
                  <a:pt x="1413482" y="1460986"/>
                  <a:pt x="1471481" y="1477797"/>
                  <a:pt x="1509779" y="1493116"/>
                </a:cubicBezTo>
                <a:cubicBezTo>
                  <a:pt x="1539621" y="1522958"/>
                  <a:pt x="1549516" y="1537048"/>
                  <a:pt x="1589990" y="1557285"/>
                </a:cubicBezTo>
                <a:cubicBezTo>
                  <a:pt x="1615746" y="1570163"/>
                  <a:pt x="1643464" y="1578674"/>
                  <a:pt x="1670201" y="1589369"/>
                </a:cubicBezTo>
                <a:cubicBezTo>
                  <a:pt x="1680896" y="1605411"/>
                  <a:pt x="1687775" y="1624799"/>
                  <a:pt x="1702285" y="1637495"/>
                </a:cubicBezTo>
                <a:cubicBezTo>
                  <a:pt x="1731305" y="1662887"/>
                  <a:pt x="1767689" y="1678528"/>
                  <a:pt x="1798537" y="1701664"/>
                </a:cubicBezTo>
                <a:lnTo>
                  <a:pt x="1862706" y="1749790"/>
                </a:lnTo>
                <a:cubicBezTo>
                  <a:pt x="1873401" y="1765832"/>
                  <a:pt x="1882746" y="1782861"/>
                  <a:pt x="1894790" y="1797916"/>
                </a:cubicBezTo>
                <a:cubicBezTo>
                  <a:pt x="1904238" y="1809727"/>
                  <a:pt x="1919092" y="1817032"/>
                  <a:pt x="1926874" y="1830001"/>
                </a:cubicBezTo>
                <a:cubicBezTo>
                  <a:pt x="1935574" y="1844501"/>
                  <a:pt x="1934216" y="1863627"/>
                  <a:pt x="1942916" y="1878127"/>
                </a:cubicBezTo>
                <a:cubicBezTo>
                  <a:pt x="1950698" y="1891096"/>
                  <a:pt x="1965553" y="1898401"/>
                  <a:pt x="1975001" y="1910211"/>
                </a:cubicBezTo>
                <a:cubicBezTo>
                  <a:pt x="1987045" y="1925266"/>
                  <a:pt x="1995041" y="1943282"/>
                  <a:pt x="2007085" y="1958337"/>
                </a:cubicBezTo>
                <a:cubicBezTo>
                  <a:pt x="2016533" y="1970148"/>
                  <a:pt x="2029721" y="1978611"/>
                  <a:pt x="2039169" y="1990422"/>
                </a:cubicBezTo>
                <a:cubicBezTo>
                  <a:pt x="2051213" y="2005477"/>
                  <a:pt x="2057620" y="2024915"/>
                  <a:pt x="2071253" y="2038548"/>
                </a:cubicBezTo>
                <a:cubicBezTo>
                  <a:pt x="2084886" y="2052181"/>
                  <a:pt x="2104740" y="2058085"/>
                  <a:pt x="2119379" y="2070632"/>
                </a:cubicBezTo>
                <a:cubicBezTo>
                  <a:pt x="2142346" y="2090318"/>
                  <a:pt x="2166769" y="2109632"/>
                  <a:pt x="2183548" y="2134801"/>
                </a:cubicBezTo>
                <a:cubicBezTo>
                  <a:pt x="2194243" y="2150843"/>
                  <a:pt x="2201999" y="2169294"/>
                  <a:pt x="2215632" y="2182927"/>
                </a:cubicBezTo>
                <a:cubicBezTo>
                  <a:pt x="2229265" y="2196560"/>
                  <a:pt x="2247716" y="2204316"/>
                  <a:pt x="2263758" y="2215011"/>
                </a:cubicBezTo>
                <a:cubicBezTo>
                  <a:pt x="2293912" y="2260242"/>
                  <a:pt x="2328077" y="2325121"/>
                  <a:pt x="2376053" y="2359390"/>
                </a:cubicBezTo>
                <a:cubicBezTo>
                  <a:pt x="2395513" y="2373290"/>
                  <a:pt x="2418832" y="2380779"/>
                  <a:pt x="2440222" y="2391474"/>
                </a:cubicBezTo>
                <a:cubicBezTo>
                  <a:pt x="2456264" y="2407516"/>
                  <a:pt x="2469471" y="2427016"/>
                  <a:pt x="2488348" y="2439601"/>
                </a:cubicBezTo>
                <a:cubicBezTo>
                  <a:pt x="2502418" y="2448981"/>
                  <a:pt x="2520931" y="2448982"/>
                  <a:pt x="2536474" y="2455643"/>
                </a:cubicBezTo>
                <a:cubicBezTo>
                  <a:pt x="2558455" y="2465063"/>
                  <a:pt x="2579253" y="2477032"/>
                  <a:pt x="2600643" y="2487727"/>
                </a:cubicBezTo>
                <a:cubicBezTo>
                  <a:pt x="2611338" y="2503769"/>
                  <a:pt x="2614826" y="2528693"/>
                  <a:pt x="2632727" y="2535853"/>
                </a:cubicBezTo>
                <a:cubicBezTo>
                  <a:pt x="2681903" y="2555523"/>
                  <a:pt x="2703890" y="2473736"/>
                  <a:pt x="2712937" y="2455643"/>
                </a:cubicBezTo>
                <a:cubicBezTo>
                  <a:pt x="2634426" y="2298620"/>
                  <a:pt x="2696540" y="2347225"/>
                  <a:pt x="2600643" y="2311264"/>
                </a:cubicBezTo>
                <a:cubicBezTo>
                  <a:pt x="2573680" y="2301153"/>
                  <a:pt x="2547169" y="2289875"/>
                  <a:pt x="2520432" y="2279180"/>
                </a:cubicBezTo>
                <a:cubicBezTo>
                  <a:pt x="2463247" y="2221993"/>
                  <a:pt x="2508064" y="2273575"/>
                  <a:pt x="2456264" y="2182927"/>
                </a:cubicBezTo>
                <a:cubicBezTo>
                  <a:pt x="2446698" y="2166187"/>
                  <a:pt x="2440221" y="2145496"/>
                  <a:pt x="2424179" y="2134801"/>
                </a:cubicBezTo>
                <a:cubicBezTo>
                  <a:pt x="2405834" y="2122571"/>
                  <a:pt x="2381210" y="2124815"/>
                  <a:pt x="2360011" y="2118758"/>
                </a:cubicBezTo>
                <a:cubicBezTo>
                  <a:pt x="2343752" y="2114112"/>
                  <a:pt x="2327927" y="2108063"/>
                  <a:pt x="2311885" y="2102716"/>
                </a:cubicBezTo>
                <a:lnTo>
                  <a:pt x="2247716" y="2006464"/>
                </a:lnTo>
                <a:cubicBezTo>
                  <a:pt x="2237021" y="1990422"/>
                  <a:pt x="2231056" y="1969905"/>
                  <a:pt x="2215632" y="1958337"/>
                </a:cubicBezTo>
                <a:cubicBezTo>
                  <a:pt x="2136040" y="1898643"/>
                  <a:pt x="2173710" y="1925042"/>
                  <a:pt x="2103337" y="1878127"/>
                </a:cubicBezTo>
                <a:cubicBezTo>
                  <a:pt x="2092642" y="1862085"/>
                  <a:pt x="2078848" y="1847722"/>
                  <a:pt x="2071253" y="1830001"/>
                </a:cubicBezTo>
                <a:cubicBezTo>
                  <a:pt x="2033736" y="1742461"/>
                  <a:pt x="2082326" y="1780341"/>
                  <a:pt x="2023127" y="1685622"/>
                </a:cubicBezTo>
                <a:cubicBezTo>
                  <a:pt x="2006999" y="1659817"/>
                  <a:pt x="1955099" y="1619523"/>
                  <a:pt x="1926874" y="1605411"/>
                </a:cubicBezTo>
                <a:cubicBezTo>
                  <a:pt x="1911749" y="1597849"/>
                  <a:pt x="1894291" y="1596030"/>
                  <a:pt x="1878748" y="1589369"/>
                </a:cubicBezTo>
                <a:cubicBezTo>
                  <a:pt x="1856767" y="1579949"/>
                  <a:pt x="1835342" y="1569150"/>
                  <a:pt x="1814579" y="1557285"/>
                </a:cubicBezTo>
                <a:cubicBezTo>
                  <a:pt x="1797839" y="1547719"/>
                  <a:pt x="1780963" y="1537897"/>
                  <a:pt x="1766453" y="1525201"/>
                </a:cubicBezTo>
                <a:cubicBezTo>
                  <a:pt x="1737997" y="1500302"/>
                  <a:pt x="1717704" y="1465964"/>
                  <a:pt x="1686243" y="1444990"/>
                </a:cubicBezTo>
                <a:lnTo>
                  <a:pt x="1589990" y="1380822"/>
                </a:lnTo>
                <a:cubicBezTo>
                  <a:pt x="1461658" y="1188320"/>
                  <a:pt x="1659502" y="1471723"/>
                  <a:pt x="1509779" y="1300611"/>
                </a:cubicBezTo>
                <a:cubicBezTo>
                  <a:pt x="1484387" y="1271591"/>
                  <a:pt x="1477695" y="1225747"/>
                  <a:pt x="1445611" y="1204358"/>
                </a:cubicBezTo>
                <a:cubicBezTo>
                  <a:pt x="1387748" y="1165783"/>
                  <a:pt x="1345184" y="1141951"/>
                  <a:pt x="1301232" y="1076022"/>
                </a:cubicBezTo>
                <a:cubicBezTo>
                  <a:pt x="1279843" y="1043938"/>
                  <a:pt x="1269148" y="1001158"/>
                  <a:pt x="1237064" y="979769"/>
                </a:cubicBezTo>
                <a:cubicBezTo>
                  <a:pt x="1095488" y="885387"/>
                  <a:pt x="1321786" y="1030152"/>
                  <a:pt x="1092685" y="915601"/>
                </a:cubicBezTo>
                <a:cubicBezTo>
                  <a:pt x="1044038" y="891277"/>
                  <a:pt x="965068" y="858425"/>
                  <a:pt x="916222" y="819348"/>
                </a:cubicBezTo>
                <a:cubicBezTo>
                  <a:pt x="904411" y="809900"/>
                  <a:pt x="895756" y="796947"/>
                  <a:pt x="884137" y="787264"/>
                </a:cubicBezTo>
                <a:cubicBezTo>
                  <a:pt x="830486" y="742555"/>
                  <a:pt x="781223" y="721125"/>
                  <a:pt x="739758" y="658927"/>
                </a:cubicBezTo>
                <a:cubicBezTo>
                  <a:pt x="729063" y="642885"/>
                  <a:pt x="721307" y="624434"/>
                  <a:pt x="707674" y="610801"/>
                </a:cubicBezTo>
                <a:cubicBezTo>
                  <a:pt x="694041" y="597168"/>
                  <a:pt x="673181" y="592349"/>
                  <a:pt x="659548" y="578716"/>
                </a:cubicBezTo>
                <a:cubicBezTo>
                  <a:pt x="640642" y="559810"/>
                  <a:pt x="629185" y="534531"/>
                  <a:pt x="611422" y="514548"/>
                </a:cubicBezTo>
                <a:cubicBezTo>
                  <a:pt x="586301" y="486287"/>
                  <a:pt x="531211" y="434337"/>
                  <a:pt x="531211" y="434337"/>
                </a:cubicBezTo>
                <a:cubicBezTo>
                  <a:pt x="520262" y="401489"/>
                  <a:pt x="511791" y="362006"/>
                  <a:pt x="483085" y="338085"/>
                </a:cubicBezTo>
                <a:cubicBezTo>
                  <a:pt x="464713" y="322776"/>
                  <a:pt x="440306" y="316696"/>
                  <a:pt x="418916" y="306001"/>
                </a:cubicBezTo>
                <a:cubicBezTo>
                  <a:pt x="394757" y="233522"/>
                  <a:pt x="419248" y="274165"/>
                  <a:pt x="354748" y="225790"/>
                </a:cubicBezTo>
                <a:cubicBezTo>
                  <a:pt x="305972" y="189208"/>
                  <a:pt x="261099" y="147315"/>
                  <a:pt x="210369" y="113495"/>
                </a:cubicBezTo>
                <a:cubicBezTo>
                  <a:pt x="194327" y="102800"/>
                  <a:pt x="179488" y="90033"/>
                  <a:pt x="162243" y="81411"/>
                </a:cubicBezTo>
                <a:cubicBezTo>
                  <a:pt x="147118" y="73849"/>
                  <a:pt x="130158" y="70716"/>
                  <a:pt x="114116" y="65369"/>
                </a:cubicBezTo>
                <a:cubicBezTo>
                  <a:pt x="50907" y="23230"/>
                  <a:pt x="9397" y="-49154"/>
                  <a:pt x="1822" y="49327"/>
                </a:cubicBezTo>
                <a:cubicBezTo>
                  <a:pt x="-2279" y="102643"/>
                  <a:pt x="1822" y="156274"/>
                  <a:pt x="1822" y="209748"/>
                </a:cubicBezTo>
              </a:path>
            </a:pathLst>
          </a:custGeom>
          <a:solidFill>
            <a:srgbClr val="C0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676400" y="4038601"/>
            <a:ext cx="9753600" cy="707886"/>
          </a:xfrm>
          <a:prstGeom prst="rect">
            <a:avLst/>
          </a:prstGeom>
          <a:noFill/>
        </p:spPr>
        <p:txBody>
          <a:bodyPr wrap="square" rtlCol="0">
            <a:spAutoFit/>
          </a:bodyPr>
          <a:lstStyle/>
          <a:p>
            <a:pPr marL="285750" indent="-285750">
              <a:buFont typeface="Wingdings" pitchFamily="2" charset="2"/>
              <a:buChar char="Ø"/>
            </a:pPr>
            <a:r>
              <a:rPr lang="bn-BD" sz="4000" dirty="0">
                <a:latin typeface="NikoshBAN" pitchFamily="2" charset="0"/>
                <a:cs typeface="NikoshBAN" pitchFamily="2" charset="0"/>
              </a:rPr>
              <a:t>কেউ কি বলতে পারবে  শিশুটির এই অবস্থা কিসের অভাবে?</a:t>
            </a:r>
          </a:p>
        </p:txBody>
      </p:sp>
    </p:spTree>
    <p:extLst>
      <p:ext uri="{BB962C8B-B14F-4D97-AF65-F5344CB8AC3E}">
        <p14:creationId xmlns:p14="http://schemas.microsoft.com/office/powerpoint/2010/main" val="21069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1" grpId="0" animBg="1"/>
      <p:bldP spid="23"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3400" y="1066800"/>
            <a:ext cx="2667000" cy="37338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895708" y="2847185"/>
            <a:ext cx="1854709" cy="2014001"/>
          </a:xfrm>
          <a:custGeom>
            <a:avLst/>
            <a:gdLst>
              <a:gd name="connsiteX0" fmla="*/ 105811 w 2111401"/>
              <a:gd name="connsiteY0" fmla="*/ 16892 h 2423207"/>
              <a:gd name="connsiteX1" fmla="*/ 1196674 w 2111401"/>
              <a:gd name="connsiteY1" fmla="*/ 16892 h 2423207"/>
              <a:gd name="connsiteX2" fmla="*/ 1437306 w 2111401"/>
              <a:gd name="connsiteY2" fmla="*/ 48976 h 2423207"/>
              <a:gd name="connsiteX3" fmla="*/ 1774190 w 2111401"/>
              <a:gd name="connsiteY3" fmla="*/ 32934 h 2423207"/>
              <a:gd name="connsiteX4" fmla="*/ 1966695 w 2111401"/>
              <a:gd name="connsiteY4" fmla="*/ 849 h 2423207"/>
              <a:gd name="connsiteX5" fmla="*/ 2095032 w 2111401"/>
              <a:gd name="connsiteY5" fmla="*/ 16892 h 2423207"/>
              <a:gd name="connsiteX6" fmla="*/ 2111074 w 2111401"/>
              <a:gd name="connsiteY6" fmla="*/ 65018 h 2423207"/>
              <a:gd name="connsiteX7" fmla="*/ 2078990 w 2111401"/>
              <a:gd name="connsiteY7" fmla="*/ 626492 h 2423207"/>
              <a:gd name="connsiteX8" fmla="*/ 2062948 w 2111401"/>
              <a:gd name="connsiteY8" fmla="*/ 674618 h 2423207"/>
              <a:gd name="connsiteX9" fmla="*/ 2030864 w 2111401"/>
              <a:gd name="connsiteY9" fmla="*/ 851081 h 2423207"/>
              <a:gd name="connsiteX10" fmla="*/ 2014822 w 2111401"/>
              <a:gd name="connsiteY10" fmla="*/ 899207 h 2423207"/>
              <a:gd name="connsiteX11" fmla="*/ 2030864 w 2111401"/>
              <a:gd name="connsiteY11" fmla="*/ 1204007 h 2423207"/>
              <a:gd name="connsiteX12" fmla="*/ 1998779 w 2111401"/>
              <a:gd name="connsiteY12" fmla="*/ 2423207 h 2423207"/>
              <a:gd name="connsiteX13" fmla="*/ 474779 w 2111401"/>
              <a:gd name="connsiteY13" fmla="*/ 2407165 h 2423207"/>
              <a:gd name="connsiteX14" fmla="*/ 378527 w 2111401"/>
              <a:gd name="connsiteY14" fmla="*/ 2391123 h 2423207"/>
              <a:gd name="connsiteX15" fmla="*/ 250190 w 2111401"/>
              <a:gd name="connsiteY15" fmla="*/ 2375081 h 2423207"/>
              <a:gd name="connsiteX16" fmla="*/ 202064 w 2111401"/>
              <a:gd name="connsiteY16" fmla="*/ 2391123 h 2423207"/>
              <a:gd name="connsiteX17" fmla="*/ 169979 w 2111401"/>
              <a:gd name="connsiteY17" fmla="*/ 2423207 h 2423207"/>
              <a:gd name="connsiteX18" fmla="*/ 57685 w 2111401"/>
              <a:gd name="connsiteY18" fmla="*/ 2391123 h 2423207"/>
              <a:gd name="connsiteX19" fmla="*/ 41643 w 2111401"/>
              <a:gd name="connsiteY19" fmla="*/ 1941944 h 2423207"/>
              <a:gd name="connsiteX20" fmla="*/ 89769 w 2111401"/>
              <a:gd name="connsiteY20" fmla="*/ 1701313 h 2423207"/>
              <a:gd name="connsiteX21" fmla="*/ 105811 w 2111401"/>
              <a:gd name="connsiteY21" fmla="*/ 1637144 h 2423207"/>
              <a:gd name="connsiteX22" fmla="*/ 73727 w 2111401"/>
              <a:gd name="connsiteY22" fmla="*/ 626492 h 2423207"/>
              <a:gd name="connsiteX23" fmla="*/ 57685 w 2111401"/>
              <a:gd name="connsiteY23" fmla="*/ 81060 h 242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11401" h="2423207">
                <a:moveTo>
                  <a:pt x="105811" y="16892"/>
                </a:moveTo>
                <a:cubicBezTo>
                  <a:pt x="652044" y="-1945"/>
                  <a:pt x="587311" y="-9039"/>
                  <a:pt x="1196674" y="16892"/>
                </a:cubicBezTo>
                <a:cubicBezTo>
                  <a:pt x="1226202" y="18149"/>
                  <a:pt x="1401901" y="43918"/>
                  <a:pt x="1437306" y="48976"/>
                </a:cubicBezTo>
                <a:cubicBezTo>
                  <a:pt x="1549601" y="43629"/>
                  <a:pt x="1662054" y="40944"/>
                  <a:pt x="1774190" y="32934"/>
                </a:cubicBezTo>
                <a:cubicBezTo>
                  <a:pt x="1836104" y="28512"/>
                  <a:pt x="1905202" y="13148"/>
                  <a:pt x="1966695" y="849"/>
                </a:cubicBezTo>
                <a:cubicBezTo>
                  <a:pt x="2009474" y="6197"/>
                  <a:pt x="2055636" y="-618"/>
                  <a:pt x="2095032" y="16892"/>
                </a:cubicBezTo>
                <a:cubicBezTo>
                  <a:pt x="2110484" y="23760"/>
                  <a:pt x="2111074" y="48108"/>
                  <a:pt x="2111074" y="65018"/>
                </a:cubicBezTo>
                <a:cubicBezTo>
                  <a:pt x="2111074" y="188186"/>
                  <a:pt x="2116943" y="455702"/>
                  <a:pt x="2078990" y="626492"/>
                </a:cubicBezTo>
                <a:cubicBezTo>
                  <a:pt x="2075322" y="642999"/>
                  <a:pt x="2066616" y="658111"/>
                  <a:pt x="2062948" y="674618"/>
                </a:cubicBezTo>
                <a:cubicBezTo>
                  <a:pt x="2034343" y="803339"/>
                  <a:pt x="2060058" y="734303"/>
                  <a:pt x="2030864" y="851081"/>
                </a:cubicBezTo>
                <a:cubicBezTo>
                  <a:pt x="2026763" y="867486"/>
                  <a:pt x="2020169" y="883165"/>
                  <a:pt x="2014822" y="899207"/>
                </a:cubicBezTo>
                <a:cubicBezTo>
                  <a:pt x="2020169" y="1000807"/>
                  <a:pt x="2030864" y="1102266"/>
                  <a:pt x="2030864" y="1204007"/>
                </a:cubicBezTo>
                <a:cubicBezTo>
                  <a:pt x="2030864" y="1881445"/>
                  <a:pt x="2024896" y="1927016"/>
                  <a:pt x="1998779" y="2423207"/>
                </a:cubicBezTo>
                <a:lnTo>
                  <a:pt x="474779" y="2407165"/>
                </a:lnTo>
                <a:cubicBezTo>
                  <a:pt x="442259" y="2406521"/>
                  <a:pt x="410727" y="2395723"/>
                  <a:pt x="378527" y="2391123"/>
                </a:cubicBezTo>
                <a:cubicBezTo>
                  <a:pt x="335848" y="2385026"/>
                  <a:pt x="292969" y="2380428"/>
                  <a:pt x="250190" y="2375081"/>
                </a:cubicBezTo>
                <a:cubicBezTo>
                  <a:pt x="234148" y="2380428"/>
                  <a:pt x="216564" y="2382423"/>
                  <a:pt x="202064" y="2391123"/>
                </a:cubicBezTo>
                <a:cubicBezTo>
                  <a:pt x="189095" y="2398905"/>
                  <a:pt x="185104" y="2423207"/>
                  <a:pt x="169979" y="2423207"/>
                </a:cubicBezTo>
                <a:cubicBezTo>
                  <a:pt x="131050" y="2423207"/>
                  <a:pt x="95116" y="2401818"/>
                  <a:pt x="57685" y="2391123"/>
                </a:cubicBezTo>
                <a:cubicBezTo>
                  <a:pt x="-47828" y="2232858"/>
                  <a:pt x="19366" y="2354066"/>
                  <a:pt x="41643" y="1941944"/>
                </a:cubicBezTo>
                <a:cubicBezTo>
                  <a:pt x="52541" y="1740344"/>
                  <a:pt x="23987" y="1799986"/>
                  <a:pt x="89769" y="1701313"/>
                </a:cubicBezTo>
                <a:cubicBezTo>
                  <a:pt x="95116" y="1679923"/>
                  <a:pt x="105811" y="1659192"/>
                  <a:pt x="105811" y="1637144"/>
                </a:cubicBezTo>
                <a:cubicBezTo>
                  <a:pt x="105811" y="734278"/>
                  <a:pt x="165152" y="992191"/>
                  <a:pt x="73727" y="626492"/>
                </a:cubicBezTo>
                <a:cubicBezTo>
                  <a:pt x="46550" y="327544"/>
                  <a:pt x="57685" y="509092"/>
                  <a:pt x="57685" y="8106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609600" y="838200"/>
            <a:ext cx="5105399" cy="4238674"/>
            <a:chOff x="762000" y="762000"/>
            <a:chExt cx="5105399" cy="4238674"/>
          </a:xfrm>
        </p:grpSpPr>
        <p:sp>
          <p:nvSpPr>
            <p:cNvPr id="3" name="Rectangle 2"/>
            <p:cNvSpPr/>
            <p:nvPr/>
          </p:nvSpPr>
          <p:spPr>
            <a:xfrm>
              <a:off x="762000" y="762000"/>
              <a:ext cx="5105399" cy="42386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838200" y="838200"/>
              <a:ext cx="2625698" cy="1828800"/>
            </a:xfrm>
            <a:custGeom>
              <a:avLst/>
              <a:gdLst>
                <a:gd name="connsiteX0" fmla="*/ 1892968 w 1990532"/>
                <a:gd name="connsiteY0" fmla="*/ 48127 h 1705903"/>
                <a:gd name="connsiteX1" fmla="*/ 1876926 w 1990532"/>
                <a:gd name="connsiteY1" fmla="*/ 128337 h 1705903"/>
                <a:gd name="connsiteX2" fmla="*/ 1909011 w 1990532"/>
                <a:gd name="connsiteY2" fmla="*/ 352927 h 1705903"/>
                <a:gd name="connsiteX3" fmla="*/ 1925053 w 1990532"/>
                <a:gd name="connsiteY3" fmla="*/ 481264 h 1705903"/>
                <a:gd name="connsiteX4" fmla="*/ 1941095 w 1990532"/>
                <a:gd name="connsiteY4" fmla="*/ 625642 h 1705903"/>
                <a:gd name="connsiteX5" fmla="*/ 1957137 w 1990532"/>
                <a:gd name="connsiteY5" fmla="*/ 737937 h 1705903"/>
                <a:gd name="connsiteX6" fmla="*/ 1973179 w 1990532"/>
                <a:gd name="connsiteY6" fmla="*/ 1443790 h 1705903"/>
                <a:gd name="connsiteX7" fmla="*/ 1973179 w 1990532"/>
                <a:gd name="connsiteY7" fmla="*/ 1620253 h 1705903"/>
                <a:gd name="connsiteX8" fmla="*/ 1909011 w 1990532"/>
                <a:gd name="connsiteY8" fmla="*/ 1636295 h 1705903"/>
                <a:gd name="connsiteX9" fmla="*/ 1812758 w 1990532"/>
                <a:gd name="connsiteY9" fmla="*/ 1652337 h 1705903"/>
                <a:gd name="connsiteX10" fmla="*/ 1074821 w 1990532"/>
                <a:gd name="connsiteY10" fmla="*/ 1668379 h 1705903"/>
                <a:gd name="connsiteX11" fmla="*/ 192505 w 1990532"/>
                <a:gd name="connsiteY11" fmla="*/ 1700464 h 1705903"/>
                <a:gd name="connsiteX12" fmla="*/ 0 w 1990532"/>
                <a:gd name="connsiteY12" fmla="*/ 1684421 h 1705903"/>
                <a:gd name="connsiteX13" fmla="*/ 32084 w 1990532"/>
                <a:gd name="connsiteY13" fmla="*/ 385011 h 1705903"/>
                <a:gd name="connsiteX14" fmla="*/ 96253 w 1990532"/>
                <a:gd name="connsiteY14" fmla="*/ 0 h 1705903"/>
                <a:gd name="connsiteX15" fmla="*/ 1138990 w 1990532"/>
                <a:gd name="connsiteY15" fmla="*/ 16042 h 1705903"/>
                <a:gd name="connsiteX16" fmla="*/ 1652337 w 1990532"/>
                <a:gd name="connsiteY16" fmla="*/ 48127 h 1705903"/>
                <a:gd name="connsiteX17" fmla="*/ 1764632 w 1990532"/>
                <a:gd name="connsiteY17" fmla="*/ 80211 h 1705903"/>
                <a:gd name="connsiteX18" fmla="*/ 1892968 w 1990532"/>
                <a:gd name="connsiteY18" fmla="*/ 48127 h 17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532" h="1705903">
                  <a:moveTo>
                    <a:pt x="1892968" y="48127"/>
                  </a:moveTo>
                  <a:cubicBezTo>
                    <a:pt x="1911684" y="56148"/>
                    <a:pt x="1876926" y="101071"/>
                    <a:pt x="1876926" y="128337"/>
                  </a:cubicBezTo>
                  <a:cubicBezTo>
                    <a:pt x="1876926" y="237757"/>
                    <a:pt x="1887415" y="266547"/>
                    <a:pt x="1909011" y="352927"/>
                  </a:cubicBezTo>
                  <a:cubicBezTo>
                    <a:pt x="1914358" y="395706"/>
                    <a:pt x="1920016" y="438447"/>
                    <a:pt x="1925053" y="481264"/>
                  </a:cubicBezTo>
                  <a:cubicBezTo>
                    <a:pt x="1930711" y="529355"/>
                    <a:pt x="1935089" y="577594"/>
                    <a:pt x="1941095" y="625642"/>
                  </a:cubicBezTo>
                  <a:cubicBezTo>
                    <a:pt x="1945785" y="663162"/>
                    <a:pt x="1951790" y="700505"/>
                    <a:pt x="1957137" y="737937"/>
                  </a:cubicBezTo>
                  <a:cubicBezTo>
                    <a:pt x="1962484" y="973221"/>
                    <a:pt x="1963773" y="1208633"/>
                    <a:pt x="1973179" y="1443790"/>
                  </a:cubicBezTo>
                  <a:cubicBezTo>
                    <a:pt x="1974940" y="1487817"/>
                    <a:pt x="2011329" y="1574472"/>
                    <a:pt x="1973179" y="1620253"/>
                  </a:cubicBezTo>
                  <a:cubicBezTo>
                    <a:pt x="1959065" y="1637191"/>
                    <a:pt x="1930630" y="1631971"/>
                    <a:pt x="1909011" y="1636295"/>
                  </a:cubicBezTo>
                  <a:cubicBezTo>
                    <a:pt x="1877116" y="1642674"/>
                    <a:pt x="1845261" y="1651087"/>
                    <a:pt x="1812758" y="1652337"/>
                  </a:cubicBezTo>
                  <a:cubicBezTo>
                    <a:pt x="1566903" y="1661793"/>
                    <a:pt x="1320800" y="1663032"/>
                    <a:pt x="1074821" y="1668379"/>
                  </a:cubicBezTo>
                  <a:cubicBezTo>
                    <a:pt x="732499" y="1725432"/>
                    <a:pt x="910847" y="1700464"/>
                    <a:pt x="192505" y="1700464"/>
                  </a:cubicBezTo>
                  <a:cubicBezTo>
                    <a:pt x="128114" y="1700464"/>
                    <a:pt x="64168" y="1689769"/>
                    <a:pt x="0" y="1684421"/>
                  </a:cubicBezTo>
                  <a:cubicBezTo>
                    <a:pt x="10695" y="1251284"/>
                    <a:pt x="19591" y="818100"/>
                    <a:pt x="32084" y="385011"/>
                  </a:cubicBezTo>
                  <a:cubicBezTo>
                    <a:pt x="43160" y="1048"/>
                    <a:pt x="-67880" y="54710"/>
                    <a:pt x="96253" y="0"/>
                  </a:cubicBezTo>
                  <a:lnTo>
                    <a:pt x="1138990" y="16042"/>
                  </a:lnTo>
                  <a:cubicBezTo>
                    <a:pt x="1310358" y="21342"/>
                    <a:pt x="1481480" y="33889"/>
                    <a:pt x="1652337" y="48127"/>
                  </a:cubicBezTo>
                  <a:cubicBezTo>
                    <a:pt x="2187479" y="92723"/>
                    <a:pt x="1346944" y="38442"/>
                    <a:pt x="1764632" y="80211"/>
                  </a:cubicBezTo>
                  <a:cubicBezTo>
                    <a:pt x="1801878" y="83936"/>
                    <a:pt x="1874252" y="40106"/>
                    <a:pt x="1892968" y="48127"/>
                  </a:cubicBezTo>
                  <a:close/>
                </a:path>
              </a:pathLst>
            </a:cu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581400" y="838201"/>
              <a:ext cx="2133600" cy="2057400"/>
            </a:xfrm>
            <a:custGeom>
              <a:avLst/>
              <a:gdLst>
                <a:gd name="connsiteX0" fmla="*/ 80211 w 2144095"/>
                <a:gd name="connsiteY0" fmla="*/ 16042 h 2727158"/>
                <a:gd name="connsiteX1" fmla="*/ 48127 w 2144095"/>
                <a:gd name="connsiteY1" fmla="*/ 96253 h 2727158"/>
                <a:gd name="connsiteX2" fmla="*/ 16042 w 2144095"/>
                <a:gd name="connsiteY2" fmla="*/ 401053 h 2727158"/>
                <a:gd name="connsiteX3" fmla="*/ 32085 w 2144095"/>
                <a:gd name="connsiteY3" fmla="*/ 689810 h 2727158"/>
                <a:gd name="connsiteX4" fmla="*/ 48127 w 2144095"/>
                <a:gd name="connsiteY4" fmla="*/ 737937 h 2727158"/>
                <a:gd name="connsiteX5" fmla="*/ 64169 w 2144095"/>
                <a:gd name="connsiteY5" fmla="*/ 802105 h 2727158"/>
                <a:gd name="connsiteX6" fmla="*/ 80211 w 2144095"/>
                <a:gd name="connsiteY6" fmla="*/ 962526 h 2727158"/>
                <a:gd name="connsiteX7" fmla="*/ 96253 w 2144095"/>
                <a:gd name="connsiteY7" fmla="*/ 1010653 h 2727158"/>
                <a:gd name="connsiteX8" fmla="*/ 112295 w 2144095"/>
                <a:gd name="connsiteY8" fmla="*/ 1074821 h 2727158"/>
                <a:gd name="connsiteX9" fmla="*/ 160421 w 2144095"/>
                <a:gd name="connsiteY9" fmla="*/ 1219200 h 2727158"/>
                <a:gd name="connsiteX10" fmla="*/ 192506 w 2144095"/>
                <a:gd name="connsiteY10" fmla="*/ 1251284 h 2727158"/>
                <a:gd name="connsiteX11" fmla="*/ 192506 w 2144095"/>
                <a:gd name="connsiteY11" fmla="*/ 1684421 h 2727158"/>
                <a:gd name="connsiteX12" fmla="*/ 160421 w 2144095"/>
                <a:gd name="connsiteY12" fmla="*/ 1780674 h 2727158"/>
                <a:gd name="connsiteX13" fmla="*/ 176463 w 2144095"/>
                <a:gd name="connsiteY13" fmla="*/ 2614863 h 2727158"/>
                <a:gd name="connsiteX14" fmla="*/ 240632 w 2144095"/>
                <a:gd name="connsiteY14" fmla="*/ 2679031 h 2727158"/>
                <a:gd name="connsiteX15" fmla="*/ 449179 w 2144095"/>
                <a:gd name="connsiteY15" fmla="*/ 2727158 h 2727158"/>
                <a:gd name="connsiteX16" fmla="*/ 1636295 w 2144095"/>
                <a:gd name="connsiteY16" fmla="*/ 2711116 h 2727158"/>
                <a:gd name="connsiteX17" fmla="*/ 1684421 w 2144095"/>
                <a:gd name="connsiteY17" fmla="*/ 2695074 h 2727158"/>
                <a:gd name="connsiteX18" fmla="*/ 1844842 w 2144095"/>
                <a:gd name="connsiteY18" fmla="*/ 2679031 h 2727158"/>
                <a:gd name="connsiteX19" fmla="*/ 1941095 w 2144095"/>
                <a:gd name="connsiteY19" fmla="*/ 2630905 h 2727158"/>
                <a:gd name="connsiteX20" fmla="*/ 2053390 w 2144095"/>
                <a:gd name="connsiteY20" fmla="*/ 2598821 h 2727158"/>
                <a:gd name="connsiteX21" fmla="*/ 2117558 w 2144095"/>
                <a:gd name="connsiteY21" fmla="*/ 2486526 h 2727158"/>
                <a:gd name="connsiteX22" fmla="*/ 2101516 w 2144095"/>
                <a:gd name="connsiteY22" fmla="*/ 2438400 h 2727158"/>
                <a:gd name="connsiteX23" fmla="*/ 2069432 w 2144095"/>
                <a:gd name="connsiteY23" fmla="*/ 2310063 h 2727158"/>
                <a:gd name="connsiteX24" fmla="*/ 2053390 w 2144095"/>
                <a:gd name="connsiteY24" fmla="*/ 1973179 h 2727158"/>
                <a:gd name="connsiteX25" fmla="*/ 2037348 w 2144095"/>
                <a:gd name="connsiteY25" fmla="*/ 1892968 h 2727158"/>
                <a:gd name="connsiteX26" fmla="*/ 2053390 w 2144095"/>
                <a:gd name="connsiteY26" fmla="*/ 1636295 h 2727158"/>
                <a:gd name="connsiteX27" fmla="*/ 2101516 w 2144095"/>
                <a:gd name="connsiteY27" fmla="*/ 1540042 h 2727158"/>
                <a:gd name="connsiteX28" fmla="*/ 2133600 w 2144095"/>
                <a:gd name="connsiteY28" fmla="*/ 1443789 h 2727158"/>
                <a:gd name="connsiteX29" fmla="*/ 2037348 w 2144095"/>
                <a:gd name="connsiteY29" fmla="*/ 1475874 h 2727158"/>
                <a:gd name="connsiteX30" fmla="*/ 2037348 w 2144095"/>
                <a:gd name="connsiteY30" fmla="*/ 721895 h 2727158"/>
                <a:gd name="connsiteX31" fmla="*/ 2069432 w 2144095"/>
                <a:gd name="connsiteY31" fmla="*/ 577516 h 2727158"/>
                <a:gd name="connsiteX32" fmla="*/ 2069432 w 2144095"/>
                <a:gd name="connsiteY32" fmla="*/ 192505 h 2727158"/>
                <a:gd name="connsiteX33" fmla="*/ 2005263 w 2144095"/>
                <a:gd name="connsiteY33" fmla="*/ 0 h 2727158"/>
                <a:gd name="connsiteX34" fmla="*/ 1876927 w 2144095"/>
                <a:gd name="connsiteY34" fmla="*/ 16042 h 2727158"/>
                <a:gd name="connsiteX35" fmla="*/ 1700463 w 2144095"/>
                <a:gd name="connsiteY35" fmla="*/ 48126 h 2727158"/>
                <a:gd name="connsiteX36" fmla="*/ 32085 w 2144095"/>
                <a:gd name="connsiteY36" fmla="*/ 80210 h 2727158"/>
                <a:gd name="connsiteX37" fmla="*/ 0 w 2144095"/>
                <a:gd name="connsiteY37" fmla="*/ 112295 h 27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44095" h="2727158">
                  <a:moveTo>
                    <a:pt x="80211" y="16042"/>
                  </a:moveTo>
                  <a:cubicBezTo>
                    <a:pt x="69516" y="42779"/>
                    <a:pt x="52399" y="67775"/>
                    <a:pt x="48127" y="96253"/>
                  </a:cubicBezTo>
                  <a:cubicBezTo>
                    <a:pt x="-24091" y="577712"/>
                    <a:pt x="66588" y="198878"/>
                    <a:pt x="16042" y="401053"/>
                  </a:cubicBezTo>
                  <a:cubicBezTo>
                    <a:pt x="21390" y="497305"/>
                    <a:pt x="22945" y="593843"/>
                    <a:pt x="32085" y="689810"/>
                  </a:cubicBezTo>
                  <a:cubicBezTo>
                    <a:pt x="33688" y="706644"/>
                    <a:pt x="43481" y="721678"/>
                    <a:pt x="48127" y="737937"/>
                  </a:cubicBezTo>
                  <a:cubicBezTo>
                    <a:pt x="54184" y="759136"/>
                    <a:pt x="58822" y="780716"/>
                    <a:pt x="64169" y="802105"/>
                  </a:cubicBezTo>
                  <a:cubicBezTo>
                    <a:pt x="69516" y="855579"/>
                    <a:pt x="72039" y="909411"/>
                    <a:pt x="80211" y="962526"/>
                  </a:cubicBezTo>
                  <a:cubicBezTo>
                    <a:pt x="82782" y="979239"/>
                    <a:pt x="91607" y="994394"/>
                    <a:pt x="96253" y="1010653"/>
                  </a:cubicBezTo>
                  <a:cubicBezTo>
                    <a:pt x="102310" y="1031852"/>
                    <a:pt x="107512" y="1053298"/>
                    <a:pt x="112295" y="1074821"/>
                  </a:cubicBezTo>
                  <a:cubicBezTo>
                    <a:pt x="128068" y="1145798"/>
                    <a:pt x="120493" y="1159308"/>
                    <a:pt x="160421" y="1219200"/>
                  </a:cubicBezTo>
                  <a:cubicBezTo>
                    <a:pt x="168811" y="1231785"/>
                    <a:pt x="181811" y="1240589"/>
                    <a:pt x="192506" y="1251284"/>
                  </a:cubicBezTo>
                  <a:cubicBezTo>
                    <a:pt x="219111" y="1437522"/>
                    <a:pt x="223407" y="1416613"/>
                    <a:pt x="192506" y="1684421"/>
                  </a:cubicBezTo>
                  <a:cubicBezTo>
                    <a:pt x="188629" y="1718018"/>
                    <a:pt x="160421" y="1780674"/>
                    <a:pt x="160421" y="1780674"/>
                  </a:cubicBezTo>
                  <a:cubicBezTo>
                    <a:pt x="165768" y="2058737"/>
                    <a:pt x="166356" y="2336932"/>
                    <a:pt x="176463" y="2614863"/>
                  </a:cubicBezTo>
                  <a:cubicBezTo>
                    <a:pt x="178394" y="2667959"/>
                    <a:pt x="195924" y="2668714"/>
                    <a:pt x="240632" y="2679031"/>
                  </a:cubicBezTo>
                  <a:cubicBezTo>
                    <a:pt x="470735" y="2732132"/>
                    <a:pt x="332853" y="2688383"/>
                    <a:pt x="449179" y="2727158"/>
                  </a:cubicBezTo>
                  <a:lnTo>
                    <a:pt x="1636295" y="2711116"/>
                  </a:lnTo>
                  <a:cubicBezTo>
                    <a:pt x="1653199" y="2710677"/>
                    <a:pt x="1667708" y="2697645"/>
                    <a:pt x="1684421" y="2695074"/>
                  </a:cubicBezTo>
                  <a:cubicBezTo>
                    <a:pt x="1737536" y="2686902"/>
                    <a:pt x="1791368" y="2684379"/>
                    <a:pt x="1844842" y="2679031"/>
                  </a:cubicBezTo>
                  <a:cubicBezTo>
                    <a:pt x="1965808" y="2638710"/>
                    <a:pt x="1816706" y="2693100"/>
                    <a:pt x="1941095" y="2630905"/>
                  </a:cubicBezTo>
                  <a:cubicBezTo>
                    <a:pt x="1964110" y="2619398"/>
                    <a:pt x="2032830" y="2603961"/>
                    <a:pt x="2053390" y="2598821"/>
                  </a:cubicBezTo>
                  <a:cubicBezTo>
                    <a:pt x="2094938" y="2557273"/>
                    <a:pt x="2117558" y="2551160"/>
                    <a:pt x="2117558" y="2486526"/>
                  </a:cubicBezTo>
                  <a:cubicBezTo>
                    <a:pt x="2117558" y="2469616"/>
                    <a:pt x="2105965" y="2454714"/>
                    <a:pt x="2101516" y="2438400"/>
                  </a:cubicBezTo>
                  <a:cubicBezTo>
                    <a:pt x="2089914" y="2395858"/>
                    <a:pt x="2069432" y="2310063"/>
                    <a:pt x="2069432" y="2310063"/>
                  </a:cubicBezTo>
                  <a:cubicBezTo>
                    <a:pt x="2064085" y="2197768"/>
                    <a:pt x="2062012" y="2085270"/>
                    <a:pt x="2053390" y="1973179"/>
                  </a:cubicBezTo>
                  <a:cubicBezTo>
                    <a:pt x="2051299" y="1945993"/>
                    <a:pt x="2037348" y="1920234"/>
                    <a:pt x="2037348" y="1892968"/>
                  </a:cubicBezTo>
                  <a:cubicBezTo>
                    <a:pt x="2037348" y="1807243"/>
                    <a:pt x="2044416" y="1721549"/>
                    <a:pt x="2053390" y="1636295"/>
                  </a:cubicBezTo>
                  <a:cubicBezTo>
                    <a:pt x="2059443" y="1578796"/>
                    <a:pt x="2078393" y="1592070"/>
                    <a:pt x="2101516" y="1540042"/>
                  </a:cubicBezTo>
                  <a:cubicBezTo>
                    <a:pt x="2115251" y="1509137"/>
                    <a:pt x="2165684" y="1433094"/>
                    <a:pt x="2133600" y="1443789"/>
                  </a:cubicBezTo>
                  <a:lnTo>
                    <a:pt x="2037348" y="1475874"/>
                  </a:lnTo>
                  <a:cubicBezTo>
                    <a:pt x="1947686" y="1206882"/>
                    <a:pt x="2009775" y="1411213"/>
                    <a:pt x="2037348" y="721895"/>
                  </a:cubicBezTo>
                  <a:cubicBezTo>
                    <a:pt x="2039915" y="657728"/>
                    <a:pt x="2051555" y="631148"/>
                    <a:pt x="2069432" y="577516"/>
                  </a:cubicBezTo>
                  <a:cubicBezTo>
                    <a:pt x="2097919" y="406595"/>
                    <a:pt x="2097365" y="453217"/>
                    <a:pt x="2069432" y="192505"/>
                  </a:cubicBezTo>
                  <a:cubicBezTo>
                    <a:pt x="2052608" y="35478"/>
                    <a:pt x="2070854" y="65589"/>
                    <a:pt x="2005263" y="0"/>
                  </a:cubicBezTo>
                  <a:cubicBezTo>
                    <a:pt x="1962484" y="5347"/>
                    <a:pt x="1919537" y="9487"/>
                    <a:pt x="1876927" y="16042"/>
                  </a:cubicBezTo>
                  <a:cubicBezTo>
                    <a:pt x="1837631" y="22087"/>
                    <a:pt x="1736754" y="47136"/>
                    <a:pt x="1700463" y="48126"/>
                  </a:cubicBezTo>
                  <a:lnTo>
                    <a:pt x="32085" y="80210"/>
                  </a:lnTo>
                  <a:lnTo>
                    <a:pt x="0" y="112295"/>
                  </a:lnTo>
                </a:path>
              </a:pathLst>
            </a:custGeom>
            <a:blipFill dpi="0" rotWithShape="1">
              <a:blip r:embed="rId4" cstate="print">
                <a:extLst>
                  <a:ext uri="{28A0092B-C50C-407E-A947-70E740481C1C}">
                    <a14:useLocalDpi xmlns:a14="http://schemas.microsoft.com/office/drawing/2010/main" val="0"/>
                  </a:ext>
                </a:extLst>
              </a:blip>
              <a:srcRect/>
              <a:stretch>
                <a:fillRect/>
              </a:stretch>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2895600"/>
              <a:ext cx="2161965" cy="2047377"/>
            </a:xfrm>
            <a:prstGeom prst="rect">
              <a:avLst/>
            </a:prstGeom>
          </p:spPr>
        </p:pic>
        <p:sp>
          <p:nvSpPr>
            <p:cNvPr id="15" name="Freeform 14"/>
            <p:cNvSpPr/>
            <p:nvPr/>
          </p:nvSpPr>
          <p:spPr>
            <a:xfrm>
              <a:off x="3124200" y="3124200"/>
              <a:ext cx="1143000" cy="1737651"/>
            </a:xfrm>
            <a:custGeom>
              <a:avLst/>
              <a:gdLst>
                <a:gd name="connsiteX0" fmla="*/ 33030 w 811412"/>
                <a:gd name="connsiteY0" fmla="*/ 0 h 2150045"/>
                <a:gd name="connsiteX1" fmla="*/ 369914 w 811412"/>
                <a:gd name="connsiteY1" fmla="*/ 16042 h 2150045"/>
                <a:gd name="connsiteX2" fmla="*/ 530335 w 811412"/>
                <a:gd name="connsiteY2" fmla="*/ 112295 h 2150045"/>
                <a:gd name="connsiteX3" fmla="*/ 674714 w 811412"/>
                <a:gd name="connsiteY3" fmla="*/ 144379 h 2150045"/>
                <a:gd name="connsiteX4" fmla="*/ 690756 w 811412"/>
                <a:gd name="connsiteY4" fmla="*/ 657727 h 2150045"/>
                <a:gd name="connsiteX5" fmla="*/ 706798 w 811412"/>
                <a:gd name="connsiteY5" fmla="*/ 1138990 h 2150045"/>
                <a:gd name="connsiteX6" fmla="*/ 738882 w 811412"/>
                <a:gd name="connsiteY6" fmla="*/ 1315453 h 2150045"/>
                <a:gd name="connsiteX7" fmla="*/ 754924 w 811412"/>
                <a:gd name="connsiteY7" fmla="*/ 1379621 h 2150045"/>
                <a:gd name="connsiteX8" fmla="*/ 787009 w 811412"/>
                <a:gd name="connsiteY8" fmla="*/ 1620253 h 2150045"/>
                <a:gd name="connsiteX9" fmla="*/ 803051 w 811412"/>
                <a:gd name="connsiteY9" fmla="*/ 1732548 h 2150045"/>
                <a:gd name="connsiteX10" fmla="*/ 787009 w 811412"/>
                <a:gd name="connsiteY10" fmla="*/ 2133600 h 2150045"/>
                <a:gd name="connsiteX11" fmla="*/ 610545 w 811412"/>
                <a:gd name="connsiteY11" fmla="*/ 2101516 h 2150045"/>
                <a:gd name="connsiteX12" fmla="*/ 241577 w 811412"/>
                <a:gd name="connsiteY12" fmla="*/ 2085474 h 2150045"/>
                <a:gd name="connsiteX13" fmla="*/ 49072 w 811412"/>
                <a:gd name="connsiteY13" fmla="*/ 2069432 h 2150045"/>
                <a:gd name="connsiteX14" fmla="*/ 33030 w 811412"/>
                <a:gd name="connsiteY14" fmla="*/ 1989221 h 2150045"/>
                <a:gd name="connsiteX15" fmla="*/ 945 w 811412"/>
                <a:gd name="connsiteY15" fmla="*/ 1876927 h 2150045"/>
                <a:gd name="connsiteX16" fmla="*/ 16988 w 811412"/>
                <a:gd name="connsiteY16" fmla="*/ 1459832 h 2150045"/>
                <a:gd name="connsiteX17" fmla="*/ 33030 w 811412"/>
                <a:gd name="connsiteY17" fmla="*/ 1411705 h 2150045"/>
                <a:gd name="connsiteX18" fmla="*/ 65114 w 811412"/>
                <a:gd name="connsiteY18" fmla="*/ 1363579 h 2150045"/>
                <a:gd name="connsiteX19" fmla="*/ 81156 w 811412"/>
                <a:gd name="connsiteY19" fmla="*/ 1042737 h 2150045"/>
                <a:gd name="connsiteX20" fmla="*/ 97198 w 811412"/>
                <a:gd name="connsiteY20" fmla="*/ 994611 h 2150045"/>
                <a:gd name="connsiteX21" fmla="*/ 113240 w 811412"/>
                <a:gd name="connsiteY21" fmla="*/ 930442 h 2150045"/>
                <a:gd name="connsiteX22" fmla="*/ 97198 w 811412"/>
                <a:gd name="connsiteY22" fmla="*/ 802105 h 2150045"/>
                <a:gd name="connsiteX23" fmla="*/ 81156 w 811412"/>
                <a:gd name="connsiteY23" fmla="*/ 753979 h 2150045"/>
                <a:gd name="connsiteX24" fmla="*/ 16988 w 811412"/>
                <a:gd name="connsiteY24" fmla="*/ 96253 h 2150045"/>
                <a:gd name="connsiteX25" fmla="*/ 257619 w 811412"/>
                <a:gd name="connsiteY25" fmla="*/ 64169 h 2150045"/>
                <a:gd name="connsiteX26" fmla="*/ 305745 w 811412"/>
                <a:gd name="connsiteY26" fmla="*/ 80211 h 215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1412" h="2150045">
                  <a:moveTo>
                    <a:pt x="33030" y="0"/>
                  </a:moveTo>
                  <a:cubicBezTo>
                    <a:pt x="145325" y="5347"/>
                    <a:pt x="258706" y="-433"/>
                    <a:pt x="369914" y="16042"/>
                  </a:cubicBezTo>
                  <a:cubicBezTo>
                    <a:pt x="442754" y="26833"/>
                    <a:pt x="472745" y="79386"/>
                    <a:pt x="530335" y="112295"/>
                  </a:cubicBezTo>
                  <a:cubicBezTo>
                    <a:pt x="562858" y="130880"/>
                    <a:pt x="651151" y="140452"/>
                    <a:pt x="674714" y="144379"/>
                  </a:cubicBezTo>
                  <a:cubicBezTo>
                    <a:pt x="794945" y="324725"/>
                    <a:pt x="690756" y="148177"/>
                    <a:pt x="690756" y="657727"/>
                  </a:cubicBezTo>
                  <a:cubicBezTo>
                    <a:pt x="690756" y="818237"/>
                    <a:pt x="697895" y="978727"/>
                    <a:pt x="706798" y="1138990"/>
                  </a:cubicBezTo>
                  <a:cubicBezTo>
                    <a:pt x="708088" y="1162206"/>
                    <a:pt x="732585" y="1287118"/>
                    <a:pt x="738882" y="1315453"/>
                  </a:cubicBezTo>
                  <a:cubicBezTo>
                    <a:pt x="743665" y="1336976"/>
                    <a:pt x="750980" y="1357929"/>
                    <a:pt x="754924" y="1379621"/>
                  </a:cubicBezTo>
                  <a:cubicBezTo>
                    <a:pt x="765009" y="1435085"/>
                    <a:pt x="780023" y="1567854"/>
                    <a:pt x="787009" y="1620253"/>
                  </a:cubicBezTo>
                  <a:cubicBezTo>
                    <a:pt x="792006" y="1657733"/>
                    <a:pt x="797704" y="1695116"/>
                    <a:pt x="803051" y="1732548"/>
                  </a:cubicBezTo>
                  <a:cubicBezTo>
                    <a:pt x="797704" y="1866232"/>
                    <a:pt x="833986" y="2008328"/>
                    <a:pt x="787009" y="2133600"/>
                  </a:cubicBezTo>
                  <a:cubicBezTo>
                    <a:pt x="768340" y="2183384"/>
                    <a:pt x="649974" y="2104549"/>
                    <a:pt x="610545" y="2101516"/>
                  </a:cubicBezTo>
                  <a:cubicBezTo>
                    <a:pt x="487802" y="2092074"/>
                    <a:pt x="364482" y="2092497"/>
                    <a:pt x="241577" y="2085474"/>
                  </a:cubicBezTo>
                  <a:cubicBezTo>
                    <a:pt x="177291" y="2081801"/>
                    <a:pt x="113240" y="2074779"/>
                    <a:pt x="49072" y="2069432"/>
                  </a:cubicBezTo>
                  <a:cubicBezTo>
                    <a:pt x="43725" y="2042695"/>
                    <a:pt x="39643" y="2015673"/>
                    <a:pt x="33030" y="1989221"/>
                  </a:cubicBezTo>
                  <a:cubicBezTo>
                    <a:pt x="23588" y="1951454"/>
                    <a:pt x="2124" y="1915838"/>
                    <a:pt x="945" y="1876927"/>
                  </a:cubicBezTo>
                  <a:cubicBezTo>
                    <a:pt x="-3269" y="1737856"/>
                    <a:pt x="7415" y="1598637"/>
                    <a:pt x="16988" y="1459832"/>
                  </a:cubicBezTo>
                  <a:cubicBezTo>
                    <a:pt x="18151" y="1442962"/>
                    <a:pt x="25468" y="1426830"/>
                    <a:pt x="33030" y="1411705"/>
                  </a:cubicBezTo>
                  <a:cubicBezTo>
                    <a:pt x="41652" y="1394460"/>
                    <a:pt x="54419" y="1379621"/>
                    <a:pt x="65114" y="1363579"/>
                  </a:cubicBezTo>
                  <a:cubicBezTo>
                    <a:pt x="70461" y="1256632"/>
                    <a:pt x="71880" y="1149415"/>
                    <a:pt x="81156" y="1042737"/>
                  </a:cubicBezTo>
                  <a:cubicBezTo>
                    <a:pt x="82621" y="1025891"/>
                    <a:pt x="92553" y="1010870"/>
                    <a:pt x="97198" y="994611"/>
                  </a:cubicBezTo>
                  <a:cubicBezTo>
                    <a:pt x="103255" y="973411"/>
                    <a:pt x="107893" y="951832"/>
                    <a:pt x="113240" y="930442"/>
                  </a:cubicBezTo>
                  <a:cubicBezTo>
                    <a:pt x="107893" y="887663"/>
                    <a:pt x="104910" y="844522"/>
                    <a:pt x="97198" y="802105"/>
                  </a:cubicBezTo>
                  <a:cubicBezTo>
                    <a:pt x="94173" y="785468"/>
                    <a:pt x="82973" y="770791"/>
                    <a:pt x="81156" y="753979"/>
                  </a:cubicBezTo>
                  <a:cubicBezTo>
                    <a:pt x="-17932" y="-162593"/>
                    <a:pt x="68711" y="458316"/>
                    <a:pt x="16988" y="96253"/>
                  </a:cubicBezTo>
                  <a:cubicBezTo>
                    <a:pt x="55958" y="-20656"/>
                    <a:pt x="19743" y="36184"/>
                    <a:pt x="257619" y="64169"/>
                  </a:cubicBezTo>
                  <a:cubicBezTo>
                    <a:pt x="274413" y="66145"/>
                    <a:pt x="305745" y="80211"/>
                    <a:pt x="305745" y="80211"/>
                  </a:cubicBezTo>
                </a:path>
              </a:pathLst>
            </a:custGeom>
            <a:blipFill dpi="0" rotWithShape="1">
              <a:blip r:embed="rId6">
                <a:extLst>
                  <a:ext uri="{28A0092B-C50C-407E-A947-70E740481C1C}">
                    <a14:useLocalDpi xmlns:a14="http://schemas.microsoft.com/office/drawing/2010/main" val="0"/>
                  </a:ext>
                </a:extLst>
              </a:blip>
              <a:srcRect/>
              <a:stretch>
                <a:fillRect/>
              </a:stretch>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267200" y="3048000"/>
              <a:ext cx="1524049" cy="1905000"/>
            </a:xfrm>
            <a:custGeom>
              <a:avLst/>
              <a:gdLst>
                <a:gd name="connsiteX0" fmla="*/ 132122 w 1576523"/>
                <a:gd name="connsiteY0" fmla="*/ 110211 h 1413671"/>
                <a:gd name="connsiteX1" fmla="*/ 1543828 w 1576523"/>
                <a:gd name="connsiteY1" fmla="*/ 479179 h 1413671"/>
                <a:gd name="connsiteX2" fmla="*/ 1527785 w 1576523"/>
                <a:gd name="connsiteY2" fmla="*/ 639600 h 1413671"/>
                <a:gd name="connsiteX3" fmla="*/ 1351322 w 1576523"/>
                <a:gd name="connsiteY3" fmla="*/ 1377537 h 1413671"/>
                <a:gd name="connsiteX4" fmla="*/ 1287154 w 1576523"/>
                <a:gd name="connsiteY4" fmla="*/ 1361495 h 1413671"/>
                <a:gd name="connsiteX5" fmla="*/ 180249 w 1576523"/>
                <a:gd name="connsiteY5" fmla="*/ 1361495 h 1413671"/>
                <a:gd name="connsiteX6" fmla="*/ 148164 w 1576523"/>
                <a:gd name="connsiteY6" fmla="*/ 832106 h 1413671"/>
                <a:gd name="connsiteX7" fmla="*/ 116080 w 1576523"/>
                <a:gd name="connsiteY7" fmla="*/ 800021 h 1413671"/>
                <a:gd name="connsiteX8" fmla="*/ 83996 w 1576523"/>
                <a:gd name="connsiteY8" fmla="*/ 623558 h 1413671"/>
                <a:gd name="connsiteX9" fmla="*/ 100038 w 1576523"/>
                <a:gd name="connsiteY9" fmla="*/ 238548 h 1413671"/>
                <a:gd name="connsiteX10" fmla="*/ 116080 w 1576523"/>
                <a:gd name="connsiteY10" fmla="*/ 190421 h 1413671"/>
                <a:gd name="connsiteX11" fmla="*/ 132122 w 1576523"/>
                <a:gd name="connsiteY11" fmla="*/ 110211 h 141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6523" h="1413671">
                  <a:moveTo>
                    <a:pt x="132122" y="110211"/>
                  </a:moveTo>
                  <a:cubicBezTo>
                    <a:pt x="370080" y="158337"/>
                    <a:pt x="1595593" y="-349044"/>
                    <a:pt x="1543828" y="479179"/>
                  </a:cubicBezTo>
                  <a:cubicBezTo>
                    <a:pt x="1540476" y="532815"/>
                    <a:pt x="1533133" y="586126"/>
                    <a:pt x="1527785" y="639600"/>
                  </a:cubicBezTo>
                  <a:cubicBezTo>
                    <a:pt x="1494375" y="1441446"/>
                    <a:pt x="1746341" y="1468695"/>
                    <a:pt x="1351322" y="1377537"/>
                  </a:cubicBezTo>
                  <a:cubicBezTo>
                    <a:pt x="1329839" y="1372579"/>
                    <a:pt x="1308543" y="1366842"/>
                    <a:pt x="1287154" y="1361495"/>
                  </a:cubicBezTo>
                  <a:cubicBezTo>
                    <a:pt x="1191910" y="1364471"/>
                    <a:pt x="232860" y="1404415"/>
                    <a:pt x="180249" y="1361495"/>
                  </a:cubicBezTo>
                  <a:cubicBezTo>
                    <a:pt x="-260336" y="1002071"/>
                    <a:pt x="259634" y="1017888"/>
                    <a:pt x="148164" y="832106"/>
                  </a:cubicBezTo>
                  <a:cubicBezTo>
                    <a:pt x="140382" y="819137"/>
                    <a:pt x="126775" y="810716"/>
                    <a:pt x="116080" y="800021"/>
                  </a:cubicBezTo>
                  <a:cubicBezTo>
                    <a:pt x="93520" y="732340"/>
                    <a:pt x="83996" y="714256"/>
                    <a:pt x="83996" y="623558"/>
                  </a:cubicBezTo>
                  <a:cubicBezTo>
                    <a:pt x="83996" y="495110"/>
                    <a:pt x="90549" y="366645"/>
                    <a:pt x="100038" y="238548"/>
                  </a:cubicBezTo>
                  <a:cubicBezTo>
                    <a:pt x="101287" y="221684"/>
                    <a:pt x="108518" y="205546"/>
                    <a:pt x="116080" y="190421"/>
                  </a:cubicBezTo>
                  <a:cubicBezTo>
                    <a:pt x="134220" y="154140"/>
                    <a:pt x="-105836" y="62085"/>
                    <a:pt x="132122" y="110211"/>
                  </a:cubicBezTo>
                  <a:close/>
                </a:path>
              </a:pathLst>
            </a:cu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2590800" y="304800"/>
            <a:ext cx="914400" cy="523220"/>
          </a:xfrm>
          <a:prstGeom prst="rect">
            <a:avLst/>
          </a:prstGeom>
          <a:noFill/>
        </p:spPr>
        <p:txBody>
          <a:bodyPr wrap="square" rtlCol="0">
            <a:spAutoFit/>
          </a:bodyPr>
          <a:lstStyle/>
          <a:p>
            <a:r>
              <a:rPr lang="bn-BD" sz="2800" dirty="0">
                <a:latin typeface="NikoshBAN" pitchFamily="2" charset="0"/>
                <a:cs typeface="NikoshBAN" pitchFamily="2" charset="0"/>
              </a:rPr>
              <a:t>ছবি-১</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24" name="TextBox 23"/>
          <p:cNvSpPr txBox="1"/>
          <p:nvPr/>
        </p:nvSpPr>
        <p:spPr>
          <a:xfrm>
            <a:off x="8991600" y="457200"/>
            <a:ext cx="874938" cy="461665"/>
          </a:xfrm>
          <a:prstGeom prst="rect">
            <a:avLst/>
          </a:prstGeom>
          <a:noFill/>
        </p:spPr>
        <p:txBody>
          <a:bodyPr wrap="square" rtlCol="0">
            <a:spAutoFit/>
          </a:bodyPr>
          <a:lstStyle/>
          <a:p>
            <a:r>
              <a:rPr lang="bn-BD" sz="2400" dirty="0">
                <a:latin typeface="NikoshBAN" pitchFamily="2" charset="0"/>
                <a:cs typeface="NikoshBAN" pitchFamily="2" charset="0"/>
              </a:rPr>
              <a:t>ছবি-২</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6" name="TextBox 5"/>
          <p:cNvSpPr txBox="1"/>
          <p:nvPr/>
        </p:nvSpPr>
        <p:spPr>
          <a:xfrm>
            <a:off x="1143000" y="5181601"/>
            <a:ext cx="5105399" cy="584775"/>
          </a:xfrm>
          <a:prstGeom prst="rect">
            <a:avLst/>
          </a:prstGeom>
          <a:noFill/>
        </p:spPr>
        <p:txBody>
          <a:bodyPr wrap="square" rtlCol="0">
            <a:spAutoFit/>
          </a:bodyPr>
          <a:lstStyle/>
          <a:p>
            <a:r>
              <a:rPr lang="bn-BD" sz="3200" dirty="0">
                <a:solidFill>
                  <a:srgbClr val="7030A0"/>
                </a:solidFill>
                <a:latin typeface="NikoshBAN" pitchFamily="2" charset="0"/>
                <a:cs typeface="NikoshBAN" pitchFamily="2" charset="0"/>
              </a:rPr>
              <a:t>এবারে এই ছবিতে কি দেখতে পাচ্ছ</a:t>
            </a:r>
            <a:r>
              <a:rPr lang="bn-BD" sz="3200" dirty="0" smtClean="0">
                <a:solidFill>
                  <a:srgbClr val="7030A0"/>
                </a:solidFill>
                <a:latin typeface="NikoshBAN" pitchFamily="2" charset="0"/>
                <a:cs typeface="NikoshBAN" pitchFamily="2" charset="0"/>
              </a:rPr>
              <a:t>?</a:t>
            </a:r>
            <a:endParaRPr lang="bn-BD" sz="3200" dirty="0">
              <a:solidFill>
                <a:srgbClr val="7030A0"/>
              </a:solidFill>
              <a:latin typeface="NikoshBAN" pitchFamily="2" charset="0"/>
              <a:cs typeface="NikoshBAN" pitchFamily="2" charset="0"/>
            </a:endParaRPr>
          </a:p>
        </p:txBody>
      </p:sp>
      <p:sp>
        <p:nvSpPr>
          <p:cNvPr id="8" name="Right Arrow 7"/>
          <p:cNvSpPr/>
          <p:nvPr/>
        </p:nvSpPr>
        <p:spPr>
          <a:xfrm>
            <a:off x="6400800" y="2438400"/>
            <a:ext cx="1477193" cy="4243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67600" y="5105400"/>
            <a:ext cx="4190999" cy="584775"/>
          </a:xfrm>
          <a:prstGeom prst="rect">
            <a:avLst/>
          </a:prstGeom>
          <a:noFill/>
        </p:spPr>
        <p:txBody>
          <a:bodyPr wrap="square" rtlCol="0">
            <a:spAutoFit/>
          </a:bodyPr>
          <a:lstStyle/>
          <a:p>
            <a:r>
              <a:rPr lang="bn-BD" sz="3200" dirty="0">
                <a:solidFill>
                  <a:srgbClr val="7030A0"/>
                </a:solidFill>
                <a:latin typeface="NikoshBAN" pitchFamily="2" charset="0"/>
                <a:cs typeface="NikoshBAN" pitchFamily="2" charset="0"/>
              </a:rPr>
              <a:t>পুষ্টিকর খাবার খেলে কি হয়</a:t>
            </a:r>
            <a:r>
              <a:rPr lang="bn-BD" sz="3200" dirty="0" smtClean="0">
                <a:solidFill>
                  <a:srgbClr val="7030A0"/>
                </a:solidFill>
                <a:latin typeface="NikoshBAN" pitchFamily="2" charset="0"/>
                <a:cs typeface="NikoshBAN" pitchFamily="2" charset="0"/>
              </a:rPr>
              <a:t>?</a:t>
            </a:r>
            <a:endParaRPr lang="bn-BD" sz="3200" dirty="0">
              <a:solidFill>
                <a:srgbClr val="7030A0"/>
              </a:solidFill>
              <a:latin typeface="NikoshBAN" pitchFamily="2" charset="0"/>
              <a:cs typeface="NikoshBAN" pitchFamily="2" charset="0"/>
            </a:endParaRPr>
          </a:p>
        </p:txBody>
      </p:sp>
      <p:sp>
        <p:nvSpPr>
          <p:cNvPr id="4" name="TextBox 3"/>
          <p:cNvSpPr txBox="1"/>
          <p:nvPr/>
        </p:nvSpPr>
        <p:spPr>
          <a:xfrm>
            <a:off x="8610600" y="5943600"/>
            <a:ext cx="1143000" cy="646331"/>
          </a:xfrm>
          <a:prstGeom prst="rect">
            <a:avLst/>
          </a:prstGeom>
          <a:noFill/>
        </p:spPr>
        <p:txBody>
          <a:bodyPr wrap="square" rtlCol="0">
            <a:spAutoFit/>
          </a:bodyPr>
          <a:lstStyle/>
          <a:p>
            <a:r>
              <a:rPr lang="bn-BD" sz="3600" dirty="0">
                <a:solidFill>
                  <a:srgbClr val="C00000"/>
                </a:solidFill>
                <a:latin typeface="NikoshBAN" pitchFamily="2" charset="0"/>
                <a:cs typeface="NikoshBAN" pitchFamily="2" charset="0"/>
              </a:rPr>
              <a:t>স্বাস্থ্য </a:t>
            </a:r>
            <a:endParaRPr lang="en-US" sz="3600" dirty="0">
              <a:solidFill>
                <a:srgbClr val="C00000"/>
              </a:solidFill>
              <a:latin typeface="NikoshBAN" pitchFamily="2" charset="0"/>
              <a:cs typeface="NikoshBAN" pitchFamily="2" charset="0"/>
            </a:endParaRPr>
          </a:p>
        </p:txBody>
      </p:sp>
      <p:sp>
        <p:nvSpPr>
          <p:cNvPr id="11" name="Rectangle 10"/>
          <p:cNvSpPr/>
          <p:nvPr/>
        </p:nvSpPr>
        <p:spPr>
          <a:xfrm>
            <a:off x="2057400" y="5867400"/>
            <a:ext cx="2156360" cy="584775"/>
          </a:xfrm>
          <a:prstGeom prst="rect">
            <a:avLst/>
          </a:prstGeom>
        </p:spPr>
        <p:txBody>
          <a:bodyPr wrap="none">
            <a:spAutoFit/>
          </a:bodyPr>
          <a:lstStyle/>
          <a:p>
            <a:r>
              <a:rPr lang="bn-BD" sz="3200" dirty="0">
                <a:solidFill>
                  <a:srgbClr val="C00000"/>
                </a:solidFill>
                <a:latin typeface="NikoshBAN" pitchFamily="2" charset="0"/>
                <a:cs typeface="NikoshBAN" pitchFamily="2" charset="0"/>
              </a:rPr>
              <a:t>পুষ্টিকর খাবার  </a:t>
            </a:r>
            <a:endParaRPr lang="en-US" sz="3200"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316303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2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23" grpId="0"/>
      <p:bldP spid="24" grpId="0"/>
      <p:bldP spid="6" grpId="0"/>
      <p:bldP spid="8" grpId="0" animBg="1"/>
      <p:bldP spid="10"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62400" y="2057400"/>
            <a:ext cx="5181600" cy="320040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a:solidFill>
                  <a:schemeClr val="accent6">
                    <a:lumMod val="50000"/>
                  </a:schemeClr>
                </a:solidFill>
                <a:latin typeface="NikoshBAN" pitchFamily="2" charset="0"/>
                <a:cs typeface="NikoshBAN" pitchFamily="2" charset="0"/>
              </a:rPr>
              <a:t>স্বাস্থ্যের জন্য পুষ্টি </a:t>
            </a:r>
            <a:endParaRPr lang="en-US" sz="8000" dirty="0">
              <a:solidFill>
                <a:schemeClr val="accent6">
                  <a:lumMod val="50000"/>
                </a:schemeClr>
              </a:solidFill>
              <a:latin typeface="NikoshBAN" pitchFamily="2" charset="0"/>
              <a:cs typeface="NikoshBAN" pitchFamily="2" charset="0"/>
            </a:endParaRPr>
          </a:p>
        </p:txBody>
      </p:sp>
      <p:sp>
        <p:nvSpPr>
          <p:cNvPr id="5" name="Rectangle 4"/>
          <p:cNvSpPr/>
          <p:nvPr/>
        </p:nvSpPr>
        <p:spPr>
          <a:xfrm>
            <a:off x="2057400" y="381000"/>
            <a:ext cx="3657600" cy="7620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5400" i="1" u="sng" dirty="0">
                <a:solidFill>
                  <a:srgbClr val="00B0F0"/>
                </a:solidFill>
                <a:latin typeface="NikoshBAN" pitchFamily="2" charset="0"/>
                <a:cs typeface="NikoshBAN" pitchFamily="2" charset="0"/>
              </a:rPr>
              <a:t>আজকের</a:t>
            </a:r>
            <a:r>
              <a:rPr lang="en-US" sz="5400" i="1" u="sng" dirty="0">
                <a:solidFill>
                  <a:srgbClr val="00B0F0"/>
                </a:solidFill>
                <a:latin typeface="NikoshBAN" pitchFamily="2" charset="0"/>
                <a:cs typeface="NikoshBAN" pitchFamily="2" charset="0"/>
              </a:rPr>
              <a:t> </a:t>
            </a:r>
            <a:r>
              <a:rPr lang="bn-BD" sz="5400" i="1" u="sng" dirty="0">
                <a:solidFill>
                  <a:srgbClr val="00B0F0"/>
                </a:solidFill>
                <a:latin typeface="NikoshBAN" pitchFamily="2" charset="0"/>
                <a:cs typeface="NikoshBAN" pitchFamily="2" charset="0"/>
              </a:rPr>
              <a:t>পাঠ </a:t>
            </a:r>
            <a:r>
              <a:rPr lang="bn-BD" sz="6600" i="1" u="sng" dirty="0">
                <a:solidFill>
                  <a:srgbClr val="00B0F0"/>
                </a:solidFill>
                <a:latin typeface="NikoshBAN" pitchFamily="2" charset="0"/>
                <a:cs typeface="NikoshBAN" pitchFamily="2" charset="0"/>
              </a:rPr>
              <a:t>- </a:t>
            </a:r>
            <a:r>
              <a:rPr lang="bn-BD" sz="5400" i="1" u="sng" dirty="0">
                <a:solidFill>
                  <a:srgbClr val="00B0F0"/>
                </a:solidFill>
                <a:latin typeface="NikoshBAN" pitchFamily="2" charset="0"/>
                <a:cs typeface="NikoshBAN" pitchFamily="2" charset="0"/>
              </a:rPr>
              <a:t> </a:t>
            </a:r>
            <a:endParaRPr lang="en-US" sz="5400" i="1" u="sng" dirty="0">
              <a:solidFill>
                <a:srgbClr val="00B0F0"/>
              </a:solidFill>
              <a:latin typeface="NikoshBAN" pitchFamily="2" charset="0"/>
              <a:cs typeface="NikoshBAN" pitchFamily="2" charset="0"/>
            </a:endParaRPr>
          </a:p>
          <a:p>
            <a:pPr algn="ctr"/>
            <a:endParaRPr lang="en-US" dirty="0"/>
          </a:p>
        </p:txBody>
      </p:sp>
    </p:spTree>
    <p:extLst>
      <p:ext uri="{BB962C8B-B14F-4D97-AF65-F5344CB8AC3E}">
        <p14:creationId xmlns:p14="http://schemas.microsoft.com/office/powerpoint/2010/main" val="350154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09800" y="2590800"/>
            <a:ext cx="8382000" cy="2438400"/>
          </a:xfr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Font typeface="Wingdings" pitchFamily="2" charset="2"/>
              <a:buChar char="§"/>
            </a:pPr>
            <a:r>
              <a:rPr lang="bn-BD" dirty="0">
                <a:solidFill>
                  <a:srgbClr val="3333CC"/>
                </a:solidFill>
                <a:latin typeface="NikoshBAN" panose="02000000000000000000" pitchFamily="2" charset="0"/>
                <a:cs typeface="NikoshBAN" panose="02000000000000000000" pitchFamily="2" charset="0"/>
              </a:rPr>
              <a:t>পুষ্টির ধারনা লাভ করবে।</a:t>
            </a:r>
          </a:p>
          <a:p>
            <a:pPr>
              <a:buFont typeface="Wingdings" pitchFamily="2" charset="2"/>
              <a:buChar char="§"/>
            </a:pPr>
            <a:r>
              <a:rPr lang="bn-BD" dirty="0">
                <a:solidFill>
                  <a:srgbClr val="3333CC"/>
                </a:solidFill>
                <a:latin typeface="NikoshBAN" panose="02000000000000000000" pitchFamily="2" charset="0"/>
                <a:cs typeface="NikoshBAN" panose="02000000000000000000" pitchFamily="2" charset="0"/>
              </a:rPr>
              <a:t> পুষ্টির প্রয়োজনীয়তা ব্যাখ্যা করতে পারবে।</a:t>
            </a:r>
          </a:p>
          <a:p>
            <a:pPr>
              <a:buFont typeface="Wingdings" pitchFamily="2" charset="2"/>
              <a:buChar char="§"/>
            </a:pPr>
            <a:r>
              <a:rPr lang="bn-BD" sz="3600" dirty="0">
                <a:solidFill>
                  <a:srgbClr val="3333CC"/>
                </a:solidFill>
                <a:latin typeface="NikoshBAN" panose="02000000000000000000" pitchFamily="2" charset="0"/>
                <a:cs typeface="NikoshBAN" panose="02000000000000000000" pitchFamily="2" charset="0"/>
              </a:rPr>
              <a:t> </a:t>
            </a:r>
            <a:r>
              <a:rPr lang="bn-IN" sz="3600" dirty="0">
                <a:solidFill>
                  <a:srgbClr val="3333CC"/>
                </a:solidFill>
                <a:latin typeface="NikoshBAN" panose="02000000000000000000" pitchFamily="2" charset="0"/>
                <a:cs typeface="NikoshBAN" panose="02000000000000000000" pitchFamily="2" charset="0"/>
              </a:rPr>
              <a:t>খাদ্য</a:t>
            </a:r>
            <a:r>
              <a:rPr lang="bn-BD" sz="4000" dirty="0">
                <a:solidFill>
                  <a:srgbClr val="3333CC"/>
                </a:solidFill>
                <a:latin typeface="NikoshBAN" panose="02000000000000000000" pitchFamily="2" charset="0"/>
                <a:cs typeface="NikoshBAN" panose="02000000000000000000" pitchFamily="2" charset="0"/>
              </a:rPr>
              <a:t> </a:t>
            </a:r>
            <a:r>
              <a:rPr lang="bn-BD" dirty="0">
                <a:solidFill>
                  <a:srgbClr val="3333CC"/>
                </a:solidFill>
                <a:latin typeface="NikoshBAN" panose="02000000000000000000" pitchFamily="2" charset="0"/>
                <a:cs typeface="NikoshBAN" panose="02000000000000000000" pitchFamily="2" charset="0"/>
              </a:rPr>
              <a:t>উপাদানের উৎস ও এর গুণাগুন ব্যাখ্যা করতে </a:t>
            </a:r>
            <a:r>
              <a:rPr lang="bn-BD" dirty="0" smtClean="0">
                <a:solidFill>
                  <a:srgbClr val="3333CC"/>
                </a:solidFill>
                <a:latin typeface="NikoshBAN" panose="02000000000000000000" pitchFamily="2" charset="0"/>
                <a:cs typeface="NikoshBAN" panose="02000000000000000000" pitchFamily="2" charset="0"/>
              </a:rPr>
              <a:t>পারবে</a:t>
            </a:r>
            <a:r>
              <a:rPr lang="bn-BD" dirty="0">
                <a:solidFill>
                  <a:srgbClr val="3333CC"/>
                </a:solidFill>
                <a:latin typeface="NikoshBAN" panose="02000000000000000000" pitchFamily="2" charset="0"/>
                <a:cs typeface="NikoshBAN" panose="02000000000000000000" pitchFamily="2" charset="0"/>
              </a:rPr>
              <a:t>।          </a:t>
            </a:r>
            <a:r>
              <a:rPr lang="bn-BD" sz="2400" dirty="0">
                <a:solidFill>
                  <a:srgbClr val="3333CC"/>
                </a:solidFill>
                <a:latin typeface="NikoshBAN" pitchFamily="2" charset="0"/>
                <a:cs typeface="NikoshBAN" pitchFamily="2" charset="0"/>
              </a:rPr>
              <a:t> </a:t>
            </a:r>
            <a:endParaRPr lang="bn-BD" sz="2800" dirty="0" smtClean="0">
              <a:solidFill>
                <a:srgbClr val="3333CC"/>
              </a:solidFill>
              <a:latin typeface="NikoshBAN" panose="02000000000000000000" pitchFamily="2" charset="0"/>
              <a:cs typeface="NikoshBAN" panose="02000000000000000000" pitchFamily="2" charset="0"/>
            </a:endParaRPr>
          </a:p>
        </p:txBody>
      </p:sp>
      <p:sp>
        <p:nvSpPr>
          <p:cNvPr id="2" name="TextBox 1"/>
          <p:cNvSpPr txBox="1"/>
          <p:nvPr/>
        </p:nvSpPr>
        <p:spPr>
          <a:xfrm>
            <a:off x="4724400" y="381000"/>
            <a:ext cx="2438400" cy="923330"/>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100000" b="100000"/>
            </a:path>
            <a:tileRect t="-100000" r="-100000"/>
          </a:gradFill>
          <a:effectLst>
            <a:innerShdw blurRad="63500" dist="50800" dir="135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bn-BD" sz="5400" b="1" dirty="0">
                <a:solidFill>
                  <a:srgbClr val="FF0066"/>
                </a:solidFill>
                <a:latin typeface="NikoshBAN" pitchFamily="2" charset="0"/>
                <a:cs typeface="NikoshBAN" pitchFamily="2" charset="0"/>
              </a:rPr>
              <a:t>শিখনফল </a:t>
            </a:r>
            <a:endParaRPr lang="en-US" sz="5400" b="1" dirty="0">
              <a:solidFill>
                <a:srgbClr val="FF0066"/>
              </a:solidFill>
              <a:latin typeface="NikoshBAN" pitchFamily="2" charset="0"/>
              <a:cs typeface="NikoshBAN" pitchFamily="2" charset="0"/>
            </a:endParaRPr>
          </a:p>
        </p:txBody>
      </p:sp>
    </p:spTree>
    <p:extLst>
      <p:ext uri="{BB962C8B-B14F-4D97-AF65-F5344CB8AC3E}">
        <p14:creationId xmlns:p14="http://schemas.microsoft.com/office/powerpoint/2010/main" val="9717310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fltVal val="0"/>
                                          </p:val>
                                        </p:tav>
                                        <p:tav tm="100000">
                                          <p:val>
                                            <p:strVal val="#ppt_w"/>
                                          </p:val>
                                        </p:tav>
                                      </p:tavLst>
                                    </p:anim>
                                    <p:anim calcmode="lin" valueType="num">
                                      <p:cBhvr>
                                        <p:cTn id="15" dur="1000" fill="hold"/>
                                        <p:tgtEl>
                                          <p:spTgt spid="3">
                                            <p:bg/>
                                          </p:spTgt>
                                        </p:tgtEl>
                                        <p:attrNameLst>
                                          <p:attrName>ppt_h</p:attrName>
                                        </p:attrNameLst>
                                      </p:cBhvr>
                                      <p:tavLst>
                                        <p:tav tm="0">
                                          <p:val>
                                            <p:fltVal val="0"/>
                                          </p:val>
                                        </p:tav>
                                        <p:tav tm="100000">
                                          <p:val>
                                            <p:strVal val="#ppt_h"/>
                                          </p:val>
                                        </p:tav>
                                      </p:tavLst>
                                    </p:anim>
                                    <p:anim calcmode="lin" valueType="num">
                                      <p:cBhvr>
                                        <p:cTn id="16" dur="1000" fill="hold"/>
                                        <p:tgtEl>
                                          <p:spTgt spid="3">
                                            <p:bg/>
                                          </p:spTgt>
                                        </p:tgtEl>
                                        <p:attrNameLst>
                                          <p:attrName>style.rotation</p:attrName>
                                        </p:attrNameLst>
                                      </p:cBhvr>
                                      <p:tavLst>
                                        <p:tav tm="0">
                                          <p:val>
                                            <p:fltVal val="90"/>
                                          </p:val>
                                        </p:tav>
                                        <p:tav tm="100000">
                                          <p:val>
                                            <p:fltVal val="0"/>
                                          </p:val>
                                        </p:tav>
                                      </p:tavLst>
                                    </p:anim>
                                    <p:animEffect transition="in" filter="fade">
                                      <p:cBhvr>
                                        <p:cTn id="17" dur="1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EL\Desktop\Nutrition-Matters-Pages_0092.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981200" y="1143002"/>
            <a:ext cx="7467600" cy="52349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1" name="Picture 7" descr="C:\Users\DOEL\Desktop\1280px-Kwashiorkor_69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457200"/>
            <a:ext cx="7848600" cy="58343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7" name="Picture 13" descr="C:\Users\DOEL\Desktop\325221-b9bd4c68-8c44-11e3-9b83-3f04878d82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499" y="594610"/>
            <a:ext cx="7810501" cy="5386552"/>
          </a:xfrm>
          <a:prstGeom prst="ellipse">
            <a:avLst/>
          </a:prstGeom>
          <a:ln>
            <a:noFill/>
          </a:ln>
          <a:effectLst>
            <a:softEdge rad="112500"/>
          </a:effectLst>
          <a:extLst/>
        </p:spPr>
      </p:pic>
    </p:spTree>
    <p:extLst>
      <p:ext uri="{BB962C8B-B14F-4D97-AF65-F5344CB8AC3E}">
        <p14:creationId xmlns:p14="http://schemas.microsoft.com/office/powerpoint/2010/main" val="347843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37"/>
                                        </p:tgtEl>
                                        <p:attrNameLst>
                                          <p:attrName>ppt_x</p:attrName>
                                        </p:attrNameLst>
                                      </p:cBhvr>
                                      <p:tavLst>
                                        <p:tav tm="0">
                                          <p:val>
                                            <p:strVal val="ppt_x"/>
                                          </p:val>
                                        </p:tav>
                                        <p:tav tm="100000">
                                          <p:val>
                                            <p:strVal val="ppt_x"/>
                                          </p:val>
                                        </p:tav>
                                      </p:tavLst>
                                    </p:anim>
                                    <p:anim calcmode="lin" valueType="num">
                                      <p:cBhvr additive="base">
                                        <p:cTn id="7" dur="500"/>
                                        <p:tgtEl>
                                          <p:spTgt spid="1037"/>
                                        </p:tgtEl>
                                        <p:attrNameLst>
                                          <p:attrName>ppt_y</p:attrName>
                                        </p:attrNameLst>
                                      </p:cBhvr>
                                      <p:tavLst>
                                        <p:tav tm="0">
                                          <p:val>
                                            <p:strVal val="ppt_y"/>
                                          </p:val>
                                        </p:tav>
                                        <p:tav tm="100000">
                                          <p:val>
                                            <p:strVal val="1+ppt_h/2"/>
                                          </p:val>
                                        </p:tav>
                                      </p:tavLst>
                                    </p:anim>
                                    <p:set>
                                      <p:cBhvr>
                                        <p:cTn id="8" dur="1" fill="hold">
                                          <p:stCondLst>
                                            <p:cond delay="499"/>
                                          </p:stCondLst>
                                        </p:cTn>
                                        <p:tgtEl>
                                          <p:spTgt spid="103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31"/>
                                        </p:tgtEl>
                                        <p:attrNameLst>
                                          <p:attrName>ppt_x</p:attrName>
                                        </p:attrNameLst>
                                      </p:cBhvr>
                                      <p:tavLst>
                                        <p:tav tm="0">
                                          <p:val>
                                            <p:strVal val="ppt_x"/>
                                          </p:val>
                                        </p:tav>
                                        <p:tav tm="100000">
                                          <p:val>
                                            <p:strVal val="ppt_x"/>
                                          </p:val>
                                        </p:tav>
                                      </p:tavLst>
                                    </p:anim>
                                    <p:anim calcmode="lin" valueType="num">
                                      <p:cBhvr additive="base">
                                        <p:cTn id="13" dur="500"/>
                                        <p:tgtEl>
                                          <p:spTgt spid="1031"/>
                                        </p:tgtEl>
                                        <p:attrNameLst>
                                          <p:attrName>ppt_y</p:attrName>
                                        </p:attrNameLst>
                                      </p:cBhvr>
                                      <p:tavLst>
                                        <p:tav tm="0">
                                          <p:val>
                                            <p:strVal val="ppt_y"/>
                                          </p:val>
                                        </p:tav>
                                        <p:tav tm="100000">
                                          <p:val>
                                            <p:strVal val="1+ppt_h/2"/>
                                          </p:val>
                                        </p:tav>
                                      </p:tavLst>
                                    </p:anim>
                                    <p:set>
                                      <p:cBhvr>
                                        <p:cTn id="14" dur="1" fill="hold">
                                          <p:stCondLst>
                                            <p:cond delay="499"/>
                                          </p:stCondLst>
                                        </p:cTn>
                                        <p:tgtEl>
                                          <p:spTgt spid="103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1188</TotalTime>
  <Words>691</Words>
  <Application>Microsoft Office PowerPoint</Application>
  <PresentationFormat>Widescreen</PresentationFormat>
  <Paragraphs>102</Paragraphs>
  <Slides>28</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Arial</vt:lpstr>
      <vt:lpstr>Calibri</vt:lpstr>
      <vt:lpstr>Merriweather</vt:lpstr>
      <vt:lpstr>NikoshBAN</vt:lpstr>
      <vt:lpstr>Nunito Sans</vt:lpstr>
      <vt:lpstr>vrinda</vt:lpstr>
      <vt:lpstr>vrinda</vt:lpstr>
      <vt:lpstr>Wingdings</vt:lpstr>
      <vt:lpstr>Office Theme</vt:lpstr>
      <vt:lpstr>Packager Shell Object</vt:lpstr>
      <vt:lpstr>PowerPoint Presentation</vt:lpstr>
      <vt:lpstr>PowerPoint Presentation</vt:lpstr>
      <vt:lpstr>পাঠ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পুষ্টিকর খাদ্য কাকে বলে?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শিখনফল- ২ </vt:lpstr>
      <vt:lpstr>জোড়ায় কাজ- </vt:lpstr>
      <vt:lpstr>PowerPoint Presentation</vt:lpstr>
      <vt:lpstr>PowerPoint Presentation</vt:lpstr>
      <vt:lpstr>মূল্যায়ন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Masud</cp:lastModifiedBy>
  <cp:revision>297</cp:revision>
  <dcterms:created xsi:type="dcterms:W3CDTF">2006-08-16T00:00:00Z</dcterms:created>
  <dcterms:modified xsi:type="dcterms:W3CDTF">2020-08-21T05:28:01Z</dcterms:modified>
</cp:coreProperties>
</file>