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8" r:id="rId3"/>
    <p:sldId id="277" r:id="rId4"/>
    <p:sldId id="256" r:id="rId5"/>
    <p:sldId id="258" r:id="rId6"/>
    <p:sldId id="259" r:id="rId7"/>
    <p:sldId id="262" r:id="rId8"/>
    <p:sldId id="263" r:id="rId9"/>
    <p:sldId id="260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3310-0D32-425A-8347-DEC0F9005533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E1D7-BD93-4350-BE24-C4CD073ED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6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3310-0D32-425A-8347-DEC0F9005533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E1D7-BD93-4350-BE24-C4CD073ED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8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3310-0D32-425A-8347-DEC0F9005533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E1D7-BD93-4350-BE24-C4CD073ED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41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3310-0D32-425A-8347-DEC0F9005533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E1D7-BD93-4350-BE24-C4CD073ED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11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3310-0D32-425A-8347-DEC0F9005533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E1D7-BD93-4350-BE24-C4CD073ED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3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3310-0D32-425A-8347-DEC0F9005533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E1D7-BD93-4350-BE24-C4CD073ED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8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3310-0D32-425A-8347-DEC0F9005533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E1D7-BD93-4350-BE24-C4CD073ED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8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3310-0D32-425A-8347-DEC0F9005533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E1D7-BD93-4350-BE24-C4CD073ED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5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3310-0D32-425A-8347-DEC0F9005533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E1D7-BD93-4350-BE24-C4CD073ED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4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3310-0D32-425A-8347-DEC0F9005533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E1D7-BD93-4350-BE24-C4CD073ED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7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3310-0D32-425A-8347-DEC0F9005533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E1D7-BD93-4350-BE24-C4CD073ED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9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93310-0D32-425A-8347-DEC0F9005533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4E1D7-BD93-4350-BE24-C4CD073ED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0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55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 flipH="1">
            <a:off x="10556" y="7258"/>
            <a:ext cx="5805714" cy="6858000"/>
            <a:chOff x="0" y="0"/>
            <a:chExt cx="6386286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6386286" cy="6858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88685" y="130629"/>
              <a:ext cx="203200" cy="6618514"/>
              <a:chOff x="145143" y="130629"/>
              <a:chExt cx="203200" cy="6618514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145143" y="130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45143" y="587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45143" y="1045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45143" y="1502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45143" y="1959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45143" y="2416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45143" y="2873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45143" y="3331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45143" y="3788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45143" y="4245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45143" y="4702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45143" y="5159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5143" y="5617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45143" y="6074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45143" y="6531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5805714" y="-3628"/>
            <a:ext cx="6386286" cy="6858000"/>
            <a:chOff x="0" y="0"/>
            <a:chExt cx="6386286" cy="6858000"/>
          </a:xfrm>
        </p:grpSpPr>
        <p:sp>
          <p:nvSpPr>
            <p:cNvPr id="31" name="Rectangle 30"/>
            <p:cNvSpPr/>
            <p:nvPr/>
          </p:nvSpPr>
          <p:spPr>
            <a:xfrm>
              <a:off x="0" y="0"/>
              <a:ext cx="6386286" cy="6858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88685" y="130629"/>
              <a:ext cx="203200" cy="6618514"/>
              <a:chOff x="145143" y="130629"/>
              <a:chExt cx="203200" cy="6618514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145143" y="130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45143" y="587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45143" y="1045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45143" y="1502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45143" y="1959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45143" y="2416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45143" y="2873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45143" y="3331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45143" y="3788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45143" y="4245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45143" y="4702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45143" y="5159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45143" y="5617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45143" y="6074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45143" y="6531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0" name="Group 99"/>
          <p:cNvGrpSpPr/>
          <p:nvPr/>
        </p:nvGrpSpPr>
        <p:grpSpPr>
          <a:xfrm>
            <a:off x="5449455" y="174173"/>
            <a:ext cx="717796" cy="6504215"/>
            <a:chOff x="5449455" y="174173"/>
            <a:chExt cx="717796" cy="6504215"/>
          </a:xfrm>
        </p:grpSpPr>
        <p:sp>
          <p:nvSpPr>
            <p:cNvPr id="70" name="Oval 69"/>
            <p:cNvSpPr/>
            <p:nvPr/>
          </p:nvSpPr>
          <p:spPr>
            <a:xfrm>
              <a:off x="5449455" y="174173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5486399" y="6259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449455" y="1101274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486398" y="15403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471884" y="2012953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5520046" y="24547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5493655" y="29119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5471884" y="33691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5479141" y="4738917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5528622" y="42835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5503552" y="3805465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5512788" y="6544132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5500254" y="6116868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471882" y="5675995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5491015" y="520247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097430" y="801915"/>
            <a:ext cx="443752" cy="875394"/>
            <a:chOff x="1097430" y="801915"/>
            <a:chExt cx="443752" cy="875394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116106" y="801915"/>
              <a:ext cx="0" cy="43361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1097430" y="1246415"/>
              <a:ext cx="443752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510553" y="1243694"/>
              <a:ext cx="0" cy="43361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1514288" y="820966"/>
              <a:ext cx="0" cy="43361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1867085" y="824591"/>
            <a:ext cx="850152" cy="878119"/>
            <a:chOff x="1867085" y="824591"/>
            <a:chExt cx="850152" cy="878119"/>
          </a:xfrm>
        </p:grpSpPr>
        <p:grpSp>
          <p:nvGrpSpPr>
            <p:cNvPr id="72" name="Group 71"/>
            <p:cNvGrpSpPr/>
            <p:nvPr/>
          </p:nvGrpSpPr>
          <p:grpSpPr>
            <a:xfrm>
              <a:off x="1867085" y="824591"/>
              <a:ext cx="443752" cy="875394"/>
              <a:chOff x="1097430" y="801915"/>
              <a:chExt cx="443752" cy="875394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1116106" y="801915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H="1">
                <a:off x="1097430" y="1246415"/>
                <a:ext cx="443752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1510553" y="1243694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1514288" y="820966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Group 76"/>
            <p:cNvGrpSpPr/>
            <p:nvPr/>
          </p:nvGrpSpPr>
          <p:grpSpPr>
            <a:xfrm>
              <a:off x="2273485" y="827316"/>
              <a:ext cx="443752" cy="875394"/>
              <a:chOff x="1097430" y="801915"/>
              <a:chExt cx="443752" cy="875394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>
                <a:off x="1116106" y="801915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H="1">
                <a:off x="1097430" y="1246415"/>
                <a:ext cx="443752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1510553" y="1243694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1514288" y="820966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" name="Group 48"/>
          <p:cNvGrpSpPr/>
          <p:nvPr/>
        </p:nvGrpSpPr>
        <p:grpSpPr>
          <a:xfrm>
            <a:off x="3115418" y="826407"/>
            <a:ext cx="1231032" cy="876303"/>
            <a:chOff x="3115418" y="826407"/>
            <a:chExt cx="1231032" cy="876303"/>
          </a:xfrm>
        </p:grpSpPr>
        <p:grpSp>
          <p:nvGrpSpPr>
            <p:cNvPr id="66" name="Group 65"/>
            <p:cNvGrpSpPr/>
            <p:nvPr/>
          </p:nvGrpSpPr>
          <p:grpSpPr>
            <a:xfrm>
              <a:off x="3513599" y="826407"/>
              <a:ext cx="443752" cy="875394"/>
              <a:chOff x="1097430" y="801915"/>
              <a:chExt cx="443752" cy="875394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1116106" y="801915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H="1">
                <a:off x="1097430" y="1246415"/>
                <a:ext cx="443752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1510553" y="1243694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1514288" y="820966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81"/>
            <p:cNvGrpSpPr/>
            <p:nvPr/>
          </p:nvGrpSpPr>
          <p:grpSpPr>
            <a:xfrm>
              <a:off x="3115418" y="827316"/>
              <a:ext cx="443752" cy="875394"/>
              <a:chOff x="1097430" y="801915"/>
              <a:chExt cx="443752" cy="875394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1116106" y="801915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H="1">
                <a:off x="1097430" y="1246415"/>
                <a:ext cx="443752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1510553" y="1243694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1514288" y="820966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oup 101"/>
            <p:cNvGrpSpPr/>
            <p:nvPr/>
          </p:nvGrpSpPr>
          <p:grpSpPr>
            <a:xfrm>
              <a:off x="3902698" y="826407"/>
              <a:ext cx="443752" cy="875394"/>
              <a:chOff x="1097430" y="801915"/>
              <a:chExt cx="443752" cy="875394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1116106" y="801915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flipH="1">
                <a:off x="1097430" y="1246415"/>
                <a:ext cx="443752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1510553" y="1243694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1514288" y="820966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07" name="Rectangle 106"/>
          <p:cNvSpPr/>
          <p:nvPr/>
        </p:nvSpPr>
        <p:spPr>
          <a:xfrm>
            <a:off x="10556" y="1690006"/>
            <a:ext cx="5450774" cy="66171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bn-IN" sz="48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প্যাটার্নের </a:t>
            </a:r>
          </a:p>
          <a:p>
            <a:r>
              <a:rPr lang="bn-IN" sz="48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১ম চিত্রে কাঠি ৪টি </a:t>
            </a:r>
          </a:p>
          <a:p>
            <a:r>
              <a:rPr lang="bn-IN" sz="48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২য় চিত্রে কাঠি</a:t>
            </a:r>
            <a:r>
              <a:rPr lang="bn-IN" sz="4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৭টি	</a:t>
            </a:r>
          </a:p>
          <a:p>
            <a:r>
              <a:rPr lang="bn-IN" sz="4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৩য় চিত্রে কাঠি ১০টি</a:t>
            </a:r>
          </a:p>
          <a:p>
            <a:r>
              <a:rPr lang="bn-IN" sz="4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 চিত্রে কাঠি বৃদ্ধি পেয়েছে  ৭-৪=৩ , ১০-৭=৩ অর্থাৎ ৩টি করে </a:t>
            </a:r>
            <a:endParaRPr lang="bn-IN" sz="4800" b="1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88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8" name="Subtitle 2"/>
          <p:cNvSpPr>
            <a:spLocks noGrp="1"/>
          </p:cNvSpPr>
          <p:nvPr>
            <p:ph type="subTitle" idx="1"/>
          </p:nvPr>
        </p:nvSpPr>
        <p:spPr>
          <a:xfrm>
            <a:off x="6539753" y="1041402"/>
            <a:ext cx="5652247" cy="5209722"/>
          </a:xfrm>
        </p:spPr>
        <p:txBody>
          <a:bodyPr>
            <a:normAutofit fontScale="85000" lnSpcReduction="20000"/>
          </a:bodyPr>
          <a:lstStyle/>
          <a:p>
            <a:r>
              <a:rPr lang="bn-IN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সুতরাং চতুর্থ চিত্রে কাঠির সংখ্যা হবে</a:t>
            </a:r>
          </a:p>
          <a:p>
            <a:r>
              <a:rPr lang="bn-IN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১০+৩=১৩ টি</a:t>
            </a:r>
          </a:p>
          <a:p>
            <a:r>
              <a:rPr lang="bn-IN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কাঠির সংখ্যা একটি বীজগণিতীয় রাশির সাহায্যে প্রকাশ করা যায় –</a:t>
            </a:r>
          </a:p>
          <a:p>
            <a:r>
              <a:rPr lang="bn-IN" sz="3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১ম চিত্রে কাঠি </a:t>
            </a:r>
            <a:r>
              <a:rPr lang="bn-IN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৪=3</a:t>
            </a:r>
            <a:r>
              <a:rPr lang="en-US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১+১ </a:t>
            </a:r>
            <a:endParaRPr lang="bn-IN" sz="36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২য় চিত্রে কাঠি </a:t>
            </a:r>
            <a:r>
              <a:rPr lang="bn-IN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৭=3</a:t>
            </a:r>
            <a:r>
              <a:rPr lang="en-US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২+১ </a:t>
            </a:r>
            <a:endParaRPr lang="bn-IN" sz="36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৩য় চিত্রে কাঠি </a:t>
            </a:r>
            <a:r>
              <a:rPr lang="bn-IN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১০=৩</a:t>
            </a:r>
            <a:r>
              <a:rPr lang="en-US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৩+১ </a:t>
            </a:r>
          </a:p>
          <a:p>
            <a:r>
              <a:rPr lang="bn-IN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এভাবে ‘ক’ তম চিত্রে </a:t>
            </a:r>
          </a:p>
          <a:p>
            <a:r>
              <a:rPr lang="bn-IN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কাঠির সংখ্যা হবে  ৩</a:t>
            </a:r>
            <a:r>
              <a:rPr lang="en-US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ক+১ অর্থাৎ ৩ক+১ </a:t>
            </a:r>
          </a:p>
          <a:p>
            <a:r>
              <a:rPr lang="bn-IN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সুতরাং বীজগণিতীয় রাশিটি হলো ৩ক+১ </a:t>
            </a:r>
            <a:endParaRPr lang="bn-IN" sz="36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1999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 flipH="1">
            <a:off x="0" y="0"/>
            <a:ext cx="5805714" cy="6858000"/>
            <a:chOff x="0" y="0"/>
            <a:chExt cx="6386286" cy="685800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6386286" cy="6858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88685" y="130629"/>
              <a:ext cx="203200" cy="6618514"/>
              <a:chOff x="145143" y="130629"/>
              <a:chExt cx="203200" cy="6618514"/>
            </a:xfrm>
            <a:grpFill/>
          </p:grpSpPr>
          <p:sp>
            <p:nvSpPr>
              <p:cNvPr id="6" name="Oval 5"/>
              <p:cNvSpPr/>
              <p:nvPr/>
            </p:nvSpPr>
            <p:spPr>
              <a:xfrm>
                <a:off x="145143" y="1306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45143" y="5878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45143" y="10450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45143" y="15022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45143" y="19594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45143" y="24166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45143" y="28738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45143" y="33310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45143" y="37882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45143" y="42454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45143" y="47026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45143" y="51598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5143" y="56170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45143" y="60742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45143" y="65314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5805714" y="-3628"/>
            <a:ext cx="6386286" cy="6858000"/>
            <a:chOff x="0" y="0"/>
            <a:chExt cx="6386286" cy="68580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1" name="Rectangle 30"/>
            <p:cNvSpPr/>
            <p:nvPr/>
          </p:nvSpPr>
          <p:spPr>
            <a:xfrm>
              <a:off x="0" y="0"/>
              <a:ext cx="6386286" cy="6858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88685" y="130629"/>
              <a:ext cx="203200" cy="6618514"/>
              <a:chOff x="145143" y="130629"/>
              <a:chExt cx="203200" cy="6618514"/>
            </a:xfrm>
            <a:grpFill/>
          </p:grpSpPr>
          <p:sp>
            <p:nvSpPr>
              <p:cNvPr id="33" name="Oval 32"/>
              <p:cNvSpPr/>
              <p:nvPr/>
            </p:nvSpPr>
            <p:spPr>
              <a:xfrm>
                <a:off x="145143" y="1306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45143" y="5878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45143" y="10450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45143" y="15022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45143" y="19594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45143" y="24166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45143" y="28738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45143" y="33310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45143" y="37882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45143" y="42454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45143" y="47026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45143" y="51598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45143" y="56170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45143" y="60742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45143" y="65314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0" name="Group 99"/>
          <p:cNvGrpSpPr/>
          <p:nvPr/>
        </p:nvGrpSpPr>
        <p:grpSpPr>
          <a:xfrm>
            <a:off x="5449455" y="174173"/>
            <a:ext cx="717796" cy="6504215"/>
            <a:chOff x="5449455" y="174173"/>
            <a:chExt cx="717796" cy="6504215"/>
          </a:xfrm>
        </p:grpSpPr>
        <p:sp>
          <p:nvSpPr>
            <p:cNvPr id="70" name="Oval 69"/>
            <p:cNvSpPr/>
            <p:nvPr/>
          </p:nvSpPr>
          <p:spPr>
            <a:xfrm>
              <a:off x="5449455" y="174173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5486399" y="6259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449455" y="1101274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486398" y="15403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471884" y="2012953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5520046" y="24547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5493655" y="29119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5471884" y="33691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5479141" y="4738917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5528622" y="42835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5503552" y="3805465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5512788" y="6544132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5500254" y="6116868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471882" y="5675995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5491015" y="520247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Subtitle 2"/>
          <p:cNvSpPr>
            <a:spLocks noGrp="1"/>
          </p:cNvSpPr>
          <p:nvPr>
            <p:ph type="subTitle" idx="1"/>
          </p:nvPr>
        </p:nvSpPr>
        <p:spPr>
          <a:xfrm>
            <a:off x="88563" y="1786625"/>
            <a:ext cx="5703458" cy="3269341"/>
          </a:xfrm>
        </p:spPr>
        <p:txBody>
          <a:bodyPr>
            <a:normAutofit/>
          </a:bodyPr>
          <a:lstStyle/>
          <a:p>
            <a:r>
              <a:rPr lang="bn-IN" sz="3600" b="1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+২+৩+৪+৫+৬+৭+৮+৯+</a:t>
            </a:r>
            <a:r>
              <a:rPr lang="bn-IN" sz="3600" b="1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</a:p>
          <a:p>
            <a:r>
              <a:rPr lang="bn-IN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ক্রমিক স্বাভাবিক সংখ্যা যোগফল নির্ণয়ের একটি সূত্র প্রতিপাদন করতে পারি</a:t>
            </a:r>
          </a:p>
        </p:txBody>
      </p:sp>
      <p:sp>
        <p:nvSpPr>
          <p:cNvPr id="55" name="Subtitle 2"/>
          <p:cNvSpPr txBox="1">
            <a:spLocks/>
          </p:cNvSpPr>
          <p:nvPr/>
        </p:nvSpPr>
        <p:spPr>
          <a:xfrm>
            <a:off x="-2" y="1154798"/>
            <a:ext cx="5652247" cy="5209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Subtitle 2"/>
              <p:cNvSpPr txBox="1">
                <a:spLocks/>
              </p:cNvSpPr>
              <p:nvPr/>
            </p:nvSpPr>
            <p:spPr>
              <a:xfrm>
                <a:off x="6088084" y="646796"/>
                <a:ext cx="5703458" cy="59916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bn-IN" sz="3600" b="1" dirty="0" smtClean="0">
                    <a:ln w="0"/>
                    <a:solidFill>
                      <a:srgbClr val="00B0F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১</a:t>
                </a:r>
                <a:r>
                  <a:rPr lang="bn-IN" sz="36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+২+৩+৪+৫+৬+৭+৮+৯+</a:t>
                </a:r>
                <a:r>
                  <a:rPr lang="bn-IN" sz="3600" b="1" dirty="0" smtClean="0">
                    <a:ln w="0"/>
                    <a:solidFill>
                      <a:srgbClr val="00B0F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১০</a:t>
                </a:r>
              </a:p>
              <a:p>
                <a:r>
                  <a:rPr lang="bn-IN" sz="36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ধরি  </a:t>
                </a:r>
              </a:p>
              <a:p>
                <a:pPr algn="l"/>
                <a:r>
                  <a:rPr lang="bn-IN" sz="32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ক=</a:t>
                </a:r>
                <a:r>
                  <a:rPr lang="bn-IN" sz="3200" b="1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১</a:t>
                </a:r>
                <a:r>
                  <a:rPr lang="bn-IN" sz="32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r>
                  <a:rPr lang="bn-IN" sz="3200" b="1" dirty="0" smtClean="0">
                    <a:ln w="0"/>
                    <a:solidFill>
                      <a:srgbClr val="00B05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২</a:t>
                </a:r>
                <a:r>
                  <a:rPr lang="bn-IN" sz="32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+৩+৪+৫+৬+৭+৮+</a:t>
                </a:r>
                <a:r>
                  <a:rPr lang="bn-IN" sz="3200" b="1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৯</a:t>
                </a:r>
                <a:r>
                  <a:rPr lang="bn-IN" sz="32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r>
                  <a:rPr lang="bn-IN" sz="3200" b="1" dirty="0" smtClean="0">
                    <a:ln w="0"/>
                    <a:solidFill>
                      <a:srgbClr val="00B0F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১০</a:t>
                </a:r>
                <a:endParaRPr lang="bn-IN" sz="3200" b="1" dirty="0">
                  <a:ln w="0"/>
                  <a:solidFill>
                    <a:srgbClr val="00B0F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l"/>
                <a:r>
                  <a:rPr lang="bn-IN" sz="32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ক=</a:t>
                </a:r>
                <a:r>
                  <a:rPr lang="bn-IN" sz="3200" b="1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১০</a:t>
                </a:r>
                <a:r>
                  <a:rPr lang="bn-IN" sz="32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r>
                  <a:rPr lang="bn-IN" sz="3200" b="1" dirty="0" smtClean="0">
                    <a:ln w="0"/>
                    <a:solidFill>
                      <a:srgbClr val="00B05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৯</a:t>
                </a:r>
                <a:r>
                  <a:rPr lang="bn-IN" sz="32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+৮+৭+৬+৫+৪+৩+</a:t>
                </a:r>
                <a:r>
                  <a:rPr lang="bn-IN" sz="3200" b="1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২</a:t>
                </a:r>
                <a:r>
                  <a:rPr lang="bn-IN" sz="32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r>
                  <a:rPr lang="bn-IN" sz="3200" b="1" dirty="0" smtClean="0">
                    <a:ln w="0"/>
                    <a:solidFill>
                      <a:srgbClr val="00B0F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১</a:t>
                </a:r>
              </a:p>
              <a:p>
                <a:pPr algn="l"/>
                <a:r>
                  <a:rPr lang="bn-IN" sz="32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২ক</a:t>
                </a:r>
                <a:r>
                  <a:rPr lang="bn-IN" sz="28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=(</a:t>
                </a:r>
                <a:r>
                  <a:rPr lang="bn-IN" sz="2800" b="1" dirty="0" smtClean="0">
                    <a:ln w="0"/>
                    <a:solidFill>
                      <a:srgbClr val="7030A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১+১০</a:t>
                </a:r>
                <a:r>
                  <a:rPr lang="bn-IN" sz="28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)+(</a:t>
                </a:r>
                <a:r>
                  <a:rPr lang="bn-IN" sz="2800" b="1" dirty="0" smtClean="0">
                    <a:ln w="0"/>
                    <a:solidFill>
                      <a:srgbClr val="00B05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২+৯</a:t>
                </a:r>
                <a:r>
                  <a:rPr lang="bn-IN" sz="28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)+---+(</a:t>
                </a:r>
                <a:r>
                  <a:rPr lang="bn-IN" sz="2800" b="1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৯+২</a:t>
                </a:r>
                <a:r>
                  <a:rPr lang="bn-IN" sz="28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)+(</a:t>
                </a:r>
                <a:r>
                  <a:rPr lang="bn-IN" sz="2800" b="1" dirty="0" smtClean="0">
                    <a:ln w="0"/>
                    <a:solidFill>
                      <a:srgbClr val="00B0F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১০+১</a:t>
                </a:r>
                <a:r>
                  <a:rPr lang="bn-IN" sz="28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) </a:t>
                </a:r>
              </a:p>
              <a:p>
                <a:pPr algn="l"/>
                <a:r>
                  <a:rPr lang="bn-IN" sz="28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২ক=(১+১০)</a:t>
                </a:r>
                <a:r>
                  <a:rPr lang="en-US" sz="28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×</a:t>
                </a:r>
                <a:r>
                  <a:rPr lang="bn-IN" sz="28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১০   </a:t>
                </a:r>
              </a:p>
              <a:p>
                <a:pPr algn="l"/>
                <a:r>
                  <a:rPr lang="bn-IN" sz="28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ক=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800" b="1" i="1" smtClean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2800" b="1" i="1" smtClean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(</m:t>
                        </m:r>
                        <m:r>
                          <a:rPr lang="bn-IN" sz="2800" b="1" i="1" smtClean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</m:t>
                        </m:r>
                        <m:r>
                          <a:rPr lang="bn-IN" sz="2800" b="1" i="1" smtClean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bn-IN" sz="2800" b="1" i="1" smtClean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১০</m:t>
                        </m:r>
                        <m:r>
                          <a:rPr lang="bn-IN" sz="2800" b="1" i="1" smtClean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)×</m:t>
                        </m:r>
                        <m:r>
                          <a:rPr lang="bn-IN" sz="2800" b="1" i="1" smtClean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১০</m:t>
                        </m:r>
                      </m:num>
                      <m:den>
                        <m:r>
                          <a:rPr lang="bn-IN" sz="2800" b="1" i="1" smtClean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IN" sz="32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pPr algn="l"/>
                <a:r>
                  <a:rPr lang="bn-IN" sz="28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যোগফল=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800" b="1" i="1" smtClean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bn-IN" sz="2800" b="1" i="1" smtClean="0">
                                <a:ln w="0"/>
                                <a:solidFill>
                                  <a:srgbClr val="FF0000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dPr>
                          <m:e>
                            <m:r>
                              <a:rPr lang="bn-IN" sz="2800" b="1" i="1" smtClean="0">
                                <a:ln w="0"/>
                                <a:solidFill>
                                  <a:srgbClr val="FF0000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প্রথম</m:t>
                            </m:r>
                            <m:r>
                              <a:rPr lang="bn-IN" sz="2800" b="1" i="1" smtClean="0">
                                <a:ln w="0"/>
                                <a:solidFill>
                                  <a:srgbClr val="FF0000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 </m:t>
                            </m:r>
                            <m:r>
                              <a:rPr lang="bn-IN" sz="2800" b="1" i="1" smtClean="0">
                                <a:ln w="0"/>
                                <a:solidFill>
                                  <a:srgbClr val="FF0000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সংখ্যা</m:t>
                            </m:r>
                            <m:r>
                              <a:rPr lang="bn-IN" sz="2800" b="1" i="1" smtClean="0">
                                <a:ln w="0"/>
                                <a:solidFill>
                                  <a:srgbClr val="FF0000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+</m:t>
                            </m:r>
                            <m:r>
                              <a:rPr lang="bn-IN" sz="2800" b="1" i="1" smtClean="0">
                                <a:ln w="0"/>
                                <a:solidFill>
                                  <a:srgbClr val="FF0000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শেষ</m:t>
                            </m:r>
                            <m:r>
                              <a:rPr lang="bn-IN" sz="2800" b="1" i="1" smtClean="0">
                                <a:ln w="0"/>
                                <a:solidFill>
                                  <a:srgbClr val="FF0000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 </m:t>
                            </m:r>
                            <m:r>
                              <a:rPr lang="bn-IN" sz="2800" b="1" i="1" smtClean="0">
                                <a:ln w="0"/>
                                <a:solidFill>
                                  <a:srgbClr val="FF0000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সংখ্যা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sz="3200" b="1" dirty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×</m:t>
                        </m:r>
                        <m:r>
                          <a:rPr lang="bn-IN" sz="3200" b="1" i="1" dirty="0" smtClean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পদ</m:t>
                        </m:r>
                        <m:r>
                          <a:rPr lang="bn-IN" sz="3200" b="1" i="1" dirty="0" smtClean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bn-IN" sz="3200" b="1" i="1" dirty="0" smtClean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সংখ্যা</m:t>
                        </m:r>
                      </m:num>
                      <m:den>
                        <m:r>
                          <a:rPr lang="bn-IN" sz="2800" b="1" i="1" smtClean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endParaRPr lang="en-US" sz="3200" b="1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6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8084" y="646796"/>
                <a:ext cx="5703458" cy="5991679"/>
              </a:xfrm>
              <a:prstGeom prst="rect">
                <a:avLst/>
              </a:prstGeom>
              <a:blipFill rotWithShape="0">
                <a:blip r:embed="rId2"/>
                <a:stretch>
                  <a:fillRect l="-2995" t="-2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5149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 flipH="1">
            <a:off x="0" y="0"/>
            <a:ext cx="5805714" cy="6858000"/>
            <a:chOff x="0" y="0"/>
            <a:chExt cx="6386286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6386286" cy="6858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88685" y="130629"/>
              <a:ext cx="203200" cy="6618514"/>
              <a:chOff x="145143" y="130629"/>
              <a:chExt cx="203200" cy="6618514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145143" y="130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45143" y="587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45143" y="1045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45143" y="1502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45143" y="1959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45143" y="2416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45143" y="2873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45143" y="3331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45143" y="3788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45143" y="4245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45143" y="4702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45143" y="5159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5143" y="5617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45143" y="6074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45143" y="6531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5805714" y="-3628"/>
            <a:ext cx="6386286" cy="6858000"/>
            <a:chOff x="0" y="0"/>
            <a:chExt cx="6386286" cy="6858000"/>
          </a:xfrm>
        </p:grpSpPr>
        <p:sp>
          <p:nvSpPr>
            <p:cNvPr id="31" name="Rectangle 30"/>
            <p:cNvSpPr/>
            <p:nvPr/>
          </p:nvSpPr>
          <p:spPr>
            <a:xfrm>
              <a:off x="0" y="0"/>
              <a:ext cx="6386286" cy="6858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88685" y="130629"/>
              <a:ext cx="203200" cy="6618514"/>
              <a:chOff x="145143" y="130629"/>
              <a:chExt cx="203200" cy="6618514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145143" y="130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45143" y="587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45143" y="1045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45143" y="1502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45143" y="1959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45143" y="2416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45143" y="2873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45143" y="3331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45143" y="3788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45143" y="4245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45143" y="4702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45143" y="5159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45143" y="5617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45143" y="6074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45143" y="6531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0" name="Group 99"/>
          <p:cNvGrpSpPr/>
          <p:nvPr/>
        </p:nvGrpSpPr>
        <p:grpSpPr>
          <a:xfrm>
            <a:off x="5449455" y="174173"/>
            <a:ext cx="717796" cy="6504215"/>
            <a:chOff x="5449455" y="174173"/>
            <a:chExt cx="717796" cy="6504215"/>
          </a:xfrm>
        </p:grpSpPr>
        <p:sp>
          <p:nvSpPr>
            <p:cNvPr id="70" name="Oval 69"/>
            <p:cNvSpPr/>
            <p:nvPr/>
          </p:nvSpPr>
          <p:spPr>
            <a:xfrm>
              <a:off x="5449455" y="174173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5486399" y="6259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449455" y="1101274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486398" y="15403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471884" y="2012953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5520046" y="24547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5493655" y="29119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5471884" y="33691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5479141" y="4738917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5528622" y="42835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5503552" y="3805465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5512788" y="6544132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5500254" y="6116868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471882" y="5675995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5491015" y="520247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097430" y="801915"/>
            <a:ext cx="443752" cy="875394"/>
            <a:chOff x="1097430" y="801915"/>
            <a:chExt cx="443752" cy="875394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1116106" y="801915"/>
              <a:ext cx="0" cy="43361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1097430" y="1246415"/>
              <a:ext cx="443752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510553" y="1243694"/>
              <a:ext cx="0" cy="43361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514288" y="820966"/>
              <a:ext cx="0" cy="43361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1867085" y="824591"/>
            <a:ext cx="850152" cy="878119"/>
            <a:chOff x="1867085" y="824591"/>
            <a:chExt cx="850152" cy="878119"/>
          </a:xfrm>
        </p:grpSpPr>
        <p:grpSp>
          <p:nvGrpSpPr>
            <p:cNvPr id="60" name="Group 59"/>
            <p:cNvGrpSpPr/>
            <p:nvPr/>
          </p:nvGrpSpPr>
          <p:grpSpPr>
            <a:xfrm>
              <a:off x="1867085" y="824591"/>
              <a:ext cx="443752" cy="875394"/>
              <a:chOff x="1097430" y="801915"/>
              <a:chExt cx="443752" cy="875394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1116106" y="801915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H="1">
                <a:off x="1097430" y="1246415"/>
                <a:ext cx="443752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1510553" y="1243694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1514288" y="820966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60"/>
            <p:cNvGrpSpPr/>
            <p:nvPr/>
          </p:nvGrpSpPr>
          <p:grpSpPr>
            <a:xfrm>
              <a:off x="2273485" y="827316"/>
              <a:ext cx="443752" cy="875394"/>
              <a:chOff x="1097430" y="801915"/>
              <a:chExt cx="443752" cy="875394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>
                <a:off x="1116106" y="801915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H="1">
                <a:off x="1097430" y="1246415"/>
                <a:ext cx="443752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510553" y="1243694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1514288" y="820966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1" name="Group 70"/>
          <p:cNvGrpSpPr/>
          <p:nvPr/>
        </p:nvGrpSpPr>
        <p:grpSpPr>
          <a:xfrm>
            <a:off x="3115418" y="826407"/>
            <a:ext cx="1231032" cy="876303"/>
            <a:chOff x="3115418" y="826407"/>
            <a:chExt cx="1231032" cy="876303"/>
          </a:xfrm>
        </p:grpSpPr>
        <p:grpSp>
          <p:nvGrpSpPr>
            <p:cNvPr id="72" name="Group 71"/>
            <p:cNvGrpSpPr/>
            <p:nvPr/>
          </p:nvGrpSpPr>
          <p:grpSpPr>
            <a:xfrm>
              <a:off x="3513599" y="826407"/>
              <a:ext cx="443752" cy="875394"/>
              <a:chOff x="1097430" y="801915"/>
              <a:chExt cx="443752" cy="875394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1116106" y="801915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H="1">
                <a:off x="1097430" y="1246415"/>
                <a:ext cx="443752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1510553" y="1243694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1514288" y="820966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/>
            <p:cNvGrpSpPr/>
            <p:nvPr/>
          </p:nvGrpSpPr>
          <p:grpSpPr>
            <a:xfrm>
              <a:off x="3115418" y="827316"/>
              <a:ext cx="443752" cy="875394"/>
              <a:chOff x="1097430" y="801915"/>
              <a:chExt cx="443752" cy="875394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>
                <a:off x="1116106" y="801915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H="1">
                <a:off x="1097430" y="1246415"/>
                <a:ext cx="443752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1510553" y="1243694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1514288" y="820966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Group 73"/>
            <p:cNvGrpSpPr/>
            <p:nvPr/>
          </p:nvGrpSpPr>
          <p:grpSpPr>
            <a:xfrm>
              <a:off x="3902698" y="826407"/>
              <a:ext cx="443752" cy="875394"/>
              <a:chOff x="1097430" y="801915"/>
              <a:chExt cx="443752" cy="875394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1116106" y="801915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H="1">
                <a:off x="1097430" y="1246415"/>
                <a:ext cx="443752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1510553" y="1243694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1514288" y="820966"/>
                <a:ext cx="0" cy="43361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02" name="Subtitle 2"/>
          <p:cNvSpPr>
            <a:spLocks noGrp="1"/>
          </p:cNvSpPr>
          <p:nvPr>
            <p:ph type="subTitle" idx="1"/>
          </p:nvPr>
        </p:nvSpPr>
        <p:spPr>
          <a:xfrm>
            <a:off x="88563" y="1786625"/>
            <a:ext cx="5703458" cy="5310861"/>
          </a:xfrm>
        </p:spPr>
        <p:txBody>
          <a:bodyPr>
            <a:normAutofit fontScale="40000" lnSpcReduction="20000"/>
          </a:bodyPr>
          <a:lstStyle/>
          <a:p>
            <a:r>
              <a:rPr lang="bn-IN" sz="111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প্যাটার্নের </a:t>
            </a:r>
            <a:endParaRPr lang="bn-IN" sz="111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IN" sz="111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r>
              <a:rPr lang="bn-IN" sz="111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চিত্রে </a:t>
            </a:r>
            <a:r>
              <a:rPr lang="bn-IN" sz="10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রেখার</a:t>
            </a:r>
            <a:r>
              <a:rPr lang="bn-IN" sz="111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11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৪টি </a:t>
            </a:r>
            <a:r>
              <a:rPr lang="bn-IN" sz="111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algn="l"/>
            <a:r>
              <a:rPr lang="bn-IN" sz="111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bn-IN" sz="111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চিত্রে </a:t>
            </a:r>
            <a:r>
              <a:rPr lang="bn-IN" sz="10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রেখার</a:t>
            </a:r>
            <a:r>
              <a:rPr lang="bn-IN" sz="111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11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৭টি	</a:t>
            </a:r>
          </a:p>
          <a:p>
            <a:pPr algn="l"/>
            <a:r>
              <a:rPr lang="bn-IN" sz="111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৩য় চিত্রে </a:t>
            </a:r>
            <a:r>
              <a:rPr lang="bn-IN" sz="10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রেখার</a:t>
            </a:r>
            <a:r>
              <a:rPr lang="bn-IN" sz="111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১০টি</a:t>
            </a:r>
          </a:p>
          <a:p>
            <a:pPr algn="l"/>
            <a:r>
              <a:rPr lang="bn-IN" sz="111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৪র্থ চিত্রে </a:t>
            </a:r>
            <a:r>
              <a:rPr lang="bn-IN" sz="10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রেখার</a:t>
            </a:r>
            <a:r>
              <a:rPr lang="bn-IN" sz="111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১৩টি </a:t>
            </a:r>
          </a:p>
          <a:p>
            <a:pPr algn="l"/>
            <a:r>
              <a:rPr lang="bn-IN" sz="9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কাঠির সংখ্যা গুলি দিয়ে একটি সংখ্যা প্যাটার্ন তৈরি করা যায় এবং এদেরকে যোগ আকারে লিখে পাই </a:t>
            </a:r>
          </a:p>
          <a:p>
            <a:pPr algn="l"/>
            <a:r>
              <a:rPr lang="bn-IN" sz="9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৪+৭+১০+১৩+ - - - - - </a:t>
            </a:r>
            <a:endParaRPr lang="bn-IN" sz="98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6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130821" y="1674586"/>
                <a:ext cx="6096000" cy="468269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bn-IN" sz="32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প্যাটার্নের বীজগণিতীয় রাশিটি হলো  ৩ক+১</a:t>
                </a:r>
              </a:p>
              <a:p>
                <a:r>
                  <a:rPr lang="bn-IN" sz="32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সুতরাং প্যাটার্নের ৫০তম চিত্রটি তৈরি করতে  </a:t>
                </a:r>
                <a:r>
                  <a:rPr lang="bn-IN" sz="32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রেখার</a:t>
                </a:r>
                <a:r>
                  <a:rPr lang="bn-IN" sz="32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প্রয়োজন হবে  ৩</a:t>
                </a:r>
                <a:r>
                  <a:rPr lang="en-US" sz="32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×</a:t>
                </a:r>
                <a:r>
                  <a:rPr lang="bn-IN" sz="32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৫০+১=১৫১</a:t>
                </a:r>
              </a:p>
              <a:p>
                <a:r>
                  <a:rPr lang="bn-IN" sz="32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তাহলে প্রথম ৫০টি রেখার প্রয়োজন হবে </a:t>
                </a:r>
              </a:p>
              <a:p>
                <a:r>
                  <a:rPr lang="bn-IN" sz="32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অর্থাৎ </a:t>
                </a:r>
                <a:r>
                  <a:rPr lang="bn-IN" sz="3200" b="1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যোগফল=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800" b="1" i="1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bn-IN" sz="2800" b="1" i="1">
                                <a:ln w="0"/>
                                <a:solidFill>
                                  <a:srgbClr val="FF0000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dPr>
                          <m:e>
                            <m:r>
                              <a:rPr lang="bn-IN" sz="2800" b="1" i="1">
                                <a:ln w="0"/>
                                <a:solidFill>
                                  <a:srgbClr val="FF0000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প্রথম</m:t>
                            </m:r>
                            <m:r>
                              <a:rPr lang="bn-IN" sz="2800" b="1" i="1">
                                <a:ln w="0"/>
                                <a:solidFill>
                                  <a:srgbClr val="FF0000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 </m:t>
                            </m:r>
                            <m:r>
                              <a:rPr lang="bn-IN" sz="2800" b="1" i="1">
                                <a:ln w="0"/>
                                <a:solidFill>
                                  <a:srgbClr val="FF0000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সংখ্যা</m:t>
                            </m:r>
                            <m:r>
                              <a:rPr lang="bn-IN" sz="2800" b="1" i="1">
                                <a:ln w="0"/>
                                <a:solidFill>
                                  <a:srgbClr val="FF0000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+</m:t>
                            </m:r>
                            <m:r>
                              <a:rPr lang="bn-IN" sz="2800" b="1" i="1">
                                <a:ln w="0"/>
                                <a:solidFill>
                                  <a:srgbClr val="FF0000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শেষ</m:t>
                            </m:r>
                            <m:r>
                              <a:rPr lang="bn-IN" sz="2800" b="1" i="1">
                                <a:ln w="0"/>
                                <a:solidFill>
                                  <a:srgbClr val="FF0000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 </m:t>
                            </m:r>
                            <m:r>
                              <a:rPr lang="bn-IN" sz="2800" b="1" i="1">
                                <a:ln w="0"/>
                                <a:solidFill>
                                  <a:srgbClr val="FF0000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সংখ্যা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sz="3200" b="1" dirty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×</m:t>
                        </m:r>
                        <m:r>
                          <a:rPr lang="bn-IN" sz="3200" b="1" i="1" dirty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পদ</m:t>
                        </m:r>
                        <m:r>
                          <a:rPr lang="bn-IN" sz="3200" b="1" i="1" dirty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bn-IN" sz="3200" b="1" i="1" dirty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সংখ্যা</m:t>
                        </m:r>
                      </m:num>
                      <m:den>
                        <m:r>
                          <a:rPr lang="bn-IN" sz="2800" b="1" i="1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IN" sz="32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bn-IN" sz="32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যোগফল=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b="1" i="1" smtClean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3200" b="1" i="1" smtClean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(</m:t>
                        </m:r>
                        <m:r>
                          <a:rPr lang="bn-IN" sz="3200" b="1" i="1" smtClean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৪</m:t>
                        </m:r>
                        <m:r>
                          <a:rPr lang="bn-IN" sz="3200" b="1" i="1" smtClean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bn-IN" sz="3200" b="1" i="1" smtClean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১৫১</m:t>
                        </m:r>
                        <m:r>
                          <a:rPr lang="bn-IN" sz="3200" b="1" i="1" smtClean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)×</m:t>
                        </m:r>
                        <m:r>
                          <a:rPr lang="bn-IN" sz="3200" b="1" i="1" smtClean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৫০</m:t>
                        </m:r>
                      </m:num>
                      <m:den>
                        <m:r>
                          <a:rPr lang="bn-IN" sz="3200" b="1" i="1" smtClean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endParaRPr lang="bn-IN" sz="3200" b="1" dirty="0" smtClean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3200" b="1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  <a:r>
                  <a:rPr lang="bn-IN" sz="32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= ৩৮৭৫ </a:t>
                </a:r>
                <a:endParaRPr lang="bn-IN" sz="3200" b="1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0821" y="1674586"/>
                <a:ext cx="6096000" cy="4682692"/>
              </a:xfrm>
              <a:prstGeom prst="rect">
                <a:avLst/>
              </a:prstGeom>
              <a:blipFill rotWithShape="0">
                <a:blip r:embed="rId2"/>
                <a:stretch>
                  <a:fillRect l="-2900" t="-1953" b="-1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0750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 flipH="1">
            <a:off x="0" y="0"/>
            <a:ext cx="5805714" cy="6858000"/>
            <a:chOff x="0" y="0"/>
            <a:chExt cx="6386286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6386286" cy="6858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88685" y="130629"/>
              <a:ext cx="203200" cy="6618514"/>
              <a:chOff x="145143" y="130629"/>
              <a:chExt cx="203200" cy="6618514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145143" y="130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45143" y="587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45143" y="1045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45143" y="1502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45143" y="1959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45143" y="2416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45143" y="2873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45143" y="3331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45143" y="3788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45143" y="4245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45143" y="4702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45143" y="5159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5143" y="5617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45143" y="6074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45143" y="6531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5805714" y="-3628"/>
            <a:ext cx="6386286" cy="6858000"/>
            <a:chOff x="0" y="0"/>
            <a:chExt cx="6386286" cy="6858000"/>
          </a:xfrm>
        </p:grpSpPr>
        <p:sp>
          <p:nvSpPr>
            <p:cNvPr id="31" name="Rectangle 30"/>
            <p:cNvSpPr/>
            <p:nvPr/>
          </p:nvSpPr>
          <p:spPr>
            <a:xfrm>
              <a:off x="0" y="0"/>
              <a:ext cx="6386286" cy="6858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88685" y="130629"/>
              <a:ext cx="203200" cy="6618514"/>
              <a:chOff x="145143" y="130629"/>
              <a:chExt cx="203200" cy="6618514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145143" y="130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45143" y="587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45143" y="1045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45143" y="1502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45143" y="1959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45143" y="2416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45143" y="2873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45143" y="3331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45143" y="3788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45143" y="4245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45143" y="4702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45143" y="5159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45143" y="5617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45143" y="6074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45143" y="6531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0" name="Group 99"/>
          <p:cNvGrpSpPr/>
          <p:nvPr/>
        </p:nvGrpSpPr>
        <p:grpSpPr>
          <a:xfrm>
            <a:off x="5449455" y="174173"/>
            <a:ext cx="717796" cy="6504215"/>
            <a:chOff x="5449455" y="174173"/>
            <a:chExt cx="717796" cy="6504215"/>
          </a:xfrm>
        </p:grpSpPr>
        <p:sp>
          <p:nvSpPr>
            <p:cNvPr id="70" name="Oval 69"/>
            <p:cNvSpPr/>
            <p:nvPr/>
          </p:nvSpPr>
          <p:spPr>
            <a:xfrm>
              <a:off x="5449455" y="174173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5486399" y="6259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449455" y="1101274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486398" y="15403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471884" y="2012953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5520046" y="24547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5493655" y="29119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5471884" y="33691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5479141" y="4738917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5528622" y="42835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5503552" y="3805465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5512788" y="6544132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5500254" y="6116868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471882" y="5675995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5491015" y="520247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Title 1"/>
          <p:cNvSpPr>
            <a:spLocks noGrp="1"/>
          </p:cNvSpPr>
          <p:nvPr>
            <p:ph type="ctrTitle"/>
          </p:nvPr>
        </p:nvSpPr>
        <p:spPr>
          <a:xfrm>
            <a:off x="7926" y="2574472"/>
            <a:ext cx="5376214" cy="1541179"/>
          </a:xfrm>
        </p:spPr>
        <p:txBody>
          <a:bodyPr>
            <a:no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115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6296559" y="981529"/>
            <a:ext cx="5376214" cy="56968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৭+১১+১৫+১৯+ ---</a:t>
            </a:r>
          </a:p>
          <a:p>
            <a:pPr marL="914400" indent="-914400" algn="l">
              <a:buAutoNum type="arabicParenR"/>
            </a:pP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সংখ্যা  প্যাটার্নের পাশাপাশি দুটি সংখ্যার পার্থক্য কত ?</a:t>
            </a:r>
          </a:p>
          <a:p>
            <a:pPr marL="914400" indent="-914400" algn="l">
              <a:buAutoNum type="arabicParenR"/>
            </a:pP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পরবর্তী দুটি পদ কত ? </a:t>
            </a:r>
          </a:p>
          <a:p>
            <a:endParaRPr lang="en-US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0681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 flipH="1">
            <a:off x="0" y="0"/>
            <a:ext cx="5805714" cy="6858000"/>
            <a:chOff x="0" y="0"/>
            <a:chExt cx="6386286" cy="68580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6386286" cy="6858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88685" y="130629"/>
              <a:ext cx="203200" cy="6618514"/>
              <a:chOff x="145143" y="130629"/>
              <a:chExt cx="203200" cy="6618514"/>
            </a:xfrm>
            <a:grpFill/>
          </p:grpSpPr>
          <p:sp>
            <p:nvSpPr>
              <p:cNvPr id="6" name="Oval 5"/>
              <p:cNvSpPr/>
              <p:nvPr/>
            </p:nvSpPr>
            <p:spPr>
              <a:xfrm>
                <a:off x="145143" y="1306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45143" y="5878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45143" y="10450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45143" y="15022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45143" y="19594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45143" y="24166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45143" y="28738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45143" y="33310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45143" y="37882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45143" y="42454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45143" y="47026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45143" y="51598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5143" y="56170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45143" y="60742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45143" y="65314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5791196" y="-5443"/>
            <a:ext cx="6386286" cy="6858000"/>
            <a:chOff x="0" y="0"/>
            <a:chExt cx="6386286" cy="68580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1" name="Rectangle 30"/>
            <p:cNvSpPr/>
            <p:nvPr/>
          </p:nvSpPr>
          <p:spPr>
            <a:xfrm>
              <a:off x="0" y="0"/>
              <a:ext cx="6386286" cy="6858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88685" y="130629"/>
              <a:ext cx="203200" cy="6618514"/>
              <a:chOff x="145143" y="130629"/>
              <a:chExt cx="203200" cy="6618514"/>
            </a:xfrm>
            <a:grpFill/>
          </p:grpSpPr>
          <p:sp>
            <p:nvSpPr>
              <p:cNvPr id="33" name="Oval 32"/>
              <p:cNvSpPr/>
              <p:nvPr/>
            </p:nvSpPr>
            <p:spPr>
              <a:xfrm>
                <a:off x="145143" y="1306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45143" y="5878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45143" y="10450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45143" y="15022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45143" y="19594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45143" y="24166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45143" y="28738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45143" y="33310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45143" y="37882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45143" y="42454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45143" y="47026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45143" y="51598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45143" y="56170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45143" y="60742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45143" y="65314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0" name="Group 99"/>
          <p:cNvGrpSpPr/>
          <p:nvPr/>
        </p:nvGrpSpPr>
        <p:grpSpPr>
          <a:xfrm>
            <a:off x="5449455" y="174173"/>
            <a:ext cx="717796" cy="6504215"/>
            <a:chOff x="5449455" y="174173"/>
            <a:chExt cx="717796" cy="6504215"/>
          </a:xfrm>
        </p:grpSpPr>
        <p:sp>
          <p:nvSpPr>
            <p:cNvPr id="70" name="Oval 69"/>
            <p:cNvSpPr/>
            <p:nvPr/>
          </p:nvSpPr>
          <p:spPr>
            <a:xfrm>
              <a:off x="5449455" y="174173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5486399" y="6259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449455" y="1101274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486398" y="15403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471884" y="2012953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5520046" y="24547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5493655" y="29119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5471884" y="33691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5479141" y="4738917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5528622" y="42835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5503552" y="3805465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5512788" y="6544132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5500254" y="6116868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471882" y="5675995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5491015" y="520247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Title 1"/>
          <p:cNvSpPr>
            <a:spLocks noGrp="1"/>
          </p:cNvSpPr>
          <p:nvPr>
            <p:ph type="ctrTitle"/>
          </p:nvPr>
        </p:nvSpPr>
        <p:spPr>
          <a:xfrm>
            <a:off x="5938982" y="0"/>
            <a:ext cx="6114141" cy="6743700"/>
          </a:xfrm>
        </p:spPr>
        <p:txBody>
          <a:bodyPr>
            <a:noAutofit/>
          </a:bodyPr>
          <a:lstStyle/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b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দল-১ সমষ্টির সূত্রটি লিখ এবং ৬+১১+১৬+২১+   প্যাটার্নের ৫০ তম সংখ্যা নির্ণয়ের বীজগিণিতীয় রাশি বের কর।</a:t>
            </a:r>
            <a:b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দল-২  </a:t>
            </a:r>
            <a:b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৪+৭+১০+১৩+ ---+৩০১</a:t>
            </a:r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প্যাটার্নের সমষ্টি নির্ণয় কর।</a:t>
            </a:r>
            <a:b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83458" y="2064658"/>
            <a:ext cx="5232398" cy="1788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11500" b="1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r>
              <a:rPr lang="bn-IN" sz="115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628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 flipH="1">
            <a:off x="0" y="-59870"/>
            <a:ext cx="5805714" cy="6858000"/>
            <a:chOff x="0" y="0"/>
            <a:chExt cx="6386286" cy="6858000"/>
          </a:xfrm>
          <a:blipFill>
            <a:blip r:embed="rId2"/>
            <a:tile tx="0" ty="0" sx="100000" sy="100000" flip="none" algn="tl"/>
          </a:blip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6386286" cy="6858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88685" y="130629"/>
              <a:ext cx="203200" cy="6618514"/>
              <a:chOff x="145143" y="130629"/>
              <a:chExt cx="203200" cy="6618514"/>
            </a:xfrm>
            <a:grpFill/>
          </p:grpSpPr>
          <p:sp>
            <p:nvSpPr>
              <p:cNvPr id="6" name="Oval 5"/>
              <p:cNvSpPr/>
              <p:nvPr/>
            </p:nvSpPr>
            <p:spPr>
              <a:xfrm>
                <a:off x="145143" y="1306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45143" y="5878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45143" y="10450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45143" y="15022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45143" y="19594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45143" y="24166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45143" y="28738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45143" y="33310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45143" y="37882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45143" y="42454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45143" y="47026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45143" y="51598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5143" y="56170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45143" y="60742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45143" y="65314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5791196" y="-59870"/>
            <a:ext cx="6386286" cy="6858000"/>
            <a:chOff x="0" y="0"/>
            <a:chExt cx="6386286" cy="6858000"/>
          </a:xfrm>
          <a:blipFill>
            <a:blip r:embed="rId2"/>
            <a:tile tx="0" ty="0" sx="100000" sy="100000" flip="none" algn="tl"/>
          </a:blipFill>
        </p:grpSpPr>
        <p:sp>
          <p:nvSpPr>
            <p:cNvPr id="31" name="Rectangle 30"/>
            <p:cNvSpPr/>
            <p:nvPr/>
          </p:nvSpPr>
          <p:spPr>
            <a:xfrm>
              <a:off x="0" y="0"/>
              <a:ext cx="6386286" cy="6858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88685" y="130629"/>
              <a:ext cx="203200" cy="6618514"/>
              <a:chOff x="145143" y="130629"/>
              <a:chExt cx="203200" cy="6618514"/>
            </a:xfrm>
            <a:grpFill/>
          </p:grpSpPr>
          <p:sp>
            <p:nvSpPr>
              <p:cNvPr id="33" name="Oval 32"/>
              <p:cNvSpPr/>
              <p:nvPr/>
            </p:nvSpPr>
            <p:spPr>
              <a:xfrm>
                <a:off x="145143" y="1306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45143" y="5878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45143" y="10450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45143" y="15022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45143" y="19594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45143" y="24166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45143" y="28738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45143" y="33310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45143" y="37882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45143" y="42454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45143" y="47026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45143" y="51598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45143" y="56170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45143" y="60742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45143" y="65314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0" name="Group 99"/>
          <p:cNvGrpSpPr/>
          <p:nvPr/>
        </p:nvGrpSpPr>
        <p:grpSpPr>
          <a:xfrm>
            <a:off x="5449455" y="174173"/>
            <a:ext cx="717796" cy="6504215"/>
            <a:chOff x="5449455" y="174173"/>
            <a:chExt cx="717796" cy="6504215"/>
          </a:xfrm>
        </p:grpSpPr>
        <p:sp>
          <p:nvSpPr>
            <p:cNvPr id="70" name="Oval 69"/>
            <p:cNvSpPr/>
            <p:nvPr/>
          </p:nvSpPr>
          <p:spPr>
            <a:xfrm>
              <a:off x="5449455" y="174173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5486399" y="6259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449455" y="1101274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486398" y="15403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471884" y="2012953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5520046" y="24547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5493655" y="29119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5471884" y="33691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5479141" y="4738917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5528622" y="42835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5503552" y="3805465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5512788" y="6544132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5500254" y="6116868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471882" y="5675995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5491015" y="520247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Title 1"/>
          <p:cNvSpPr>
            <a:spLocks noGrp="1"/>
          </p:cNvSpPr>
          <p:nvPr>
            <p:ph type="ctrTitle"/>
          </p:nvPr>
        </p:nvSpPr>
        <p:spPr>
          <a:xfrm>
            <a:off x="330527" y="760186"/>
            <a:ext cx="4762668" cy="3406541"/>
          </a:xfrm>
        </p:spPr>
        <p:txBody>
          <a:bodyPr>
            <a:noAutofit/>
          </a:bodyPr>
          <a:lstStyle/>
          <a:p>
            <a:r>
              <a:rPr lang="bn-IN" sz="115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11500" b="1" dirty="0">
              <a:solidFill>
                <a:srgbClr val="002060"/>
              </a:solidFill>
            </a:endParaRPr>
          </a:p>
        </p:txBody>
      </p:sp>
      <p:sp>
        <p:nvSpPr>
          <p:cNvPr id="75" name="Title 1"/>
          <p:cNvSpPr txBox="1">
            <a:spLocks/>
          </p:cNvSpPr>
          <p:nvPr/>
        </p:nvSpPr>
        <p:spPr>
          <a:xfrm>
            <a:off x="5847936" y="773465"/>
            <a:ext cx="4762668" cy="34065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1500" b="1" dirty="0">
              <a:solidFill>
                <a:srgbClr val="002060"/>
              </a:solidFill>
            </a:endParaRPr>
          </a:p>
        </p:txBody>
      </p:sp>
      <p:sp>
        <p:nvSpPr>
          <p:cNvPr id="78" name="Isosceles Triangle 77"/>
          <p:cNvSpPr/>
          <p:nvPr/>
        </p:nvSpPr>
        <p:spPr>
          <a:xfrm>
            <a:off x="6240484" y="547610"/>
            <a:ext cx="1000545" cy="832775"/>
          </a:xfrm>
          <a:prstGeom prst="triangl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/>
          <p:cNvSpPr/>
          <p:nvPr/>
        </p:nvSpPr>
        <p:spPr>
          <a:xfrm rot="3619749">
            <a:off x="7840885" y="405641"/>
            <a:ext cx="887019" cy="844995"/>
          </a:xfrm>
          <a:prstGeom prst="triangl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83" name="Isosceles Triangle 82"/>
          <p:cNvSpPr/>
          <p:nvPr/>
        </p:nvSpPr>
        <p:spPr>
          <a:xfrm>
            <a:off x="8159028" y="611110"/>
            <a:ext cx="956429" cy="783671"/>
          </a:xfrm>
          <a:prstGeom prst="triangl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84" name="Isosceles Triangle 83"/>
          <p:cNvSpPr/>
          <p:nvPr/>
        </p:nvSpPr>
        <p:spPr>
          <a:xfrm>
            <a:off x="9585699" y="636461"/>
            <a:ext cx="760885" cy="745646"/>
          </a:xfrm>
          <a:prstGeom prst="triangl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Isosceles Triangle 98"/>
          <p:cNvSpPr/>
          <p:nvPr/>
        </p:nvSpPr>
        <p:spPr>
          <a:xfrm rot="3579620">
            <a:off x="10033689" y="463958"/>
            <a:ext cx="843980" cy="672233"/>
          </a:xfrm>
          <a:prstGeom prst="triangl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Isosceles Triangle 100"/>
          <p:cNvSpPr/>
          <p:nvPr/>
        </p:nvSpPr>
        <p:spPr>
          <a:xfrm>
            <a:off x="10372790" y="637579"/>
            <a:ext cx="760885" cy="745646"/>
          </a:xfrm>
          <a:prstGeom prst="triangl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itle 1"/>
          <p:cNvSpPr txBox="1">
            <a:spLocks/>
          </p:cNvSpPr>
          <p:nvPr/>
        </p:nvSpPr>
        <p:spPr>
          <a:xfrm>
            <a:off x="6237841" y="1674364"/>
            <a:ext cx="4367483" cy="51237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  <a:p>
            <a:pPr algn="l"/>
            <a:r>
              <a:rPr lang="bn-IN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চতুর্থ চিত্র অংকন কর।</a:t>
            </a:r>
          </a:p>
          <a:p>
            <a:pPr algn="l"/>
            <a:r>
              <a:rPr lang="bn-IN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প্যাটার্নের পরবর্তী চিত্রের রেখার সংখ্যা নির্ণয় করতে একটি বীজগণিতীয় রাশিটি নর্ণয় কর।</a:t>
            </a:r>
          </a:p>
          <a:p>
            <a:pPr algn="l"/>
            <a:r>
              <a:rPr lang="bn-IN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প্রথম ১০০টি চিত্র তৈরি করতে কতটি রেখার প্রয়োজন হবে তা সূত্রের সাহায্যে নির্ণয় কর। 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0709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 flipH="1">
            <a:off x="0" y="0"/>
            <a:ext cx="5805714" cy="6858000"/>
            <a:chOff x="0" y="0"/>
            <a:chExt cx="6386286" cy="6858000"/>
          </a:xfrm>
          <a:blipFill>
            <a:blip r:embed="rId2"/>
            <a:tile tx="0" ty="0" sx="100000" sy="100000" flip="none" algn="tl"/>
          </a:blip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6386286" cy="6858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88685" y="130629"/>
              <a:ext cx="203200" cy="6618514"/>
              <a:chOff x="145143" y="130629"/>
              <a:chExt cx="203200" cy="6618514"/>
            </a:xfrm>
            <a:grpFill/>
          </p:grpSpPr>
          <p:sp>
            <p:nvSpPr>
              <p:cNvPr id="6" name="Oval 5"/>
              <p:cNvSpPr/>
              <p:nvPr/>
            </p:nvSpPr>
            <p:spPr>
              <a:xfrm>
                <a:off x="145143" y="1306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45143" y="5878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45143" y="10450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45143" y="15022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45143" y="19594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45143" y="24166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45143" y="28738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45143" y="33310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45143" y="37882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45143" y="42454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45143" y="47026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45143" y="51598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5143" y="56170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45143" y="60742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45143" y="65314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5805714" y="-3628"/>
            <a:ext cx="6386286" cy="6858000"/>
            <a:chOff x="0" y="0"/>
            <a:chExt cx="6386286" cy="6858000"/>
          </a:xfrm>
          <a:blipFill>
            <a:blip r:embed="rId2"/>
            <a:tile tx="0" ty="0" sx="100000" sy="100000" flip="none" algn="tl"/>
          </a:blipFill>
        </p:grpSpPr>
        <p:sp>
          <p:nvSpPr>
            <p:cNvPr id="31" name="Rectangle 30"/>
            <p:cNvSpPr/>
            <p:nvPr/>
          </p:nvSpPr>
          <p:spPr>
            <a:xfrm>
              <a:off x="0" y="0"/>
              <a:ext cx="6386286" cy="6858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88685" y="130629"/>
              <a:ext cx="203200" cy="6618514"/>
              <a:chOff x="145143" y="130629"/>
              <a:chExt cx="203200" cy="6618514"/>
            </a:xfrm>
            <a:grpFill/>
          </p:grpSpPr>
          <p:sp>
            <p:nvSpPr>
              <p:cNvPr id="33" name="Oval 32"/>
              <p:cNvSpPr/>
              <p:nvPr/>
            </p:nvSpPr>
            <p:spPr>
              <a:xfrm>
                <a:off x="145143" y="1306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45143" y="5878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45143" y="10450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45143" y="15022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45143" y="19594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45143" y="24166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45143" y="28738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45143" y="33310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45143" y="37882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45143" y="42454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45143" y="47026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45143" y="51598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45143" y="56170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45143" y="60742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45143" y="6531429"/>
                <a:ext cx="203200" cy="21771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0" name="Group 99"/>
          <p:cNvGrpSpPr/>
          <p:nvPr/>
        </p:nvGrpSpPr>
        <p:grpSpPr>
          <a:xfrm>
            <a:off x="5449455" y="174173"/>
            <a:ext cx="717796" cy="6504215"/>
            <a:chOff x="5449455" y="174173"/>
            <a:chExt cx="717796" cy="6504215"/>
          </a:xfrm>
        </p:grpSpPr>
        <p:sp>
          <p:nvSpPr>
            <p:cNvPr id="70" name="Oval 69"/>
            <p:cNvSpPr/>
            <p:nvPr/>
          </p:nvSpPr>
          <p:spPr>
            <a:xfrm>
              <a:off x="5449455" y="174173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5486399" y="6259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449455" y="1101274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486398" y="15403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471884" y="2012953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5520046" y="24547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5493655" y="29119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5471884" y="33691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5479141" y="4738917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5528622" y="42835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5503552" y="3805465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5512788" y="6544132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5500254" y="6116868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471882" y="5675995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5491015" y="520247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Title 1"/>
          <p:cNvSpPr txBox="1">
            <a:spLocks/>
          </p:cNvSpPr>
          <p:nvPr/>
        </p:nvSpPr>
        <p:spPr>
          <a:xfrm>
            <a:off x="-65315" y="2237085"/>
            <a:ext cx="5838780" cy="1899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1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094" y="1748890"/>
            <a:ext cx="3891441" cy="337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7766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13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243" y="566929"/>
            <a:ext cx="4988004" cy="58453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7441" y="5463237"/>
            <a:ext cx="89126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আজকের ক্লাসে </a:t>
            </a:r>
            <a:r>
              <a:rPr lang="bn-IN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সকলকে শুভেচ্ছা জানাই </a:t>
            </a:r>
            <a:endParaRPr lang="en-US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836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00043" y="1107530"/>
            <a:ext cx="6432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 সাখাওয়াত ইসলাম</a:t>
            </a:r>
            <a:endParaRPr lang="en-US" sz="5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31829" y="1900236"/>
            <a:ext cx="26597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 শিক্ষক</a:t>
            </a:r>
            <a:endParaRPr lang="en-US" sz="40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1829" y="2469623"/>
            <a:ext cx="39966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আল-আমিন উচ্চবিদ্যালয়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31829" y="3038335"/>
            <a:ext cx="38619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ফুলবাড়িয়া, ময়মনসিংহ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3746221"/>
            <a:ext cx="5846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e-mail:shakhawatalamin@gmail.com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4160511"/>
            <a:ext cx="30412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01718161919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6194694" y="4817620"/>
            <a:ext cx="4636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www.facebook/shakhawatislampalash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409066"/>
            <a:ext cx="12196866" cy="490906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1901555" y="6434666"/>
            <a:ext cx="117280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WELL COME TO COMPUTER LAB </a:t>
            </a:r>
            <a:r>
              <a:rPr lang="bn-IN" sz="2000" b="1" dirty="0"/>
              <a:t>,</a:t>
            </a:r>
            <a:r>
              <a:rPr lang="en-US" sz="2000" b="1" dirty="0" smtClean="0"/>
              <a:t> MOHAMMAD SHAKHAWAT ISLAM, ICT TEACHER ,AL-AMIN HIGH SCHOOL</a:t>
            </a:r>
            <a:endParaRPr lang="en-US" sz="2000" b="1" dirty="0"/>
          </a:p>
        </p:txBody>
      </p:sp>
      <p:sp>
        <p:nvSpPr>
          <p:cNvPr id="13" name="Pentagon 12"/>
          <p:cNvSpPr/>
          <p:nvPr/>
        </p:nvSpPr>
        <p:spPr>
          <a:xfrm>
            <a:off x="-4866" y="6389268"/>
            <a:ext cx="1571519" cy="490906"/>
          </a:xfrm>
          <a:prstGeom prst="homePlat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45477" y="187569"/>
            <a:ext cx="4829908" cy="4630051"/>
          </a:xfrm>
          <a:prstGeom prst="ellipse">
            <a:avLst/>
          </a:prstGeom>
          <a:solidFill>
            <a:schemeClr val="bg1"/>
          </a:solidFill>
          <a:ln w="136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3243" y="398586"/>
            <a:ext cx="4405377" cy="420802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323" y="999695"/>
            <a:ext cx="2979815" cy="308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64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30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30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5716454" y="-3628"/>
            <a:ext cx="6475546" cy="6858000"/>
            <a:chOff x="0" y="0"/>
            <a:chExt cx="6386286" cy="6858000"/>
          </a:xfrm>
        </p:grpSpPr>
        <p:sp>
          <p:nvSpPr>
            <p:cNvPr id="31" name="Rectangle 30"/>
            <p:cNvSpPr/>
            <p:nvPr/>
          </p:nvSpPr>
          <p:spPr>
            <a:xfrm>
              <a:off x="0" y="0"/>
              <a:ext cx="6386286" cy="6858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88685" y="130629"/>
              <a:ext cx="203200" cy="6618514"/>
              <a:chOff x="145143" y="130629"/>
              <a:chExt cx="203200" cy="6618514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145143" y="130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45143" y="587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45143" y="1045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45143" y="1502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45143" y="1959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45143" y="2416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45143" y="2873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45143" y="3331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45143" y="3788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45143" y="4245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45143" y="4702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45143" y="5159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45143" y="5617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45143" y="6074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45143" y="6531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0" name="Group 99"/>
          <p:cNvGrpSpPr/>
          <p:nvPr/>
        </p:nvGrpSpPr>
        <p:grpSpPr>
          <a:xfrm>
            <a:off x="5716453" y="174173"/>
            <a:ext cx="450797" cy="6504215"/>
            <a:chOff x="5449455" y="174173"/>
            <a:chExt cx="717796" cy="6504215"/>
          </a:xfrm>
        </p:grpSpPr>
        <p:sp>
          <p:nvSpPr>
            <p:cNvPr id="70" name="Oval 69"/>
            <p:cNvSpPr/>
            <p:nvPr/>
          </p:nvSpPr>
          <p:spPr>
            <a:xfrm>
              <a:off x="5449455" y="174173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5486399" y="6259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449455" y="1101274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486398" y="15403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471884" y="2012953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5520046" y="24547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5493655" y="29119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5471884" y="33691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5479141" y="4738917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5528622" y="42835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5503552" y="3805465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5512788" y="6544132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5500254" y="6116868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471882" y="5675995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5491015" y="520247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ectangle 47"/>
          <p:cNvSpPr/>
          <p:nvPr/>
        </p:nvSpPr>
        <p:spPr>
          <a:xfrm>
            <a:off x="6568886" y="503923"/>
            <a:ext cx="5155579" cy="1569660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none">
            <a:spAutoFit/>
          </a:bodyPr>
          <a:lstStyle/>
          <a:p>
            <a:r>
              <a:rPr lang="bn-IN" sz="96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35911" y="2207061"/>
            <a:ext cx="585608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৮ম</a:t>
            </a:r>
            <a:r>
              <a:rPr lang="bn-IN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</a:p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 মিনিট</a:t>
            </a:r>
          </a:p>
          <a:p>
            <a:pPr algn="ctr"/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২২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/০৮/২০২০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8767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 flipH="1">
            <a:off x="0" y="0"/>
            <a:ext cx="5805714" cy="6858000"/>
            <a:chOff x="0" y="0"/>
            <a:chExt cx="6386286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6386286" cy="6858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88685" y="130629"/>
              <a:ext cx="203200" cy="6618514"/>
              <a:chOff x="145143" y="130629"/>
              <a:chExt cx="203200" cy="6618514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145143" y="130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45143" y="587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45143" y="1045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45143" y="1502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45143" y="1959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45143" y="2416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45143" y="2873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45143" y="3331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45143" y="3788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45143" y="4245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45143" y="4702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45143" y="5159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5143" y="5617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45143" y="6074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45143" y="6531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5805714" y="-3628"/>
            <a:ext cx="6386286" cy="6858000"/>
            <a:chOff x="0" y="0"/>
            <a:chExt cx="6386286" cy="6858000"/>
          </a:xfrm>
        </p:grpSpPr>
        <p:sp>
          <p:nvSpPr>
            <p:cNvPr id="31" name="Rectangle 30"/>
            <p:cNvSpPr/>
            <p:nvPr/>
          </p:nvSpPr>
          <p:spPr>
            <a:xfrm>
              <a:off x="0" y="0"/>
              <a:ext cx="6386286" cy="6858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88685" y="130629"/>
              <a:ext cx="203200" cy="6618514"/>
              <a:chOff x="145143" y="130629"/>
              <a:chExt cx="203200" cy="6618514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145143" y="130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45143" y="587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45143" y="1045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45143" y="1502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45143" y="1959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45143" y="2416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45143" y="2873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45143" y="3331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45143" y="3788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45143" y="4245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45143" y="4702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45143" y="5159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45143" y="5617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45143" y="6074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45143" y="6531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0" name="Group 99"/>
          <p:cNvGrpSpPr/>
          <p:nvPr/>
        </p:nvGrpSpPr>
        <p:grpSpPr>
          <a:xfrm>
            <a:off x="5449455" y="174173"/>
            <a:ext cx="717796" cy="6504215"/>
            <a:chOff x="5449455" y="174173"/>
            <a:chExt cx="717796" cy="6504215"/>
          </a:xfrm>
        </p:grpSpPr>
        <p:sp>
          <p:nvSpPr>
            <p:cNvPr id="70" name="Oval 69"/>
            <p:cNvSpPr/>
            <p:nvPr/>
          </p:nvSpPr>
          <p:spPr>
            <a:xfrm>
              <a:off x="5449455" y="174173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5486399" y="6259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449455" y="1101274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486398" y="15403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471884" y="2012953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5520046" y="24547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5493655" y="29119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5471884" y="33691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5479141" y="4738917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5528622" y="42835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5503552" y="3805465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5512788" y="6544132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5500254" y="6116868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471882" y="5675995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5491015" y="520247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770" y="640201"/>
            <a:ext cx="5726544" cy="16034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713" y="2532768"/>
            <a:ext cx="5707756" cy="3853493"/>
          </a:xfrm>
          <a:prstGeom prst="rect">
            <a:avLst/>
          </a:prstGeom>
        </p:spPr>
      </p:pic>
      <p:sp>
        <p:nvSpPr>
          <p:cNvPr id="60" name="Rectangle 59"/>
          <p:cNvSpPr/>
          <p:nvPr/>
        </p:nvSpPr>
        <p:spPr>
          <a:xfrm>
            <a:off x="117840" y="1966687"/>
            <a:ext cx="530786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bn-IN" sz="54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পাশের চিত্র গুলি  দেখে</a:t>
            </a:r>
          </a:p>
          <a:p>
            <a:pPr algn="ctr"/>
            <a:r>
              <a:rPr lang="bn-IN" sz="54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 ধারনা পাওয়া যায় ? </a:t>
            </a:r>
            <a:endParaRPr lang="en-US" sz="54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99700" y="2630715"/>
            <a:ext cx="1485900" cy="1174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606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H="1">
            <a:off x="7255" y="-7256"/>
            <a:ext cx="5805714" cy="6858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 flipH="1">
            <a:off x="5456710" y="132443"/>
            <a:ext cx="184727" cy="6618514"/>
            <a:chOff x="145143" y="130629"/>
            <a:chExt cx="203200" cy="6618514"/>
          </a:xfrm>
        </p:grpSpPr>
        <p:sp>
          <p:nvSpPr>
            <p:cNvPr id="6" name="Oval 5"/>
            <p:cNvSpPr/>
            <p:nvPr/>
          </p:nvSpPr>
          <p:spPr>
            <a:xfrm>
              <a:off x="145143" y="130629"/>
              <a:ext cx="203200" cy="2177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45143" y="587829"/>
              <a:ext cx="203200" cy="2177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45143" y="1045029"/>
              <a:ext cx="203200" cy="2177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45143" y="1502229"/>
              <a:ext cx="203200" cy="2177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45143" y="1959429"/>
              <a:ext cx="203200" cy="2177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45143" y="2416629"/>
              <a:ext cx="203200" cy="2177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45143" y="2873829"/>
              <a:ext cx="203200" cy="2177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45143" y="3331029"/>
              <a:ext cx="203200" cy="2177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45143" y="3788229"/>
              <a:ext cx="203200" cy="2177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45143" y="4245429"/>
              <a:ext cx="203200" cy="2177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45143" y="4702629"/>
              <a:ext cx="203200" cy="2177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45143" y="5159829"/>
              <a:ext cx="203200" cy="2177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45143" y="5617029"/>
              <a:ext cx="203200" cy="2177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45143" y="6074229"/>
              <a:ext cx="203200" cy="2177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45143" y="6531429"/>
              <a:ext cx="203200" cy="2177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805714" y="-18142"/>
            <a:ext cx="6386286" cy="6858000"/>
            <a:chOff x="0" y="0"/>
            <a:chExt cx="6386286" cy="6858000"/>
          </a:xfrm>
        </p:grpSpPr>
        <p:sp>
          <p:nvSpPr>
            <p:cNvPr id="31" name="Rectangle 30"/>
            <p:cNvSpPr/>
            <p:nvPr/>
          </p:nvSpPr>
          <p:spPr>
            <a:xfrm>
              <a:off x="0" y="0"/>
              <a:ext cx="6386286" cy="6858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88685" y="130629"/>
              <a:ext cx="203200" cy="6618514"/>
              <a:chOff x="145143" y="130629"/>
              <a:chExt cx="203200" cy="6618514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145143" y="130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45143" y="587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45143" y="1045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45143" y="1502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45143" y="1959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45143" y="2416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45143" y="2873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45143" y="3331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45143" y="3788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45143" y="4245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45143" y="4702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45143" y="5159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45143" y="5617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45143" y="6074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45143" y="6531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0" name="Group 99"/>
          <p:cNvGrpSpPr/>
          <p:nvPr/>
        </p:nvGrpSpPr>
        <p:grpSpPr>
          <a:xfrm>
            <a:off x="5449455" y="174173"/>
            <a:ext cx="717796" cy="6504215"/>
            <a:chOff x="5449455" y="174173"/>
            <a:chExt cx="717796" cy="6504215"/>
          </a:xfrm>
        </p:grpSpPr>
        <p:sp>
          <p:nvSpPr>
            <p:cNvPr id="70" name="Oval 69"/>
            <p:cNvSpPr/>
            <p:nvPr/>
          </p:nvSpPr>
          <p:spPr>
            <a:xfrm>
              <a:off x="5449455" y="174173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5486399" y="6259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449455" y="1101274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486398" y="15403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471884" y="2012953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5520046" y="24547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5493655" y="29119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5471884" y="33691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5479141" y="4738917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5528622" y="42835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5503552" y="3805465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5512788" y="6544132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5500254" y="6116868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471882" y="5675995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5491015" y="520247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6322689" y="3878944"/>
            <a:ext cx="539982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bn-IN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৫,১০,১৫,২০,২৫ </a:t>
            </a:r>
            <a:r>
              <a:rPr lang="bn-IN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  <a:t>- - -</a:t>
            </a:r>
            <a:endParaRPr lang="en-US" sz="6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96536" y="174173"/>
            <a:ext cx="54521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72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,২,৩,৪,৫,৬ - - - </a:t>
            </a:r>
            <a:endParaRPr lang="en-US" sz="7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09093" y="1078662"/>
            <a:ext cx="588290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bn-IN" sz="80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১,৩,৫,৭,৯ - - - - </a:t>
            </a:r>
            <a:endParaRPr lang="en-US" sz="80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78084" y="2448380"/>
            <a:ext cx="582879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bn-IN" sz="9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২,৪,৬,৮ - - - </a:t>
            </a:r>
            <a:endParaRPr lang="en-US" sz="9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3490" y="2101895"/>
            <a:ext cx="557556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bn-IN" sz="54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পাশের সংখ্যা গুলি  দেখে</a:t>
            </a:r>
          </a:p>
          <a:p>
            <a:r>
              <a:rPr lang="bn-IN" sz="54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 ধারনা পাওয়া যায় ? </a:t>
            </a:r>
            <a:endParaRPr lang="en-US" sz="54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815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 flipH="1">
            <a:off x="0" y="0"/>
            <a:ext cx="5805714" cy="6858000"/>
            <a:chOff x="0" y="0"/>
            <a:chExt cx="6386286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6386286" cy="6858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88685" y="130629"/>
              <a:ext cx="203200" cy="6618514"/>
              <a:chOff x="145143" y="130629"/>
              <a:chExt cx="203200" cy="6618514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145143" y="130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45143" y="587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45143" y="1045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45143" y="1502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45143" y="1959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45143" y="2416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45143" y="2873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45143" y="3331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45143" y="3788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45143" y="4245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45143" y="4702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45143" y="5159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5143" y="5617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45143" y="6074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45143" y="6531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5805714" y="-3628"/>
            <a:ext cx="6386286" cy="6858000"/>
            <a:chOff x="0" y="0"/>
            <a:chExt cx="6386286" cy="6858000"/>
          </a:xfrm>
        </p:grpSpPr>
        <p:sp>
          <p:nvSpPr>
            <p:cNvPr id="31" name="Rectangle 30"/>
            <p:cNvSpPr/>
            <p:nvPr/>
          </p:nvSpPr>
          <p:spPr>
            <a:xfrm>
              <a:off x="0" y="0"/>
              <a:ext cx="6386286" cy="6858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88685" y="130629"/>
              <a:ext cx="203200" cy="6618514"/>
              <a:chOff x="145143" y="130629"/>
              <a:chExt cx="203200" cy="6618514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145143" y="130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45143" y="587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45143" y="1045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45143" y="1502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45143" y="1959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45143" y="2416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45143" y="2873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45143" y="3331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45143" y="3788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45143" y="4245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45143" y="4702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45143" y="5159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45143" y="5617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45143" y="6074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45143" y="6531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0" name="Group 99"/>
          <p:cNvGrpSpPr/>
          <p:nvPr/>
        </p:nvGrpSpPr>
        <p:grpSpPr>
          <a:xfrm>
            <a:off x="5449455" y="174173"/>
            <a:ext cx="717796" cy="6504215"/>
            <a:chOff x="5449455" y="174173"/>
            <a:chExt cx="717796" cy="6504215"/>
          </a:xfrm>
        </p:grpSpPr>
        <p:sp>
          <p:nvSpPr>
            <p:cNvPr id="70" name="Oval 69"/>
            <p:cNvSpPr/>
            <p:nvPr/>
          </p:nvSpPr>
          <p:spPr>
            <a:xfrm>
              <a:off x="5449455" y="174173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5486399" y="6259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449455" y="1101274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486398" y="15403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471884" y="2012953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5520046" y="24547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5493655" y="29119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5471884" y="33691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5479141" y="4738917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5528622" y="42835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5503552" y="3805465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5512788" y="6544132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5500254" y="6116868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471882" y="5675995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5491015" y="520247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301853" y="2221007"/>
            <a:ext cx="512672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bn-IN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421134" y="1546762"/>
            <a:ext cx="5469482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16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প্যাটার্ন</a:t>
            </a:r>
            <a:endParaRPr lang="en-US" sz="16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6762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 flipH="1">
            <a:off x="0" y="0"/>
            <a:ext cx="5805714" cy="6858000"/>
            <a:chOff x="0" y="0"/>
            <a:chExt cx="6386286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6386286" cy="6858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88685" y="130629"/>
              <a:ext cx="203200" cy="6618514"/>
              <a:chOff x="145143" y="130629"/>
              <a:chExt cx="203200" cy="6618514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145143" y="130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45143" y="587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45143" y="1045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45143" y="1502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45143" y="1959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45143" y="2416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45143" y="2873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45143" y="3331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45143" y="3788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45143" y="4245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45143" y="4702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45143" y="5159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5143" y="5617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45143" y="6074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45143" y="6531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5805714" y="-3628"/>
            <a:ext cx="6386286" cy="6858000"/>
            <a:chOff x="0" y="0"/>
            <a:chExt cx="6386286" cy="6858000"/>
          </a:xfrm>
        </p:grpSpPr>
        <p:sp>
          <p:nvSpPr>
            <p:cNvPr id="31" name="Rectangle 30"/>
            <p:cNvSpPr/>
            <p:nvPr/>
          </p:nvSpPr>
          <p:spPr>
            <a:xfrm>
              <a:off x="0" y="0"/>
              <a:ext cx="6386286" cy="6858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88685" y="130629"/>
              <a:ext cx="203200" cy="6618514"/>
              <a:chOff x="145143" y="130629"/>
              <a:chExt cx="203200" cy="6618514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145143" y="130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45143" y="587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45143" y="1045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45143" y="1502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45143" y="1959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45143" y="2416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45143" y="2873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45143" y="3331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45143" y="3788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45143" y="4245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45143" y="4702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45143" y="5159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45143" y="5617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45143" y="6074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45143" y="6531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0" name="Group 99"/>
          <p:cNvGrpSpPr/>
          <p:nvPr/>
        </p:nvGrpSpPr>
        <p:grpSpPr>
          <a:xfrm>
            <a:off x="5449455" y="174173"/>
            <a:ext cx="717796" cy="6504215"/>
            <a:chOff x="5449455" y="174173"/>
            <a:chExt cx="717796" cy="6504215"/>
          </a:xfrm>
        </p:grpSpPr>
        <p:sp>
          <p:nvSpPr>
            <p:cNvPr id="70" name="Oval 69"/>
            <p:cNvSpPr/>
            <p:nvPr/>
          </p:nvSpPr>
          <p:spPr>
            <a:xfrm>
              <a:off x="5449455" y="174173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5486399" y="6259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449455" y="1101274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486398" y="15403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471884" y="2012953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5520046" y="24547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5493655" y="29119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5471884" y="33691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5479141" y="4738917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5528622" y="42835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5503552" y="3805465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5512788" y="6544132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5500254" y="6116868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471882" y="5675995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5491015" y="520247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54" name="Cloud Callout 53"/>
          <p:cNvSpPr/>
          <p:nvPr/>
        </p:nvSpPr>
        <p:spPr>
          <a:xfrm>
            <a:off x="356087" y="1540329"/>
            <a:ext cx="4975274" cy="3833585"/>
          </a:xfrm>
          <a:prstGeom prst="cloudCallout">
            <a:avLst/>
          </a:prstGeom>
          <a:ln w="38100">
            <a:solidFill>
              <a:schemeClr val="accent1">
                <a:shade val="50000"/>
              </a:schemeClr>
            </a:solidFill>
            <a:tailEnd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-- 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55" name="Subtitle 2"/>
          <p:cNvSpPr>
            <a:spLocks noGrp="1"/>
          </p:cNvSpPr>
          <p:nvPr>
            <p:ph type="subTitle" idx="1"/>
          </p:nvPr>
        </p:nvSpPr>
        <p:spPr>
          <a:xfrm>
            <a:off x="6539753" y="1041402"/>
            <a:ext cx="5652247" cy="520972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5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bn-IN" sz="5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প্যাটার্ন কী তা ব্যাখ্যা  	করতে পারবে।</a:t>
            </a:r>
          </a:p>
          <a:p>
            <a:pPr algn="l"/>
            <a:r>
              <a:rPr lang="en-US" sz="5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bn-IN" sz="5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রৈখিক প্যাটার্ন লিখতে 	ও বর্ণনা করতেপারবে।</a:t>
            </a:r>
            <a:endParaRPr lang="en-US" sz="57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en-US" sz="5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bn-IN" sz="5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বিভিন্ন প্রকার জ্যামিতিক 	প্যাটার্ন নির্ণয় করতে 	পারবে।</a:t>
            </a:r>
            <a:endParaRPr lang="en-US" sz="57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2068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 flipH="1">
            <a:off x="0" y="0"/>
            <a:ext cx="5805714" cy="6858000"/>
            <a:chOff x="0" y="0"/>
            <a:chExt cx="6386286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6386286" cy="6858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88685" y="130629"/>
              <a:ext cx="203200" cy="6618514"/>
              <a:chOff x="145143" y="130629"/>
              <a:chExt cx="203200" cy="6618514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145143" y="130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45143" y="587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45143" y="1045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45143" y="1502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45143" y="1959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45143" y="2416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45143" y="2873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45143" y="3331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45143" y="3788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45143" y="4245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45143" y="4702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45143" y="5159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5143" y="5617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45143" y="6074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45143" y="6531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5835400" y="0"/>
            <a:ext cx="6386286" cy="6858000"/>
            <a:chOff x="0" y="0"/>
            <a:chExt cx="6386286" cy="6858000"/>
          </a:xfrm>
        </p:grpSpPr>
        <p:sp>
          <p:nvSpPr>
            <p:cNvPr id="31" name="Rectangle 30"/>
            <p:cNvSpPr/>
            <p:nvPr/>
          </p:nvSpPr>
          <p:spPr>
            <a:xfrm>
              <a:off x="0" y="0"/>
              <a:ext cx="6386286" cy="6858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88685" y="130629"/>
              <a:ext cx="203200" cy="6618514"/>
              <a:chOff x="145143" y="130629"/>
              <a:chExt cx="203200" cy="6618514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145143" y="130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45143" y="587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45143" y="1045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45143" y="1502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45143" y="1959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45143" y="2416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45143" y="2873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45143" y="3331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45143" y="3788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45143" y="4245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45143" y="47026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45143" y="51598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45143" y="56170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45143" y="60742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45143" y="6531429"/>
                <a:ext cx="203200" cy="2177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00" name="Group 99"/>
          <p:cNvGrpSpPr/>
          <p:nvPr/>
        </p:nvGrpSpPr>
        <p:grpSpPr>
          <a:xfrm>
            <a:off x="5449455" y="174173"/>
            <a:ext cx="717796" cy="6504215"/>
            <a:chOff x="5449455" y="174173"/>
            <a:chExt cx="717796" cy="6504215"/>
          </a:xfrm>
        </p:grpSpPr>
        <p:sp>
          <p:nvSpPr>
            <p:cNvPr id="70" name="Oval 69"/>
            <p:cNvSpPr/>
            <p:nvPr/>
          </p:nvSpPr>
          <p:spPr>
            <a:xfrm>
              <a:off x="5449455" y="174173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5486399" y="6259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449455" y="1101274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486398" y="15403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471884" y="2012953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5520046" y="24547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5493655" y="29119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5471884" y="33691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5479141" y="4738917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5528622" y="428353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5503552" y="3805465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5512788" y="6544132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5500254" y="6116868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471882" y="5675995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5491015" y="5202470"/>
              <a:ext cx="638629" cy="1342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54744" y="2090059"/>
            <a:ext cx="5397631" cy="21544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bn-IN" sz="54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 আমরা আলোচনা</a:t>
            </a:r>
          </a:p>
          <a:p>
            <a:r>
              <a:rPr lang="bn-IN" sz="54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করবো </a:t>
            </a:r>
            <a:r>
              <a:rPr lang="bn-IN" sz="80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প্যাটার্ন</a:t>
            </a:r>
            <a:r>
              <a:rPr lang="bn-IN" sz="54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নিয়ে </a:t>
            </a:r>
            <a:endParaRPr lang="en-US" sz="54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99198" y="396028"/>
            <a:ext cx="6008917" cy="74789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bn-IN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প্যাটার্নঃ- নির্দিষ্ট পন্থায়</a:t>
            </a:r>
          </a:p>
          <a:p>
            <a:r>
              <a:rPr lang="bn-IN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কোনো কিছু যেমন সংখ্যা,</a:t>
            </a:r>
          </a:p>
          <a:p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নকশা বা যেকোনো গাণিতিক </a:t>
            </a:r>
          </a:p>
          <a:p>
            <a:r>
              <a:rPr lang="bn-IN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 সাজানোকে গণিতে প্যাটার্ন বলে।</a:t>
            </a:r>
          </a:p>
          <a:p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যেমনঃ- ৩,৭,১১,১৫,১৯ - - - - </a:t>
            </a:r>
          </a:p>
          <a:p>
            <a:r>
              <a:rPr lang="bn-IN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এটি একটি প্যাটার্ন । </a:t>
            </a:r>
          </a:p>
          <a:p>
            <a:r>
              <a:rPr lang="bn-IN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এখানে পাশা পাশি দুটি সংখ্যার পার্থক্য ৪ </a:t>
            </a:r>
          </a:p>
          <a:p>
            <a:r>
              <a:rPr lang="bn-IN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433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349</Words>
  <Application>Microsoft Office PowerPoint</Application>
  <PresentationFormat>Widescreen</PresentationFormat>
  <Paragraphs>89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</vt:lpstr>
      <vt:lpstr>দলীয় কাজ দল-১ সমষ্টির সূত্রটি লিখ এবং ৬+১১+১৬+২১+   প্যাটার্নের ৫০ তম সংখ্যা নির্ণয়ের বীজগিণিতীয় রাশি বের কর। দল-২   ৪+৭+১০+১৩+ ---+৩০১  প্যাটার্নের সমষ্টি নির্ণয় কর। </vt:lpstr>
      <vt:lpstr>বাড়ির কাজ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40</cp:revision>
  <dcterms:created xsi:type="dcterms:W3CDTF">2020-08-10T20:02:12Z</dcterms:created>
  <dcterms:modified xsi:type="dcterms:W3CDTF">2020-08-21T17:01:12Z</dcterms:modified>
</cp:coreProperties>
</file>