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3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5A98-3EDB-45FB-B240-42C4073CC49A}" type="datetimeFigureOut">
              <a:rPr lang="en-US" smtClean="0"/>
              <a:t>22-Aug-2020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348D-8624-480C-8E75-B2EDD72F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7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5A98-3EDB-45FB-B240-42C4073CC49A}" type="datetimeFigureOut">
              <a:rPr lang="en-US" smtClean="0"/>
              <a:t>22-Aug-2020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348D-8624-480C-8E75-B2EDD72F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3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5A98-3EDB-45FB-B240-42C4073CC49A}" type="datetimeFigureOut">
              <a:rPr lang="en-US" smtClean="0"/>
              <a:t>22-Aug-2020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348D-8624-480C-8E75-B2EDD72F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3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5A98-3EDB-45FB-B240-42C4073CC49A}" type="datetimeFigureOut">
              <a:rPr lang="en-US" smtClean="0"/>
              <a:t>22-Aug-2020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348D-8624-480C-8E75-B2EDD72F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1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5A98-3EDB-45FB-B240-42C4073CC49A}" type="datetimeFigureOut">
              <a:rPr lang="en-US" smtClean="0"/>
              <a:t>22-Aug-2020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348D-8624-480C-8E75-B2EDD72F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4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5A98-3EDB-45FB-B240-42C4073CC49A}" type="datetimeFigureOut">
              <a:rPr lang="en-US" smtClean="0"/>
              <a:t>22-Aug-2020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348D-8624-480C-8E75-B2EDD72F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6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5A98-3EDB-45FB-B240-42C4073CC49A}" type="datetimeFigureOut">
              <a:rPr lang="en-US" smtClean="0"/>
              <a:t>22-Aug-2020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348D-8624-480C-8E75-B2EDD72F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6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5A98-3EDB-45FB-B240-42C4073CC49A}" type="datetimeFigureOut">
              <a:rPr lang="en-US" smtClean="0"/>
              <a:t>22-Aug-2020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348D-8624-480C-8E75-B2EDD72F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4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5A98-3EDB-45FB-B240-42C4073CC49A}" type="datetimeFigureOut">
              <a:rPr lang="en-US" smtClean="0"/>
              <a:t>22-Aug-2020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348D-8624-480C-8E75-B2EDD72F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7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5A98-3EDB-45FB-B240-42C4073CC49A}" type="datetimeFigureOut">
              <a:rPr lang="en-US" smtClean="0"/>
              <a:t>22-Aug-2020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348D-8624-480C-8E75-B2EDD72F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0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5A98-3EDB-45FB-B240-42C4073CC49A}" type="datetimeFigureOut">
              <a:rPr lang="en-US" smtClean="0"/>
              <a:t>22-Aug-2020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348D-8624-480C-8E75-B2EDD72F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5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C5A98-3EDB-45FB-B240-42C4073CC49A}" type="datetimeFigureOut">
              <a:rPr lang="en-US" smtClean="0"/>
              <a:t>22-Aug-2020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A348D-8624-480C-8E75-B2EDD72F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23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617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211997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/>
              <a:t>আবার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পৃথিবীর</a:t>
            </a:r>
            <a:r>
              <a:rPr lang="en-US" sz="3600" dirty="0" smtClean="0"/>
              <a:t> </a:t>
            </a:r>
            <a:r>
              <a:rPr lang="en-US" sz="3600" dirty="0" err="1" smtClean="0"/>
              <a:t>আহ্নিকগতি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নিজের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মেরুঅক্ষ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বরাবর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ঘূর্ণণের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ফলে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অভিকর্ষের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বিপরীতমুখী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অপকেন্দ্রিক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বলের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          </a:t>
            </a:r>
            <a:r>
              <a:rPr lang="en-US" sz="3600" dirty="0" err="1" smtClean="0"/>
              <a:t>সৃষ্টি</a:t>
            </a:r>
            <a:r>
              <a:rPr lang="en-US" sz="3600" dirty="0" smtClean="0"/>
              <a:t>  </a:t>
            </a:r>
            <a:r>
              <a:rPr lang="en-US" sz="3600" dirty="0" err="1" smtClean="0"/>
              <a:t>হই</a:t>
            </a:r>
            <a:r>
              <a:rPr lang="en-US" sz="3600" dirty="0" smtClean="0"/>
              <a:t> । </a:t>
            </a:r>
            <a:r>
              <a:rPr lang="en-US" sz="3600" dirty="0" err="1" smtClean="0"/>
              <a:t>তার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প্রভাবে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বিষুব</a:t>
            </a:r>
            <a:r>
              <a:rPr lang="en-US" sz="3600" dirty="0" smtClean="0"/>
              <a:t> </a:t>
            </a:r>
            <a:r>
              <a:rPr lang="en-US" sz="3600" dirty="0" err="1" smtClean="0"/>
              <a:t>অঞ্চলের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জলরাশি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স্ফীত</a:t>
            </a:r>
            <a:r>
              <a:rPr lang="en-US" sz="3600" dirty="0" smtClean="0"/>
              <a:t> </a:t>
            </a:r>
            <a:r>
              <a:rPr lang="en-US" sz="3600" dirty="0" err="1" smtClean="0"/>
              <a:t>হয়ে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      </a:t>
            </a:r>
            <a:r>
              <a:rPr lang="en-US" sz="3600" dirty="0" err="1" smtClean="0"/>
              <a:t>ওঠে</a:t>
            </a:r>
            <a:r>
              <a:rPr lang="en-US" sz="3600" dirty="0" smtClean="0"/>
              <a:t> ।   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581" y="2308324"/>
            <a:ext cx="2706399" cy="2143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45" y="4138666"/>
            <a:ext cx="8188036" cy="224676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যেখানে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মুখ্য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জোয়ার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হই</a:t>
            </a:r>
            <a:r>
              <a:rPr lang="en-US" sz="2800" dirty="0" smtClean="0"/>
              <a:t>, </a:t>
            </a:r>
            <a:r>
              <a:rPr lang="en-US" sz="2800" dirty="0" err="1" smtClean="0"/>
              <a:t>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উল্টো</a:t>
            </a:r>
            <a:r>
              <a:rPr lang="en-US" sz="2800" dirty="0" smtClean="0"/>
              <a:t> </a:t>
            </a:r>
            <a:r>
              <a:rPr lang="en-US" sz="2800" dirty="0" err="1" smtClean="0"/>
              <a:t>দিকে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চাঁদের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আকর্ষণ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ক্ষ্মতা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দুর্বল</a:t>
            </a:r>
            <a:r>
              <a:rPr lang="en-US" sz="2800" dirty="0" smtClean="0"/>
              <a:t> </a:t>
            </a:r>
            <a:r>
              <a:rPr lang="en-US" sz="2800" dirty="0" err="1" smtClean="0"/>
              <a:t>হয়ে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পড়ায়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ওই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স্থানে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অপকেন্দ্রিক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প্রভাবে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গৌণ</a:t>
            </a:r>
            <a:r>
              <a:rPr lang="en-US" sz="2800" dirty="0" smtClean="0"/>
              <a:t> </a:t>
            </a:r>
            <a:r>
              <a:rPr lang="en-US" sz="2800" dirty="0" err="1" smtClean="0"/>
              <a:t>জোয়ার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সৃষ্টি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।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907" y="4334092"/>
            <a:ext cx="1454727" cy="8074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5" y="2308324"/>
            <a:ext cx="1270640" cy="116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795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5873" y="166255"/>
            <a:ext cx="5352747" cy="14465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8800" dirty="0" err="1" smtClean="0"/>
              <a:t>ভরা</a:t>
            </a:r>
            <a:r>
              <a:rPr lang="en-US" sz="8800" dirty="0" smtClean="0"/>
              <a:t> </a:t>
            </a:r>
            <a:r>
              <a:rPr lang="en-US" sz="8800" dirty="0" err="1" smtClean="0"/>
              <a:t>কাটল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995055"/>
            <a:ext cx="804899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পূর্ণিমা</a:t>
            </a:r>
            <a:r>
              <a:rPr lang="en-US" dirty="0" smtClean="0"/>
              <a:t> </a:t>
            </a:r>
            <a:r>
              <a:rPr lang="en-US" dirty="0" err="1" smtClean="0"/>
              <a:t>তিথিতেঃ</a:t>
            </a:r>
            <a:r>
              <a:rPr lang="en-US" dirty="0" smtClean="0"/>
              <a:t> </a:t>
            </a:r>
            <a:r>
              <a:rPr lang="en-US" dirty="0" err="1" smtClean="0"/>
              <a:t>চাঁদ</a:t>
            </a:r>
            <a:r>
              <a:rPr lang="en-US" dirty="0" smtClean="0"/>
              <a:t> , </a:t>
            </a:r>
            <a:r>
              <a:rPr lang="en-US" dirty="0" err="1" smtClean="0"/>
              <a:t>পৃথিবী</a:t>
            </a:r>
            <a:r>
              <a:rPr lang="en-US" dirty="0" smtClean="0"/>
              <a:t> ও </a:t>
            </a:r>
            <a:r>
              <a:rPr lang="en-US" dirty="0" err="1" smtClean="0"/>
              <a:t>সূর্য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সরলরেখায়</a:t>
            </a:r>
            <a:r>
              <a:rPr lang="en-US" dirty="0" smtClean="0"/>
              <a:t> </a:t>
            </a:r>
            <a:r>
              <a:rPr lang="en-US" dirty="0" err="1" smtClean="0"/>
              <a:t>অর্থা</a:t>
            </a:r>
            <a:r>
              <a:rPr lang="en-US" dirty="0" smtClean="0"/>
              <a:t>ৎ  </a:t>
            </a:r>
            <a:r>
              <a:rPr lang="en-US" dirty="0" err="1" smtClean="0"/>
              <a:t>সিজিগি</a:t>
            </a:r>
            <a:r>
              <a:rPr lang="en-US" dirty="0" smtClean="0"/>
              <a:t> </a:t>
            </a:r>
            <a:r>
              <a:rPr lang="en-US" dirty="0" err="1" smtClean="0"/>
              <a:t>অবস্থানে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।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5955"/>
            <a:ext cx="1678577" cy="14630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614" y="2860765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601" y="3004458"/>
            <a:ext cx="1610375" cy="1528762"/>
          </a:xfrm>
          <a:prstGeom prst="rect">
            <a:avLst/>
          </a:prstGeom>
        </p:spPr>
      </p:pic>
      <p:cxnSp>
        <p:nvCxnSpPr>
          <p:cNvPr id="9" name="Straight Connector 8"/>
          <p:cNvCxnSpPr>
            <a:endCxn id="5" idx="3"/>
          </p:cNvCxnSpPr>
          <p:nvPr/>
        </p:nvCxnSpPr>
        <p:spPr>
          <a:xfrm flipH="1">
            <a:off x="6239739" y="3917476"/>
            <a:ext cx="2838947" cy="14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3"/>
            <a:endCxn id="5" idx="1"/>
          </p:cNvCxnSpPr>
          <p:nvPr/>
        </p:nvCxnSpPr>
        <p:spPr>
          <a:xfrm>
            <a:off x="1678577" y="3917476"/>
            <a:ext cx="2418037" cy="14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2609" y="475789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সূর্য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52837" y="5021341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পৃথিবী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496881" y="457322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চাঁদ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3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1394" y="0"/>
            <a:ext cx="5825634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9600" dirty="0" err="1" smtClean="0"/>
              <a:t>ভরা</a:t>
            </a:r>
            <a:r>
              <a:rPr lang="en-US" sz="9600" dirty="0" smtClean="0"/>
              <a:t> </a:t>
            </a:r>
            <a:r>
              <a:rPr lang="en-US" sz="9600" dirty="0" err="1" smtClean="0"/>
              <a:t>কাটল</a:t>
            </a:r>
            <a:r>
              <a:rPr lang="en-US" sz="9600" dirty="0" smtClean="0"/>
              <a:t> </a:t>
            </a:r>
            <a:endParaRPr lang="en-US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9872"/>
            <a:ext cx="1750423" cy="12479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349" y="2239872"/>
            <a:ext cx="1933302" cy="12479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577" y="1792265"/>
            <a:ext cx="2143125" cy="2143125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3" idx="3"/>
            <a:endCxn id="4" idx="1"/>
          </p:cNvCxnSpPr>
          <p:nvPr/>
        </p:nvCxnSpPr>
        <p:spPr>
          <a:xfrm>
            <a:off x="1750423" y="2863828"/>
            <a:ext cx="18549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1"/>
            <a:endCxn id="4" idx="3"/>
          </p:cNvCxnSpPr>
          <p:nvPr/>
        </p:nvCxnSpPr>
        <p:spPr>
          <a:xfrm flipH="1">
            <a:off x="5538651" y="2863828"/>
            <a:ext cx="18549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3976" y="3487784"/>
            <a:ext cx="561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সূর্য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80093" y="356605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চাঁদ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147208" y="3935390"/>
            <a:ext cx="830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পৃথিবী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1221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6891" y="143691"/>
            <a:ext cx="4350871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7200" dirty="0" err="1" smtClean="0"/>
              <a:t>মরা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কাটল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249382" y="1953491"/>
            <a:ext cx="803136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কৃষ্ণ</a:t>
            </a:r>
            <a:r>
              <a:rPr lang="en-US" dirty="0" smtClean="0"/>
              <a:t> ও </a:t>
            </a:r>
            <a:r>
              <a:rPr lang="en-US" dirty="0" err="1" smtClean="0"/>
              <a:t>শুক্লপক্ষের</a:t>
            </a:r>
            <a:r>
              <a:rPr lang="en-US" dirty="0" smtClean="0"/>
              <a:t>  </a:t>
            </a:r>
            <a:r>
              <a:rPr lang="en-US" dirty="0" err="1" smtClean="0"/>
              <a:t>অষ্টমী</a:t>
            </a:r>
            <a:r>
              <a:rPr lang="en-US" dirty="0" smtClean="0"/>
              <a:t> </a:t>
            </a:r>
            <a:r>
              <a:rPr lang="en-US" dirty="0" err="1" smtClean="0"/>
              <a:t>তিথিতে</a:t>
            </a:r>
            <a:r>
              <a:rPr lang="en-US" dirty="0" smtClean="0"/>
              <a:t> </a:t>
            </a:r>
            <a:r>
              <a:rPr lang="en-US" dirty="0" err="1" smtClean="0"/>
              <a:t>চাঁদ</a:t>
            </a:r>
            <a:r>
              <a:rPr lang="en-US" dirty="0" smtClean="0"/>
              <a:t> ও </a:t>
            </a:r>
            <a:r>
              <a:rPr lang="en-US" dirty="0" err="1" smtClean="0"/>
              <a:t>সূর্যের</a:t>
            </a:r>
            <a:r>
              <a:rPr lang="en-US" dirty="0" smtClean="0"/>
              <a:t> </a:t>
            </a:r>
            <a:r>
              <a:rPr lang="en-US" dirty="0" err="1" smtClean="0"/>
              <a:t>আকর্ষণ</a:t>
            </a:r>
            <a:r>
              <a:rPr lang="en-US" dirty="0" smtClean="0"/>
              <a:t> </a:t>
            </a:r>
            <a:r>
              <a:rPr lang="en-US" dirty="0" err="1" smtClean="0"/>
              <a:t>বল</a:t>
            </a:r>
            <a:r>
              <a:rPr lang="en-US" dirty="0" smtClean="0"/>
              <a:t> </a:t>
            </a:r>
            <a:r>
              <a:rPr lang="en-US" dirty="0" err="1" smtClean="0"/>
              <a:t>সমকোণে</a:t>
            </a:r>
            <a:r>
              <a:rPr lang="en-US" dirty="0" smtClean="0"/>
              <a:t> </a:t>
            </a:r>
            <a:r>
              <a:rPr lang="en-US" dirty="0" err="1" smtClean="0"/>
              <a:t>ক্রিয়া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2294"/>
            <a:ext cx="1683327" cy="12240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838" y="2639291"/>
            <a:ext cx="1688090" cy="13967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60" y="5432825"/>
            <a:ext cx="1546168" cy="1058091"/>
          </a:xfrm>
          <a:prstGeom prst="rect">
            <a:avLst/>
          </a:prstGeom>
        </p:spPr>
      </p:pic>
      <p:cxnSp>
        <p:nvCxnSpPr>
          <p:cNvPr id="8" name="Straight Connector 7"/>
          <p:cNvCxnSpPr>
            <a:stCxn id="4" idx="3"/>
          </p:cNvCxnSpPr>
          <p:nvPr/>
        </p:nvCxnSpPr>
        <p:spPr>
          <a:xfrm>
            <a:off x="1683327" y="3544329"/>
            <a:ext cx="31125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2"/>
          </p:cNvCxnSpPr>
          <p:nvPr/>
        </p:nvCxnSpPr>
        <p:spPr>
          <a:xfrm>
            <a:off x="5639883" y="4036058"/>
            <a:ext cx="0" cy="1489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9382" y="4780823"/>
            <a:ext cx="3127779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এক্ষেত্রে</a:t>
            </a:r>
            <a:r>
              <a:rPr lang="en-US" dirty="0" smtClean="0"/>
              <a:t> </a:t>
            </a:r>
            <a:r>
              <a:rPr lang="en-US" dirty="0" err="1" smtClean="0"/>
              <a:t>জোয়ার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তীব্রতা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কম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একে</a:t>
            </a:r>
            <a:r>
              <a:rPr lang="en-US" dirty="0" smtClean="0"/>
              <a:t> </a:t>
            </a:r>
            <a:r>
              <a:rPr lang="en-US" dirty="0" err="1" smtClean="0"/>
              <a:t>মরা</a:t>
            </a:r>
            <a:r>
              <a:rPr lang="en-US" dirty="0" smtClean="0"/>
              <a:t> </a:t>
            </a:r>
            <a:r>
              <a:rPr lang="en-US" dirty="0" err="1" smtClean="0"/>
              <a:t>কাটল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0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4663" y="2011678"/>
            <a:ext cx="8974182" cy="21236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/>
              <a:t>জোয়ার</a:t>
            </a:r>
            <a:r>
              <a:rPr lang="en-US" sz="6600" dirty="0" smtClean="0"/>
              <a:t> – </a:t>
            </a:r>
            <a:r>
              <a:rPr lang="en-US" sz="6600" dirty="0" err="1" smtClean="0"/>
              <a:t>ভাটার</a:t>
            </a:r>
            <a:r>
              <a:rPr lang="en-US" sz="6600" dirty="0" smtClean="0"/>
              <a:t> </a:t>
            </a:r>
            <a:r>
              <a:rPr lang="en-US" sz="6600" dirty="0" err="1" smtClean="0"/>
              <a:t>তীব্রতার</a:t>
            </a:r>
            <a:r>
              <a:rPr lang="en-US" sz="6600" dirty="0" smtClean="0"/>
              <a:t>               </a:t>
            </a:r>
            <a:r>
              <a:rPr lang="en-US" sz="6600" dirty="0" err="1" smtClean="0"/>
              <a:t>মাসিক</a:t>
            </a:r>
            <a:r>
              <a:rPr lang="en-US" sz="6600" dirty="0" smtClean="0"/>
              <a:t> </a:t>
            </a:r>
            <a:r>
              <a:rPr lang="en-US" sz="6600" dirty="0" err="1" smtClean="0"/>
              <a:t>পর্যায়</a:t>
            </a:r>
            <a:r>
              <a:rPr lang="en-US" sz="6600" dirty="0" smtClean="0"/>
              <a:t> </a:t>
            </a:r>
            <a:r>
              <a:rPr lang="en-US" sz="6600" dirty="0" err="1" smtClean="0"/>
              <a:t>ক্রম</a:t>
            </a:r>
            <a:r>
              <a:rPr lang="en-US" sz="6600" dirty="0" smtClean="0"/>
              <a:t>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4704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66" y="2625634"/>
            <a:ext cx="2143125" cy="14630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57" y="2168435"/>
            <a:ext cx="2143125" cy="22602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136" y="2730342"/>
            <a:ext cx="1306286" cy="11364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58491" y="4689565"/>
            <a:ext cx="3931920" cy="224676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পৃথিবীর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অংশ</a:t>
            </a:r>
            <a:r>
              <a:rPr lang="en-US" sz="2800" dirty="0" smtClean="0"/>
              <a:t> </a:t>
            </a:r>
            <a:r>
              <a:rPr lang="en-US" sz="2800" dirty="0" err="1" smtClean="0"/>
              <a:t>চাঁদের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সামনে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থাকে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সেখানে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মুখ্য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জোয়ার</a:t>
            </a:r>
            <a:r>
              <a:rPr lang="en-US" sz="2800" dirty="0" smtClean="0"/>
              <a:t> ও </a:t>
            </a:r>
            <a:r>
              <a:rPr lang="en-US" sz="2800" dirty="0" err="1" smtClean="0"/>
              <a:t>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বিপরিত</a:t>
            </a:r>
            <a:r>
              <a:rPr lang="en-US" sz="2800" dirty="0" smtClean="0"/>
              <a:t>  </a:t>
            </a:r>
          </a:p>
          <a:p>
            <a:r>
              <a:rPr lang="en-US" sz="2800" dirty="0" err="1" smtClean="0"/>
              <a:t>অংশে</a:t>
            </a:r>
            <a:r>
              <a:rPr lang="en-US" sz="2800" dirty="0" smtClean="0"/>
              <a:t> </a:t>
            </a:r>
            <a:r>
              <a:rPr lang="en-US" sz="2800" dirty="0" err="1" smtClean="0"/>
              <a:t>গৌন</a:t>
            </a:r>
            <a:r>
              <a:rPr lang="en-US" sz="2800" dirty="0" smtClean="0"/>
              <a:t> </a:t>
            </a:r>
            <a:r>
              <a:rPr lang="en-US" sz="2800" dirty="0" err="1" smtClean="0"/>
              <a:t>জোয়ার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6093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7806" y="431074"/>
            <a:ext cx="116089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পূর্ণিমায়ঃ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0869"/>
            <a:ext cx="1593669" cy="14569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294" y="1515291"/>
            <a:ext cx="2143125" cy="22929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474" y="1881052"/>
            <a:ext cx="1375954" cy="11103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00419" y="3800320"/>
            <a:ext cx="146546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মূখ্য</a:t>
            </a:r>
            <a:r>
              <a:rPr lang="en-US" dirty="0" smtClean="0"/>
              <a:t> </a:t>
            </a:r>
            <a:r>
              <a:rPr lang="en-US" dirty="0" err="1" smtClean="0"/>
              <a:t>জোয়ার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8126" y="1515291"/>
            <a:ext cx="153920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গৌন</a:t>
            </a:r>
            <a:r>
              <a:rPr lang="en-US" dirty="0" smtClean="0"/>
              <a:t> </a:t>
            </a:r>
            <a:r>
              <a:rPr lang="en-US" dirty="0" err="1" smtClean="0"/>
              <a:t>জোয়ার</a:t>
            </a:r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5582159" y="1835332"/>
            <a:ext cx="949270" cy="60089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4" idx="3"/>
          </p:cNvCxnSpPr>
          <p:nvPr/>
        </p:nvCxnSpPr>
        <p:spPr>
          <a:xfrm rot="16200000" flipV="1">
            <a:off x="8536136" y="2926045"/>
            <a:ext cx="1146469" cy="6179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04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                              </a:t>
            </a:r>
            <a:r>
              <a:rPr lang="en-US" b="1" dirty="0" err="1" smtClean="0"/>
              <a:t>মূল্যায়ন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জোয়ার-ভাটা</a:t>
            </a:r>
            <a:r>
              <a:rPr lang="en-US" dirty="0" smtClean="0"/>
              <a:t>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 </a:t>
            </a:r>
          </a:p>
          <a:p>
            <a:r>
              <a:rPr lang="en-US" dirty="0" err="1" smtClean="0"/>
              <a:t>জোয়ার</a:t>
            </a:r>
            <a:r>
              <a:rPr lang="en-US" dirty="0" smtClean="0"/>
              <a:t> </a:t>
            </a:r>
            <a:r>
              <a:rPr lang="en-US" dirty="0" err="1" smtClean="0"/>
              <a:t>ভাটার</a:t>
            </a:r>
            <a:r>
              <a:rPr lang="en-US" dirty="0" smtClean="0"/>
              <a:t> </a:t>
            </a:r>
            <a:r>
              <a:rPr lang="en-US" dirty="0" err="1" smtClean="0"/>
              <a:t>কারণ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 </a:t>
            </a:r>
          </a:p>
          <a:p>
            <a:r>
              <a:rPr lang="en-US" dirty="0" err="1" smtClean="0"/>
              <a:t>মানব</a:t>
            </a:r>
            <a:r>
              <a:rPr lang="en-US" dirty="0" smtClean="0"/>
              <a:t> </a:t>
            </a:r>
            <a:r>
              <a:rPr lang="en-US" dirty="0" err="1" smtClean="0"/>
              <a:t>জিবণে</a:t>
            </a:r>
            <a:r>
              <a:rPr lang="en-US" dirty="0" smtClean="0"/>
              <a:t> </a:t>
            </a:r>
            <a:r>
              <a:rPr lang="en-US" dirty="0" err="1" smtClean="0"/>
              <a:t>জোয়ার</a:t>
            </a:r>
            <a:r>
              <a:rPr lang="en-US" dirty="0" smtClean="0"/>
              <a:t> </a:t>
            </a:r>
            <a:r>
              <a:rPr lang="en-US" dirty="0" err="1" smtClean="0"/>
              <a:t>ভাটার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                           </a:t>
            </a:r>
            <a:r>
              <a:rPr lang="en-US" b="1" dirty="0" err="1" smtClean="0"/>
              <a:t>বাড়ির</a:t>
            </a:r>
            <a:r>
              <a:rPr lang="en-US" b="1" dirty="0" smtClean="0"/>
              <a:t> </a:t>
            </a:r>
            <a:r>
              <a:rPr lang="en-US" b="1" dirty="0" err="1" smtClean="0"/>
              <a:t>কাজ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জোয়ার</a:t>
            </a:r>
            <a:r>
              <a:rPr lang="en-US" dirty="0" smtClean="0"/>
              <a:t> </a:t>
            </a:r>
            <a:r>
              <a:rPr lang="en-US" dirty="0" err="1" smtClean="0"/>
              <a:t>ভাটার</a:t>
            </a:r>
            <a:r>
              <a:rPr lang="en-US" dirty="0" smtClean="0"/>
              <a:t> </a:t>
            </a:r>
            <a:r>
              <a:rPr lang="en-US" dirty="0" err="1" smtClean="0"/>
              <a:t>কারন</a:t>
            </a:r>
            <a:r>
              <a:rPr lang="en-US" dirty="0" smtClean="0"/>
              <a:t>  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ব্যাবসা</a:t>
            </a:r>
            <a:r>
              <a:rPr lang="en-US" dirty="0" smtClean="0"/>
              <a:t> </a:t>
            </a:r>
            <a:r>
              <a:rPr lang="en-US" dirty="0" err="1" smtClean="0"/>
              <a:t>বানিজ্যের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জোয়ার</a:t>
            </a:r>
            <a:r>
              <a:rPr lang="en-US" dirty="0" smtClean="0"/>
              <a:t> </a:t>
            </a:r>
            <a:r>
              <a:rPr lang="en-US" dirty="0" err="1" smtClean="0"/>
              <a:t>ভাটার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বিশ্লেষণ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0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566" y="0"/>
            <a:ext cx="123095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467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6445" y="3967"/>
            <a:ext cx="6324167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7200" dirty="0" err="1" smtClean="0"/>
              <a:t>জোয়ার</a:t>
            </a:r>
            <a:r>
              <a:rPr lang="en-US" sz="7200" dirty="0" smtClean="0"/>
              <a:t>  ও </a:t>
            </a:r>
            <a:r>
              <a:rPr lang="en-US" sz="7200" dirty="0" err="1" smtClean="0"/>
              <a:t>ভাটা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-1805034" y="1907177"/>
            <a:ext cx="12975027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                                                   </a:t>
            </a:r>
            <a:r>
              <a:rPr lang="en-US" sz="8000" dirty="0" err="1" smtClean="0"/>
              <a:t>তছলিমা</a:t>
            </a:r>
            <a:r>
              <a:rPr lang="en-US" sz="8000" dirty="0" smtClean="0"/>
              <a:t> </a:t>
            </a:r>
            <a:r>
              <a:rPr lang="en-US" sz="8000" dirty="0" err="1" smtClean="0"/>
              <a:t>ইয়াছমিন</a:t>
            </a:r>
            <a:r>
              <a:rPr lang="en-US" sz="8000" dirty="0" smtClean="0"/>
              <a:t> </a:t>
            </a:r>
            <a:r>
              <a:rPr lang="en-US" sz="8000" dirty="0" err="1" smtClean="0"/>
              <a:t>শিখা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749040"/>
            <a:ext cx="9025228" cy="230832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                                   </a:t>
            </a:r>
            <a:r>
              <a:rPr lang="en-US" sz="3600" dirty="0" err="1" smtClean="0"/>
              <a:t>ধরমপুর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মাধ্যমিক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বিদ্দ্যালয়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             </a:t>
            </a:r>
          </a:p>
          <a:p>
            <a:r>
              <a:rPr lang="en-US" sz="3600" dirty="0" smtClean="0"/>
              <a:t>               </a:t>
            </a:r>
          </a:p>
          <a:p>
            <a:r>
              <a:rPr lang="en-US" sz="3600" dirty="0" smtClean="0"/>
              <a:t>                                          </a:t>
            </a:r>
            <a:r>
              <a:rPr lang="en-US" sz="3600" dirty="0" err="1" smtClean="0"/>
              <a:t>ভেড়ামারা,কুষ্টিয়া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193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                              </a:t>
            </a:r>
            <a:r>
              <a:rPr lang="en-US" b="1" dirty="0" err="1" smtClean="0"/>
              <a:t>শিখন</a:t>
            </a:r>
            <a:r>
              <a:rPr lang="en-US" b="1" dirty="0" smtClean="0"/>
              <a:t> </a:t>
            </a:r>
            <a:r>
              <a:rPr lang="en-US" b="1" dirty="0" err="1" smtClean="0"/>
              <a:t>ফল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জোয়ার</a:t>
            </a:r>
            <a:r>
              <a:rPr lang="en-US" dirty="0" smtClean="0"/>
              <a:t> </a:t>
            </a:r>
            <a:r>
              <a:rPr lang="en-US" dirty="0" err="1" smtClean="0"/>
              <a:t>ভাটার</a:t>
            </a:r>
            <a:r>
              <a:rPr lang="en-US" dirty="0" smtClean="0"/>
              <a:t> </a:t>
            </a:r>
            <a:r>
              <a:rPr lang="en-US" dirty="0" err="1" smtClean="0"/>
              <a:t>কারণ</a:t>
            </a:r>
            <a:r>
              <a:rPr lang="en-US" dirty="0" smtClean="0"/>
              <a:t> ও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বিশ্লেষন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মূখ্য</a:t>
            </a:r>
            <a:r>
              <a:rPr lang="en-US" dirty="0" smtClean="0"/>
              <a:t> ও </a:t>
            </a:r>
            <a:r>
              <a:rPr lang="en-US" dirty="0" err="1" smtClean="0"/>
              <a:t>গৌণ</a:t>
            </a:r>
            <a:r>
              <a:rPr lang="en-US" dirty="0" smtClean="0"/>
              <a:t> </a:t>
            </a:r>
            <a:r>
              <a:rPr lang="en-US" dirty="0" err="1" smtClean="0"/>
              <a:t>জোয়ার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ও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ভরা</a:t>
            </a:r>
            <a:r>
              <a:rPr lang="en-US" dirty="0" smtClean="0"/>
              <a:t> </a:t>
            </a:r>
            <a:r>
              <a:rPr lang="en-US" dirty="0" err="1" smtClean="0"/>
              <a:t>কাটোল</a:t>
            </a:r>
            <a:r>
              <a:rPr lang="en-US" dirty="0" smtClean="0"/>
              <a:t> 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ও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609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2834" y="300446"/>
            <a:ext cx="5431295" cy="1107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6600" dirty="0" err="1" smtClean="0"/>
              <a:t>জোয়ার</a:t>
            </a:r>
            <a:r>
              <a:rPr lang="en-US" sz="6600" dirty="0" smtClean="0"/>
              <a:t> ও </a:t>
            </a:r>
            <a:r>
              <a:rPr lang="en-US" sz="6600" dirty="0" err="1" smtClean="0"/>
              <a:t>ভাটা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222069" y="2037806"/>
            <a:ext cx="7074373" cy="286232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জোয়ার-ভাটা</a:t>
            </a:r>
            <a:r>
              <a:rPr lang="en-US" dirty="0" smtClean="0"/>
              <a:t> </a:t>
            </a:r>
            <a:r>
              <a:rPr lang="en-US" dirty="0" err="1" smtClean="0"/>
              <a:t>সৃষ্টির</a:t>
            </a:r>
            <a:r>
              <a:rPr lang="en-US" dirty="0" smtClean="0"/>
              <a:t> </a:t>
            </a:r>
            <a:r>
              <a:rPr lang="en-US" dirty="0" err="1" smtClean="0"/>
              <a:t>প্রধান</a:t>
            </a:r>
            <a:r>
              <a:rPr lang="en-US" dirty="0" smtClean="0"/>
              <a:t> </a:t>
            </a:r>
            <a:r>
              <a:rPr lang="en-US" dirty="0" err="1" smtClean="0"/>
              <a:t>কারনঃ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১) </a:t>
            </a:r>
            <a:r>
              <a:rPr lang="en-US" dirty="0" err="1" smtClean="0"/>
              <a:t>পৃথিবীর</a:t>
            </a:r>
            <a:r>
              <a:rPr lang="en-US" dirty="0" smtClean="0"/>
              <a:t> 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চাঁদ</a:t>
            </a:r>
            <a:r>
              <a:rPr lang="en-US" dirty="0" smtClean="0"/>
              <a:t> ও </a:t>
            </a:r>
            <a:r>
              <a:rPr lang="en-US" dirty="0" err="1" smtClean="0"/>
              <a:t>সূর্যের</a:t>
            </a:r>
            <a:r>
              <a:rPr lang="en-US" dirty="0" smtClean="0"/>
              <a:t> </a:t>
            </a:r>
            <a:r>
              <a:rPr lang="en-US" dirty="0" err="1" smtClean="0"/>
              <a:t>মহার্ষীয়</a:t>
            </a:r>
            <a:r>
              <a:rPr lang="en-US" dirty="0" smtClean="0"/>
              <a:t> </a:t>
            </a:r>
            <a:r>
              <a:rPr lang="en-US" dirty="0" err="1" smtClean="0"/>
              <a:t>বল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২)   </a:t>
            </a:r>
            <a:r>
              <a:rPr lang="en-US" dirty="0" err="1" smtClean="0"/>
              <a:t>পৃথিবীর</a:t>
            </a:r>
            <a:r>
              <a:rPr lang="en-US" dirty="0" smtClean="0"/>
              <a:t> </a:t>
            </a:r>
            <a:r>
              <a:rPr lang="en-US" dirty="0" err="1" smtClean="0"/>
              <a:t>আহ্নিকগতি</a:t>
            </a:r>
            <a:r>
              <a:rPr lang="en-US" dirty="0" smtClean="0"/>
              <a:t> </a:t>
            </a:r>
            <a:r>
              <a:rPr lang="en-US" dirty="0" err="1" smtClean="0"/>
              <a:t>জনিত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নিজ</a:t>
            </a:r>
            <a:r>
              <a:rPr lang="en-US" dirty="0" smtClean="0"/>
              <a:t> </a:t>
            </a:r>
            <a:r>
              <a:rPr lang="en-US" dirty="0" err="1" smtClean="0"/>
              <a:t>অক্ষের</a:t>
            </a:r>
            <a:r>
              <a:rPr lang="en-US" dirty="0" smtClean="0"/>
              <a:t> </a:t>
            </a:r>
            <a:r>
              <a:rPr lang="en-US" dirty="0" err="1" smtClean="0"/>
              <a:t>চারিদিকে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</a:t>
            </a:r>
            <a:r>
              <a:rPr lang="en-US" dirty="0" err="1" smtClean="0"/>
              <a:t>ঘূর্ণন</a:t>
            </a:r>
            <a:r>
              <a:rPr lang="en-US" dirty="0" smtClean="0"/>
              <a:t> </a:t>
            </a:r>
            <a:r>
              <a:rPr lang="en-US" dirty="0" err="1" smtClean="0"/>
              <a:t>জনিত</a:t>
            </a:r>
            <a:r>
              <a:rPr lang="en-US" dirty="0" smtClean="0"/>
              <a:t> </a:t>
            </a:r>
            <a:r>
              <a:rPr lang="en-US" dirty="0" err="1" smtClean="0"/>
              <a:t>অপকেন্দ্রিক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কেন্দ্রাতিগ</a:t>
            </a:r>
            <a:r>
              <a:rPr lang="en-US" dirty="0" smtClean="0"/>
              <a:t>  </a:t>
            </a:r>
            <a:r>
              <a:rPr lang="en-US" dirty="0" err="1" smtClean="0"/>
              <a:t>বল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0" y="5159829"/>
            <a:ext cx="1920241" cy="10319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420" y="5055326"/>
            <a:ext cx="1729061" cy="11364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483" y="5055326"/>
            <a:ext cx="1515291" cy="11038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461" y="641075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সূর্য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02629" y="6410750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পৃথিবী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54209" y="641075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চাঁদ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8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011" y="274320"/>
            <a:ext cx="9235440" cy="1107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/>
              <a:t>জোয়ার</a:t>
            </a:r>
            <a:r>
              <a:rPr lang="en-US" sz="6600" dirty="0" smtClean="0"/>
              <a:t> </a:t>
            </a:r>
            <a:r>
              <a:rPr lang="en-US" sz="6600" dirty="0" err="1" smtClean="0"/>
              <a:t>ভাটা</a:t>
            </a:r>
            <a:r>
              <a:rPr lang="en-US" sz="6600" dirty="0" smtClean="0"/>
              <a:t> </a:t>
            </a:r>
            <a:endParaRPr 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10343" y="2063931"/>
                <a:ext cx="8871339" cy="406656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জোয়ার </a:t>
                </a:r>
                <a:r>
                  <a:rPr lang="en-US" dirty="0" err="1" smtClean="0"/>
                  <a:t>সৃষ্টিতে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চাঁদ</a:t>
                </a:r>
                <a:r>
                  <a:rPr lang="en-US" dirty="0" smtClean="0"/>
                  <a:t> ও </a:t>
                </a:r>
                <a:r>
                  <a:rPr lang="en-US" dirty="0" err="1" smtClean="0"/>
                  <a:t>সূর্যের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মহাকর্ষীয়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বলের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প্রভাবঃ</a:t>
                </a:r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</a:t>
                </a:r>
                <a:r>
                  <a:rPr lang="en-US" dirty="0" err="1" smtClean="0"/>
                  <a:t>জোয়ার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সৃষ্টি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হয়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মূলতঃ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পৃথিবীর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উপর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চাঁদ</a:t>
                </a:r>
                <a:r>
                  <a:rPr lang="en-US" dirty="0" smtClean="0"/>
                  <a:t> ও </a:t>
                </a:r>
                <a:r>
                  <a:rPr lang="en-US" dirty="0" err="1" smtClean="0"/>
                  <a:t>সূর্যের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মহাকর্ষীয়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ডিফারেন্সিয়্যাল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বল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অর্থা</a:t>
                </a:r>
                <a:r>
                  <a:rPr lang="en-US" dirty="0" smtClean="0"/>
                  <a:t>ৎ </a:t>
                </a:r>
              </a:p>
              <a:p>
                <a:r>
                  <a:rPr lang="en-US" dirty="0" err="1" smtClean="0"/>
                  <a:t>জোয়ার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সৃষ্টিক্মারী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বল</a:t>
                </a:r>
                <a:r>
                  <a:rPr lang="en-US" dirty="0" smtClean="0"/>
                  <a:t> ( Tidal Force ,F)-</a:t>
                </a:r>
                <a:r>
                  <a:rPr lang="en-US" dirty="0" err="1" smtClean="0"/>
                  <a:t>এর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প্রভাবে</a:t>
                </a:r>
                <a:r>
                  <a:rPr lang="en-US" dirty="0" smtClean="0"/>
                  <a:t> ।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              F ∞ </a:t>
                </a:r>
                <a:r>
                  <a:rPr lang="en-US" dirty="0" err="1" smtClean="0"/>
                  <a:t>চাঁদ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বা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সূর্যের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ভর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F </a:t>
                </a:r>
                <a:r>
                  <a:rPr lang="en-US" dirty="0"/>
                  <a:t>∞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পৃথিবীর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থেকে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চাঁদ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সূর্যের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দুরত্ব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343" y="2063931"/>
                <a:ext cx="8871339" cy="4066562"/>
              </a:xfrm>
              <a:prstGeom prst="rect">
                <a:avLst/>
              </a:prstGeom>
              <a:blipFill>
                <a:blip r:embed="rId2"/>
                <a:stretch>
                  <a:fillRect l="-549" t="-1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95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" y="280442"/>
            <a:ext cx="2143125" cy="2143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82834" y="210312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সূর্য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278" y="1103810"/>
            <a:ext cx="1162595" cy="7576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87245" y="1757641"/>
            <a:ext cx="583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চাঁদ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4766" y="4611189"/>
            <a:ext cx="11226150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err="1" smtClean="0"/>
              <a:t>চাঁদের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ভরের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তুলনায়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সূর্যের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ভর</a:t>
            </a:r>
            <a:r>
              <a:rPr lang="en-US" sz="4000" dirty="0" smtClean="0"/>
              <a:t> ২৭০ </a:t>
            </a:r>
            <a:r>
              <a:rPr lang="en-US" sz="4000" dirty="0" err="1" smtClean="0"/>
              <a:t>লক্ষ</a:t>
            </a:r>
            <a:r>
              <a:rPr lang="en-US" sz="4000" dirty="0" smtClean="0"/>
              <a:t> </a:t>
            </a:r>
            <a:r>
              <a:rPr lang="en-US" sz="4000" dirty="0" err="1" smtClean="0"/>
              <a:t>গুন</a:t>
            </a:r>
            <a:r>
              <a:rPr lang="en-US" sz="4000" dirty="0" smtClean="0"/>
              <a:t>  </a:t>
            </a:r>
            <a:r>
              <a:rPr lang="en-US" sz="4000" dirty="0" err="1" smtClean="0"/>
              <a:t>বেশি</a:t>
            </a:r>
            <a:r>
              <a:rPr lang="en-US" sz="4000" dirty="0" smtClean="0"/>
              <a:t>  </a:t>
            </a:r>
          </a:p>
          <a:p>
            <a:r>
              <a:rPr lang="en-US" sz="4000" dirty="0" err="1" smtClean="0"/>
              <a:t>তাই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সূর্যের</a:t>
            </a:r>
            <a:r>
              <a:rPr lang="en-US" sz="4000" dirty="0" smtClean="0"/>
              <a:t> Tidal </a:t>
            </a:r>
            <a:r>
              <a:rPr lang="en-US" sz="4000" dirty="0" err="1" smtClean="0"/>
              <a:t>বল</a:t>
            </a:r>
            <a:r>
              <a:rPr lang="en-US" sz="4000" dirty="0" smtClean="0"/>
              <a:t> </a:t>
            </a:r>
            <a:r>
              <a:rPr lang="en-US" sz="4000" dirty="0" err="1" smtClean="0"/>
              <a:t>বেশি</a:t>
            </a:r>
            <a:r>
              <a:rPr lang="en-US" sz="4000" dirty="0" smtClean="0"/>
              <a:t> </a:t>
            </a:r>
            <a:r>
              <a:rPr lang="en-US" sz="4000" dirty="0" err="1" smtClean="0"/>
              <a:t>হওয়ার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কথা</a:t>
            </a:r>
            <a:r>
              <a:rPr lang="en-US" sz="4000" dirty="0" smtClean="0"/>
              <a:t> 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9939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3223" y="418011"/>
            <a:ext cx="588975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                                    </a:t>
            </a:r>
            <a:r>
              <a:rPr lang="en-US" dirty="0" err="1" smtClean="0"/>
              <a:t>কিন্তু</a:t>
            </a:r>
            <a:r>
              <a:rPr lang="en-US" dirty="0" smtClean="0"/>
              <a:t> </a:t>
            </a:r>
            <a:r>
              <a:rPr lang="en-US" dirty="0" err="1" smtClean="0"/>
              <a:t>পৃথিবী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চাঁদ</a:t>
            </a:r>
            <a:r>
              <a:rPr lang="en-US" dirty="0" smtClean="0"/>
              <a:t> </a:t>
            </a:r>
            <a:r>
              <a:rPr lang="en-US" dirty="0" err="1" smtClean="0"/>
              <a:t>অপেক্ষা</a:t>
            </a:r>
            <a:r>
              <a:rPr lang="en-US" dirty="0" smtClean="0"/>
              <a:t> </a:t>
            </a:r>
            <a:r>
              <a:rPr lang="en-US" dirty="0" err="1" smtClean="0"/>
              <a:t>সূর্য</a:t>
            </a:r>
            <a:r>
              <a:rPr lang="en-US" dirty="0" smtClean="0"/>
              <a:t> </a:t>
            </a:r>
            <a:r>
              <a:rPr lang="en-US" dirty="0" err="1" smtClean="0"/>
              <a:t>প্রায়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            ৩৯০ </a:t>
            </a:r>
            <a:r>
              <a:rPr lang="en-US" dirty="0" err="1" smtClean="0"/>
              <a:t>গুন</a:t>
            </a:r>
            <a:r>
              <a:rPr lang="en-US" dirty="0" smtClean="0"/>
              <a:t> </a:t>
            </a:r>
            <a:r>
              <a:rPr lang="en-US" dirty="0" err="1" smtClean="0"/>
              <a:t>দূরে</a:t>
            </a:r>
            <a:r>
              <a:rPr lang="en-US" dirty="0" smtClean="0"/>
              <a:t> </a:t>
            </a:r>
            <a:r>
              <a:rPr lang="en-US" dirty="0" err="1" smtClean="0"/>
              <a:t>অবস্থিত</a:t>
            </a:r>
            <a:r>
              <a:rPr lang="en-US" dirty="0" smtClean="0"/>
              <a:t> ।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61" y="1606731"/>
            <a:ext cx="1790020" cy="12148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911" y="1991677"/>
            <a:ext cx="2508069" cy="23582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910" y="1606731"/>
            <a:ext cx="2133600" cy="1136470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3" idx="3"/>
            <a:endCxn id="4" idx="1"/>
          </p:cNvCxnSpPr>
          <p:nvPr/>
        </p:nvCxnSpPr>
        <p:spPr>
          <a:xfrm>
            <a:off x="2011681" y="2214154"/>
            <a:ext cx="2187230" cy="956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596743" y="2325189"/>
            <a:ext cx="1815737" cy="1045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85558" y="2207623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৩৯০ d </a:t>
            </a:r>
            <a:r>
              <a:rPr lang="en-US" dirty="0" err="1" smtClean="0"/>
              <a:t>চাঁদ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6706980" y="2426120"/>
            <a:ext cx="101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 </a:t>
            </a:r>
            <a:r>
              <a:rPr lang="en-US" dirty="0" err="1" smtClean="0"/>
              <a:t>চাঁদ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1074" y="4885509"/>
            <a:ext cx="11390812" cy="193899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/>
              <a:t>তাই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গননা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দেখা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পৃথিবীর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উপর</a:t>
            </a:r>
            <a:r>
              <a:rPr lang="en-US" sz="4000" dirty="0" smtClean="0"/>
              <a:t> </a:t>
            </a:r>
            <a:r>
              <a:rPr lang="en-US" sz="4000" dirty="0" err="1" smtClean="0"/>
              <a:t>চাঁদের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জোয়ার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সৃষ্টিকারী</a:t>
            </a:r>
            <a:r>
              <a:rPr lang="en-US" sz="4000" dirty="0" smtClean="0"/>
              <a:t> </a:t>
            </a:r>
            <a:r>
              <a:rPr lang="en-US" sz="4000" dirty="0" err="1" smtClean="0"/>
              <a:t>Tadal</a:t>
            </a:r>
            <a:r>
              <a:rPr lang="en-US" sz="4000" dirty="0" smtClean="0"/>
              <a:t>  </a:t>
            </a:r>
            <a:r>
              <a:rPr lang="en-US" sz="4000" dirty="0" err="1" smtClean="0"/>
              <a:t>বল</a:t>
            </a:r>
            <a:r>
              <a:rPr lang="en-US" sz="4000" dirty="0" smtClean="0"/>
              <a:t> </a:t>
            </a:r>
          </a:p>
          <a:p>
            <a:r>
              <a:rPr lang="en-US" sz="4000" dirty="0" err="1" smtClean="0"/>
              <a:t>সূর্যের</a:t>
            </a:r>
            <a:r>
              <a:rPr lang="en-US" sz="4000" dirty="0" smtClean="0"/>
              <a:t> ঐ </a:t>
            </a:r>
            <a:r>
              <a:rPr lang="en-US" sz="4000" dirty="0" err="1" smtClean="0"/>
              <a:t>বল</a:t>
            </a:r>
            <a:r>
              <a:rPr lang="en-US" sz="4000" dirty="0" smtClean="0"/>
              <a:t> </a:t>
            </a:r>
            <a:r>
              <a:rPr lang="en-US" sz="4000" dirty="0" err="1" smtClean="0"/>
              <a:t>অপেক্ষা</a:t>
            </a:r>
            <a:r>
              <a:rPr lang="en-US" sz="4000" dirty="0" smtClean="0"/>
              <a:t> </a:t>
            </a:r>
            <a:r>
              <a:rPr lang="en-US" sz="4000" dirty="0" err="1" smtClean="0"/>
              <a:t>দ্বিগুন</a:t>
            </a:r>
            <a:r>
              <a:rPr lang="en-US" sz="4000" dirty="0" smtClean="0"/>
              <a:t> </a:t>
            </a:r>
            <a:r>
              <a:rPr lang="en-US" sz="4000" dirty="0" err="1" smtClean="0"/>
              <a:t>শক্তিসালি</a:t>
            </a:r>
            <a:r>
              <a:rPr lang="en-US" sz="4000" dirty="0" smtClean="0"/>
              <a:t> 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1954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9953" y="222069"/>
            <a:ext cx="6258445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5400" dirty="0" err="1" smtClean="0"/>
              <a:t>মূখ্য</a:t>
            </a:r>
            <a:r>
              <a:rPr lang="en-US" sz="5400" dirty="0" smtClean="0"/>
              <a:t> ও </a:t>
            </a:r>
            <a:r>
              <a:rPr lang="en-US" sz="5400" dirty="0" err="1" smtClean="0"/>
              <a:t>গৌন</a:t>
            </a:r>
            <a:r>
              <a:rPr lang="en-US" sz="5400" dirty="0" smtClean="0"/>
              <a:t>  </a:t>
            </a:r>
            <a:r>
              <a:rPr lang="en-US" sz="5400" dirty="0" err="1" smtClean="0"/>
              <a:t>জোয়ার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420829" y="1802674"/>
            <a:ext cx="11771171" cy="31700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err="1" smtClean="0"/>
              <a:t>মূলতঃ</a:t>
            </a:r>
            <a:r>
              <a:rPr lang="en-US" sz="4000" dirty="0" smtClean="0"/>
              <a:t> </a:t>
            </a:r>
            <a:r>
              <a:rPr lang="en-US" sz="4000" dirty="0" err="1" smtClean="0"/>
              <a:t>মূখ্য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জোয়ার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সৃষ্টি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হই</a:t>
            </a:r>
            <a:r>
              <a:rPr lang="en-US" sz="4000" dirty="0" smtClean="0"/>
              <a:t> </a:t>
            </a:r>
            <a:r>
              <a:rPr lang="en-US" sz="4000" dirty="0" err="1" smtClean="0"/>
              <a:t>চাঁদের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মহার্কষ</a:t>
            </a:r>
            <a:r>
              <a:rPr lang="en-US" sz="4000" dirty="0" smtClean="0"/>
              <a:t> </a:t>
            </a:r>
            <a:r>
              <a:rPr lang="en-US" sz="4000" dirty="0" err="1" smtClean="0"/>
              <a:t>টানের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জন্য</a:t>
            </a:r>
            <a:r>
              <a:rPr lang="en-US" sz="4000" dirty="0" smtClean="0"/>
              <a:t>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                                  ও</a:t>
            </a:r>
          </a:p>
          <a:p>
            <a:endParaRPr lang="en-US" sz="4000" dirty="0"/>
          </a:p>
          <a:p>
            <a:r>
              <a:rPr lang="en-US" sz="4000" dirty="0" smtClean="0"/>
              <a:t>     </a:t>
            </a:r>
            <a:r>
              <a:rPr lang="en-US" sz="4000" dirty="0" err="1" smtClean="0"/>
              <a:t>গৌন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সৃষ্টি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হই</a:t>
            </a:r>
            <a:r>
              <a:rPr lang="en-US" sz="4000" dirty="0" smtClean="0"/>
              <a:t>  </a:t>
            </a:r>
            <a:r>
              <a:rPr lang="en-US" sz="4000" dirty="0" err="1" smtClean="0"/>
              <a:t>পৃথিবীর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কেন্দ্রাতিক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জন্য</a:t>
            </a:r>
            <a:r>
              <a:rPr lang="en-US" sz="4000" dirty="0" smtClean="0"/>
              <a:t> 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699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0788" y="195942"/>
            <a:ext cx="9903673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/>
              <a:t>চাঁদের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তীব্র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মহাকর্ষ</a:t>
            </a:r>
            <a:r>
              <a:rPr lang="en-US" sz="3200" dirty="0" smtClean="0"/>
              <a:t> </a:t>
            </a:r>
            <a:r>
              <a:rPr lang="en-US" sz="3200" dirty="0" err="1" smtClean="0"/>
              <a:t>বল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সামনে</a:t>
            </a:r>
            <a:r>
              <a:rPr lang="en-US" sz="3200" dirty="0" smtClean="0"/>
              <a:t> </a:t>
            </a:r>
            <a:r>
              <a:rPr lang="en-US" sz="3200" dirty="0" err="1" smtClean="0"/>
              <a:t>থাকা</a:t>
            </a:r>
            <a:r>
              <a:rPr lang="en-US" sz="3200" dirty="0" smtClean="0"/>
              <a:t> </a:t>
            </a:r>
            <a:r>
              <a:rPr lang="en-US" sz="3200" dirty="0" err="1" smtClean="0"/>
              <a:t>ভূ-ভাগের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অধিক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কার্যকর</a:t>
            </a:r>
            <a:r>
              <a:rPr lang="en-US" sz="3200" dirty="0" smtClean="0"/>
              <a:t> </a:t>
            </a:r>
            <a:r>
              <a:rPr lang="en-US" sz="3200" dirty="0" err="1" smtClean="0"/>
              <a:t>হই</a:t>
            </a:r>
            <a:r>
              <a:rPr lang="en-US" sz="3200" dirty="0" smtClean="0"/>
              <a:t>। </a:t>
            </a:r>
            <a:r>
              <a:rPr lang="en-US" sz="3200" dirty="0" err="1" smtClean="0"/>
              <a:t>স্থলভাগের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তুলনায়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জলভাগের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আন্তঃআনবিক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আকর্ষন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বল</a:t>
            </a:r>
            <a:r>
              <a:rPr lang="en-US" sz="3200" dirty="0" smtClean="0"/>
              <a:t> </a:t>
            </a:r>
            <a:r>
              <a:rPr lang="en-US" sz="3200" dirty="0" err="1" smtClean="0"/>
              <a:t>কম</a:t>
            </a:r>
            <a:r>
              <a:rPr lang="en-US" sz="3200" dirty="0" smtClean="0"/>
              <a:t> </a:t>
            </a:r>
            <a:r>
              <a:rPr lang="en-US" sz="3200" dirty="0" err="1" smtClean="0"/>
              <a:t>হওয়ায়</a:t>
            </a:r>
            <a:r>
              <a:rPr lang="en-US" sz="3200" dirty="0" smtClean="0"/>
              <a:t>  </a:t>
            </a:r>
            <a:r>
              <a:rPr lang="en-US" sz="3200" dirty="0" err="1" smtClean="0"/>
              <a:t>চাঁদের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আকর্ষণে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" y="2090056"/>
            <a:ext cx="1815738" cy="1319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499" y="2390092"/>
            <a:ext cx="2143125" cy="20386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474" y="2090056"/>
            <a:ext cx="1763486" cy="13193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7520" y="5053203"/>
            <a:ext cx="10366941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/>
              <a:t>পৃথিবীর</a:t>
            </a:r>
            <a:r>
              <a:rPr lang="en-US" sz="3600" dirty="0" smtClean="0"/>
              <a:t> </a:t>
            </a:r>
            <a:r>
              <a:rPr lang="en-US" sz="3600" dirty="0" err="1" smtClean="0"/>
              <a:t>ওই</a:t>
            </a:r>
            <a:r>
              <a:rPr lang="en-US" sz="3600" dirty="0" smtClean="0"/>
              <a:t> </a:t>
            </a:r>
            <a:r>
              <a:rPr lang="en-US" sz="3600" dirty="0" err="1" smtClean="0"/>
              <a:t>অংশের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জলভাগ</a:t>
            </a:r>
            <a:r>
              <a:rPr lang="en-US" sz="3600" dirty="0" smtClean="0"/>
              <a:t> </a:t>
            </a:r>
            <a:r>
              <a:rPr lang="en-US" sz="3600" dirty="0" err="1" smtClean="0"/>
              <a:t>কিছুটা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স্ফীত</a:t>
            </a:r>
            <a:r>
              <a:rPr lang="en-US" sz="3600" dirty="0" smtClean="0"/>
              <a:t>  </a:t>
            </a:r>
            <a:r>
              <a:rPr lang="en-US" sz="3600" dirty="0" err="1" smtClean="0"/>
              <a:t>হয়ে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ওঠে</a:t>
            </a:r>
            <a:r>
              <a:rPr lang="en-US" sz="3600" dirty="0" smtClean="0"/>
              <a:t> । </a:t>
            </a:r>
          </a:p>
          <a:p>
            <a:r>
              <a:rPr lang="en-US" sz="3600" dirty="0" err="1" smtClean="0"/>
              <a:t>ফলে</a:t>
            </a:r>
            <a:r>
              <a:rPr lang="en-US" sz="3600" dirty="0" smtClean="0"/>
              <a:t> ঐ </a:t>
            </a:r>
            <a:r>
              <a:rPr lang="en-US" sz="3600" dirty="0" err="1" smtClean="0"/>
              <a:t>অংশে</a:t>
            </a:r>
            <a:r>
              <a:rPr lang="en-US" sz="3600" dirty="0" smtClean="0"/>
              <a:t> </a:t>
            </a:r>
            <a:r>
              <a:rPr lang="en-US" sz="3600" dirty="0" err="1" smtClean="0"/>
              <a:t>মূখ্য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জোয়ার</a:t>
            </a:r>
            <a:r>
              <a:rPr lang="en-US" sz="3600" dirty="0" smtClean="0"/>
              <a:t>  </a:t>
            </a:r>
            <a:r>
              <a:rPr lang="en-US" sz="3600" dirty="0" err="1" smtClean="0"/>
              <a:t>স্ফীত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।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4690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</TotalTime>
  <Words>426</Words>
  <Application>Microsoft Office PowerPoint</Application>
  <PresentationFormat>Widescreen</PresentationFormat>
  <Paragraphs>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                              শিখন 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মূল্যায়ন </vt:lpstr>
      <vt:lpstr>                           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Antor</dc:creator>
  <cp:lastModifiedBy>Antor</cp:lastModifiedBy>
  <cp:revision>23</cp:revision>
  <dcterms:created xsi:type="dcterms:W3CDTF">2020-08-20T14:03:59Z</dcterms:created>
  <dcterms:modified xsi:type="dcterms:W3CDTF">2020-08-21T23:51:08Z</dcterms:modified>
</cp:coreProperties>
</file>