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58" r:id="rId3"/>
    <p:sldId id="262" r:id="rId4"/>
    <p:sldId id="264" r:id="rId5"/>
    <p:sldId id="288" r:id="rId6"/>
    <p:sldId id="290" r:id="rId7"/>
    <p:sldId id="289" r:id="rId8"/>
    <p:sldId id="291" r:id="rId9"/>
    <p:sldId id="292" r:id="rId10"/>
    <p:sldId id="293" r:id="rId11"/>
    <p:sldId id="294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65C3F7-4ABE-4133-A4C5-F39A03279526}">
          <p14:sldIdLst>
            <p14:sldId id="257"/>
            <p14:sldId id="258"/>
            <p14:sldId id="262"/>
            <p14:sldId id="264"/>
            <p14:sldId id="288"/>
            <p14:sldId id="290"/>
            <p14:sldId id="289"/>
            <p14:sldId id="291"/>
            <p14:sldId id="292"/>
            <p14:sldId id="293"/>
            <p14:sldId id="294"/>
          </p14:sldIdLst>
        </p14:section>
        <p14:section name="Untitled Section" id="{0929D127-07EE-49A0-A551-304A06BE1322}">
          <p14:sldIdLst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5196" autoAdjust="0"/>
  </p:normalViewPr>
  <p:slideViewPr>
    <p:cSldViewPr>
      <p:cViewPr>
        <p:scale>
          <a:sx n="66" d="100"/>
          <a:sy n="66" d="100"/>
        </p:scale>
        <p:origin x="-9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017C6-E681-4C0C-B51E-8600933EC64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6B43D52-F9CE-49FF-8640-FA4995AA54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পাঠ পরিচিতি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8C0F6B2-40E1-4340-A514-FC386259AA7E}" type="parTrans" cxnId="{87DB71D2-51AD-4B2F-9313-DF619F758A8E}">
      <dgm:prSet/>
      <dgm:spPr/>
      <dgm:t>
        <a:bodyPr/>
        <a:lstStyle/>
        <a:p>
          <a:endParaRPr lang="en-US"/>
        </a:p>
      </dgm:t>
    </dgm:pt>
    <dgm:pt modelId="{2E7B04C6-4E9E-4D9E-9897-7401F5DF73F9}" type="sibTrans" cxnId="{87DB71D2-51AD-4B2F-9313-DF619F758A8E}">
      <dgm:prSet/>
      <dgm:spPr/>
      <dgm:t>
        <a:bodyPr/>
        <a:lstStyle/>
        <a:p>
          <a:endParaRPr lang="en-US"/>
        </a:p>
      </dgm:t>
    </dgm:pt>
    <dgm:pt modelId="{F9820980-CD15-4D58-B210-B6DB550B5088}" type="pres">
      <dgm:prSet presAssocID="{6C1017C6-E681-4C0C-B51E-8600933EC64F}" presName="compositeShape" presStyleCnt="0">
        <dgm:presLayoutVars>
          <dgm:dir/>
          <dgm:resizeHandles/>
        </dgm:presLayoutVars>
      </dgm:prSet>
      <dgm:spPr/>
    </dgm:pt>
    <dgm:pt modelId="{16316A2C-80EC-4317-84EA-7B707E71693B}" type="pres">
      <dgm:prSet presAssocID="{6C1017C6-E681-4C0C-B51E-8600933EC64F}" presName="pyramid" presStyleLbl="node1" presStyleIdx="0" presStyleCnt="1" custScaleX="84615" custScaleY="84615" custLinFactNeighborX="-68189" custLinFactNeighborY="-17073"/>
      <dgm:spPr>
        <a:ln w="19050"/>
      </dgm:spPr>
    </dgm:pt>
    <dgm:pt modelId="{CE9C22A1-DA99-45AA-A0F9-46CDD7AA7FF2}" type="pres">
      <dgm:prSet presAssocID="{6C1017C6-E681-4C0C-B51E-8600933EC64F}" presName="theList" presStyleCnt="0"/>
      <dgm:spPr/>
    </dgm:pt>
    <dgm:pt modelId="{AAA87A80-5440-4D2D-8D8C-43E946CB90FB}" type="pres">
      <dgm:prSet presAssocID="{F6B43D52-F9CE-49FF-8640-FA4995AA543D}" presName="aNode" presStyleLbl="fgAcc1" presStyleIdx="0" presStyleCnt="1" custScaleX="102133" custScaleY="51024" custLinFactNeighborX="-14475" custLinFactNeighborY="61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1AD3E-CF46-4B5A-8767-EFA665327B65}" type="pres">
      <dgm:prSet presAssocID="{F6B43D52-F9CE-49FF-8640-FA4995AA543D}" presName="aSpace" presStyleCnt="0"/>
      <dgm:spPr/>
    </dgm:pt>
  </dgm:ptLst>
  <dgm:cxnLst>
    <dgm:cxn modelId="{87DB71D2-51AD-4B2F-9313-DF619F758A8E}" srcId="{6C1017C6-E681-4C0C-B51E-8600933EC64F}" destId="{F6B43D52-F9CE-49FF-8640-FA4995AA543D}" srcOrd="0" destOrd="0" parTransId="{98C0F6B2-40E1-4340-A514-FC386259AA7E}" sibTransId="{2E7B04C6-4E9E-4D9E-9897-7401F5DF73F9}"/>
    <dgm:cxn modelId="{AC527202-861D-46CA-9A3C-1B152A3750BC}" type="presOf" srcId="{F6B43D52-F9CE-49FF-8640-FA4995AA543D}" destId="{AAA87A80-5440-4D2D-8D8C-43E946CB90FB}" srcOrd="0" destOrd="0" presId="urn:microsoft.com/office/officeart/2005/8/layout/pyramid2"/>
    <dgm:cxn modelId="{49D9CDBC-8A88-409F-B7BF-471E62948FE5}" type="presOf" srcId="{6C1017C6-E681-4C0C-B51E-8600933EC64F}" destId="{F9820980-CD15-4D58-B210-B6DB550B5088}" srcOrd="0" destOrd="0" presId="urn:microsoft.com/office/officeart/2005/8/layout/pyramid2"/>
    <dgm:cxn modelId="{FE17DB8E-0369-48F2-9FF1-E550BBE8F3D6}" type="presParOf" srcId="{F9820980-CD15-4D58-B210-B6DB550B5088}" destId="{16316A2C-80EC-4317-84EA-7B707E71693B}" srcOrd="0" destOrd="0" presId="urn:microsoft.com/office/officeart/2005/8/layout/pyramid2"/>
    <dgm:cxn modelId="{B18633B7-D924-4DDC-85BC-DDA2AE0C3AF9}" type="presParOf" srcId="{F9820980-CD15-4D58-B210-B6DB550B5088}" destId="{CE9C22A1-DA99-45AA-A0F9-46CDD7AA7FF2}" srcOrd="1" destOrd="0" presId="urn:microsoft.com/office/officeart/2005/8/layout/pyramid2"/>
    <dgm:cxn modelId="{BA96C088-EE0D-4D28-B4DE-9BB01C368708}" type="presParOf" srcId="{CE9C22A1-DA99-45AA-A0F9-46CDD7AA7FF2}" destId="{AAA87A80-5440-4D2D-8D8C-43E946CB90FB}" srcOrd="0" destOrd="0" presId="urn:microsoft.com/office/officeart/2005/8/layout/pyramid2"/>
    <dgm:cxn modelId="{68B3C01B-2702-4D61-BF51-939C9D34D6D3}" type="presParOf" srcId="{CE9C22A1-DA99-45AA-A0F9-46CDD7AA7FF2}" destId="{6B61AD3E-CF46-4B5A-8767-EFA665327B6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A5E8C-8F2B-491E-AAF9-8E78B8CDDCBC}" type="doc">
      <dgm:prSet loTypeId="urn:microsoft.com/office/officeart/2005/8/layout/chevron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792CB93-73F7-46AC-9711-AE919F53EA9A}">
      <dgm:prSet phldrT="[Text]" phldr="1"/>
      <dgm:spPr/>
      <dgm:t>
        <a:bodyPr/>
        <a:lstStyle/>
        <a:p>
          <a:endParaRPr lang="en-US" dirty="0"/>
        </a:p>
      </dgm:t>
    </dgm:pt>
    <dgm:pt modelId="{48981F47-DF8A-4113-82F5-F689D3FD58D2}" type="parTrans" cxnId="{9BB0624A-7B87-4113-A429-4C9E9ED1116E}">
      <dgm:prSet/>
      <dgm:spPr/>
      <dgm:t>
        <a:bodyPr/>
        <a:lstStyle/>
        <a:p>
          <a:endParaRPr lang="en-US"/>
        </a:p>
      </dgm:t>
    </dgm:pt>
    <dgm:pt modelId="{44BEFD03-5453-4107-9F34-BB36F3C5AD71}" type="sibTrans" cxnId="{9BB0624A-7B87-4113-A429-4C9E9ED1116E}">
      <dgm:prSet/>
      <dgm:spPr/>
      <dgm:t>
        <a:bodyPr/>
        <a:lstStyle/>
        <a:p>
          <a:endParaRPr lang="en-US"/>
        </a:p>
      </dgm:t>
    </dgm:pt>
    <dgm:pt modelId="{7BFBBDDF-E93F-4D51-A8AC-49FEF39AE11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519D6C-1F43-40FF-969A-F8A22D0D0F77}" type="parTrans" cxnId="{14CF0FB5-1C96-40F9-96EE-6AE9763C79FC}">
      <dgm:prSet/>
      <dgm:spPr/>
      <dgm:t>
        <a:bodyPr/>
        <a:lstStyle/>
        <a:p>
          <a:endParaRPr lang="en-US"/>
        </a:p>
      </dgm:t>
    </dgm:pt>
    <dgm:pt modelId="{DAD1DFB1-8BD7-420D-9F75-F7A836866C79}" type="sibTrans" cxnId="{14CF0FB5-1C96-40F9-96EE-6AE9763C79FC}">
      <dgm:prSet/>
      <dgm:spPr/>
      <dgm:t>
        <a:bodyPr/>
        <a:lstStyle/>
        <a:p>
          <a:endParaRPr lang="en-US"/>
        </a:p>
      </dgm:t>
    </dgm:pt>
    <dgm:pt modelId="{8E6354E8-D6B1-4411-A791-E197BEF3B1A8}" type="pres">
      <dgm:prSet presAssocID="{09DA5E8C-8F2B-491E-AAF9-8E78B8CDD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2C541-7553-4F76-B2B2-CC334293C19D}" type="pres">
      <dgm:prSet presAssocID="{0792CB93-73F7-46AC-9711-AE919F53EA9A}" presName="composite" presStyleCnt="0"/>
      <dgm:spPr/>
    </dgm:pt>
    <dgm:pt modelId="{C9485253-8006-482B-A84A-CFADC91387D1}" type="pres">
      <dgm:prSet presAssocID="{0792CB93-73F7-46AC-9711-AE919F53EA9A}" presName="parentText" presStyleLbl="alignNode1" presStyleIdx="0" presStyleCnt="1" custScaleX="58730" custScaleY="62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37DB1-7FD0-43B9-87AF-583F7AAF1A07}" type="pres">
      <dgm:prSet presAssocID="{0792CB93-73F7-46AC-9711-AE919F53EA9A}" presName="descendantText" presStyleLbl="alignAcc1" presStyleIdx="0" presStyleCnt="1" custScaleY="59544" custLinFactNeighborX="-23288" custLinFactNeighborY="-1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B0624A-7B87-4113-A429-4C9E9ED1116E}" srcId="{09DA5E8C-8F2B-491E-AAF9-8E78B8CDDCBC}" destId="{0792CB93-73F7-46AC-9711-AE919F53EA9A}" srcOrd="0" destOrd="0" parTransId="{48981F47-DF8A-4113-82F5-F689D3FD58D2}" sibTransId="{44BEFD03-5453-4107-9F34-BB36F3C5AD71}"/>
    <dgm:cxn modelId="{94F1AE44-72AD-4A91-8B7B-32DB30BAD1AF}" type="presOf" srcId="{0792CB93-73F7-46AC-9711-AE919F53EA9A}" destId="{C9485253-8006-482B-A84A-CFADC91387D1}" srcOrd="0" destOrd="0" presId="urn:microsoft.com/office/officeart/2005/8/layout/chevron2"/>
    <dgm:cxn modelId="{C219F8C1-A899-431C-80AE-8A4080F855D7}" type="presOf" srcId="{7BFBBDDF-E93F-4D51-A8AC-49FEF39AE11B}" destId="{76737DB1-7FD0-43B9-87AF-583F7AAF1A07}" srcOrd="0" destOrd="0" presId="urn:microsoft.com/office/officeart/2005/8/layout/chevron2"/>
    <dgm:cxn modelId="{14CF0FB5-1C96-40F9-96EE-6AE9763C79FC}" srcId="{0792CB93-73F7-46AC-9711-AE919F53EA9A}" destId="{7BFBBDDF-E93F-4D51-A8AC-49FEF39AE11B}" srcOrd="0" destOrd="0" parTransId="{E5519D6C-1F43-40FF-969A-F8A22D0D0F77}" sibTransId="{DAD1DFB1-8BD7-420D-9F75-F7A836866C79}"/>
    <dgm:cxn modelId="{DC46681B-7E0C-4B58-9007-6EA2D3B5891F}" type="presOf" srcId="{09DA5E8C-8F2B-491E-AAF9-8E78B8CDDCBC}" destId="{8E6354E8-D6B1-4411-A791-E197BEF3B1A8}" srcOrd="0" destOrd="0" presId="urn:microsoft.com/office/officeart/2005/8/layout/chevron2"/>
    <dgm:cxn modelId="{A04EE064-ADCF-426E-9ABF-EA33E670DE30}" type="presParOf" srcId="{8E6354E8-D6B1-4411-A791-E197BEF3B1A8}" destId="{8A12C541-7553-4F76-B2B2-CC334293C19D}" srcOrd="0" destOrd="0" presId="urn:microsoft.com/office/officeart/2005/8/layout/chevron2"/>
    <dgm:cxn modelId="{FC8E2635-CE43-4C51-A1F6-E90E24F6D655}" type="presParOf" srcId="{8A12C541-7553-4F76-B2B2-CC334293C19D}" destId="{C9485253-8006-482B-A84A-CFADC91387D1}" srcOrd="0" destOrd="0" presId="urn:microsoft.com/office/officeart/2005/8/layout/chevron2"/>
    <dgm:cxn modelId="{E95F52D5-CF54-4CB7-81A3-CD21CCA4E089}" type="presParOf" srcId="{8A12C541-7553-4F76-B2B2-CC334293C19D}" destId="{76737DB1-7FD0-43B9-87AF-583F7AAF1A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017C6-E681-4C0C-B51E-8600933EC64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6B43D52-F9CE-49FF-8640-FA4995AA54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8C0F6B2-40E1-4340-A514-FC386259AA7E}" type="parTrans" cxnId="{87DB71D2-51AD-4B2F-9313-DF619F758A8E}">
      <dgm:prSet/>
      <dgm:spPr/>
      <dgm:t>
        <a:bodyPr/>
        <a:lstStyle/>
        <a:p>
          <a:endParaRPr lang="en-US"/>
        </a:p>
      </dgm:t>
    </dgm:pt>
    <dgm:pt modelId="{2E7B04C6-4E9E-4D9E-9897-7401F5DF73F9}" type="sibTrans" cxnId="{87DB71D2-51AD-4B2F-9313-DF619F758A8E}">
      <dgm:prSet/>
      <dgm:spPr/>
      <dgm:t>
        <a:bodyPr/>
        <a:lstStyle/>
        <a:p>
          <a:endParaRPr lang="en-US"/>
        </a:p>
      </dgm:t>
    </dgm:pt>
    <dgm:pt modelId="{F9820980-CD15-4D58-B210-B6DB550B5088}" type="pres">
      <dgm:prSet presAssocID="{6C1017C6-E681-4C0C-B51E-8600933EC64F}" presName="compositeShape" presStyleCnt="0">
        <dgm:presLayoutVars>
          <dgm:dir/>
          <dgm:resizeHandles/>
        </dgm:presLayoutVars>
      </dgm:prSet>
      <dgm:spPr/>
    </dgm:pt>
    <dgm:pt modelId="{16316A2C-80EC-4317-84EA-7B707E71693B}" type="pres">
      <dgm:prSet presAssocID="{6C1017C6-E681-4C0C-B51E-8600933EC64F}" presName="pyramid" presStyleLbl="node1" presStyleIdx="0" presStyleCnt="1" custScaleX="84615" custScaleY="84615" custLinFactNeighborX="-68189" custLinFactNeighborY="-17073"/>
      <dgm:spPr>
        <a:ln w="19050"/>
      </dgm:spPr>
    </dgm:pt>
    <dgm:pt modelId="{CE9C22A1-DA99-45AA-A0F9-46CDD7AA7FF2}" type="pres">
      <dgm:prSet presAssocID="{6C1017C6-E681-4C0C-B51E-8600933EC64F}" presName="theList" presStyleCnt="0"/>
      <dgm:spPr/>
    </dgm:pt>
    <dgm:pt modelId="{AAA87A80-5440-4D2D-8D8C-43E946CB90FB}" type="pres">
      <dgm:prSet presAssocID="{F6B43D52-F9CE-49FF-8640-FA4995AA543D}" presName="aNode" presStyleLbl="fgAcc1" presStyleIdx="0" presStyleCnt="1" custScaleX="129293" custScaleY="51024" custLinFactNeighborX="-4530" custLinFactNeighborY="68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1AD3E-CF46-4B5A-8767-EFA665327B65}" type="pres">
      <dgm:prSet presAssocID="{F6B43D52-F9CE-49FF-8640-FA4995AA543D}" presName="aSpace" presStyleCnt="0"/>
      <dgm:spPr/>
    </dgm:pt>
  </dgm:ptLst>
  <dgm:cxnLst>
    <dgm:cxn modelId="{E0D42D07-1EBA-48DC-A864-E022F0F6094D}" type="presOf" srcId="{F6B43D52-F9CE-49FF-8640-FA4995AA543D}" destId="{AAA87A80-5440-4D2D-8D8C-43E946CB90FB}" srcOrd="0" destOrd="0" presId="urn:microsoft.com/office/officeart/2005/8/layout/pyramid2"/>
    <dgm:cxn modelId="{87DB71D2-51AD-4B2F-9313-DF619F758A8E}" srcId="{6C1017C6-E681-4C0C-B51E-8600933EC64F}" destId="{F6B43D52-F9CE-49FF-8640-FA4995AA543D}" srcOrd="0" destOrd="0" parTransId="{98C0F6B2-40E1-4340-A514-FC386259AA7E}" sibTransId="{2E7B04C6-4E9E-4D9E-9897-7401F5DF73F9}"/>
    <dgm:cxn modelId="{EE16CDBE-74A0-4DC4-9856-5CDECB5D280B}" type="presOf" srcId="{6C1017C6-E681-4C0C-B51E-8600933EC64F}" destId="{F9820980-CD15-4D58-B210-B6DB550B5088}" srcOrd="0" destOrd="0" presId="urn:microsoft.com/office/officeart/2005/8/layout/pyramid2"/>
    <dgm:cxn modelId="{0EBA049D-C075-4618-B1B7-9A03C868B9B6}" type="presParOf" srcId="{F9820980-CD15-4D58-B210-B6DB550B5088}" destId="{16316A2C-80EC-4317-84EA-7B707E71693B}" srcOrd="0" destOrd="0" presId="urn:microsoft.com/office/officeart/2005/8/layout/pyramid2"/>
    <dgm:cxn modelId="{57B2AFBE-F86E-4E62-902C-7F46997EA586}" type="presParOf" srcId="{F9820980-CD15-4D58-B210-B6DB550B5088}" destId="{CE9C22A1-DA99-45AA-A0F9-46CDD7AA7FF2}" srcOrd="1" destOrd="0" presId="urn:microsoft.com/office/officeart/2005/8/layout/pyramid2"/>
    <dgm:cxn modelId="{2672AD62-0C18-46CB-B686-A79148123357}" type="presParOf" srcId="{CE9C22A1-DA99-45AA-A0F9-46CDD7AA7FF2}" destId="{AAA87A80-5440-4D2D-8D8C-43E946CB90FB}" srcOrd="0" destOrd="0" presId="urn:microsoft.com/office/officeart/2005/8/layout/pyramid2"/>
    <dgm:cxn modelId="{320B2214-46F9-4200-A72F-B0A72D42226E}" type="presParOf" srcId="{CE9C22A1-DA99-45AA-A0F9-46CDD7AA7FF2}" destId="{6B61AD3E-CF46-4B5A-8767-EFA665327B6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A2C-80EC-4317-84EA-7B707E71693B}">
      <dsp:nvSpPr>
        <dsp:cNvPr id="0" name=""/>
        <dsp:cNvSpPr/>
      </dsp:nvSpPr>
      <dsp:spPr>
        <a:xfrm>
          <a:off x="0" y="0"/>
          <a:ext cx="2256682" cy="225668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9050"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87A80-5440-4D2D-8D8C-43E946CB90FB}">
      <dsp:nvSpPr>
        <dsp:cNvPr id="0" name=""/>
        <dsp:cNvSpPr/>
      </dsp:nvSpPr>
      <dsp:spPr>
        <a:xfrm>
          <a:off x="1018931" y="820617"/>
          <a:ext cx="1770526" cy="1088648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পাঠ পরিচিতি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072074" y="873760"/>
        <a:ext cx="1664240" cy="982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5253-8006-482B-A84A-CFADC91387D1}">
      <dsp:nvSpPr>
        <dsp:cNvPr id="0" name=""/>
        <dsp:cNvSpPr/>
      </dsp:nvSpPr>
      <dsp:spPr>
        <a:xfrm rot="5400000">
          <a:off x="-183163" y="493607"/>
          <a:ext cx="1055511" cy="68918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655035"/>
        <a:ext cx="689184" cy="366327"/>
      </dsp:txXfrm>
    </dsp:sp>
    <dsp:sp modelId="{76737DB1-7FD0-43B9-87AF-583F7AAF1A07}">
      <dsp:nvSpPr>
        <dsp:cNvPr id="0" name=""/>
        <dsp:cNvSpPr/>
      </dsp:nvSpPr>
      <dsp:spPr>
        <a:xfrm rot="5400000">
          <a:off x="1451560" y="-454099"/>
          <a:ext cx="648827" cy="2255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648214" y="380920"/>
        <a:ext cx="2223847" cy="585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A2C-80EC-4317-84EA-7B707E71693B}">
      <dsp:nvSpPr>
        <dsp:cNvPr id="0" name=""/>
        <dsp:cNvSpPr/>
      </dsp:nvSpPr>
      <dsp:spPr>
        <a:xfrm>
          <a:off x="0" y="0"/>
          <a:ext cx="2256682" cy="225668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9050"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87A80-5440-4D2D-8D8C-43E946CB90FB}">
      <dsp:nvSpPr>
        <dsp:cNvPr id="0" name=""/>
        <dsp:cNvSpPr/>
      </dsp:nvSpPr>
      <dsp:spPr>
        <a:xfrm>
          <a:off x="838209" y="838200"/>
          <a:ext cx="2241358" cy="1088648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891352" y="891343"/>
        <a:ext cx="2135072" cy="982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6F25-11B6-4D9A-AA77-94044866FE9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EBD3-2E09-48E9-8928-1F216773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/>
          <p:cNvSpPr/>
          <p:nvPr/>
        </p:nvSpPr>
        <p:spPr>
          <a:xfrm>
            <a:off x="304800" y="1219200"/>
            <a:ext cx="3352800" cy="3581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3867150" y="1206500"/>
            <a:ext cx="4660900" cy="3822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38" y="333826"/>
            <a:ext cx="74526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483" y="1064083"/>
            <a:ext cx="5917004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=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HCl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00200"/>
            <a:ext cx="3292889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=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3222357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ক্লোরিনের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=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35.5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568" y="2590800"/>
                <a:ext cx="5041765" cy="4531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HCl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=  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1  +  35.5    =   36.5 g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68" y="2590800"/>
                <a:ext cx="5041765" cy="453137"/>
              </a:xfrm>
              <a:prstGeom prst="rect">
                <a:avLst/>
              </a:prstGeom>
              <a:blipFill rotWithShape="1">
                <a:blip r:embed="rId2"/>
                <a:stretch>
                  <a:fillRect r="-1444" b="-2051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9483" y="4540563"/>
                <a:ext cx="2092239" cy="4531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H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সংযুতি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=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3" y="4540563"/>
                <a:ext cx="2092239" cy="453137"/>
              </a:xfrm>
              <a:prstGeom prst="rect">
                <a:avLst/>
              </a:prstGeom>
              <a:blipFill rotWithShape="1">
                <a:blip r:embed="rId3"/>
                <a:stretch>
                  <a:fillRect r="-4885" b="-2051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2307" y="4431847"/>
                <a:ext cx="2336150" cy="67056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  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×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𝟑𝟔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307" y="4431847"/>
                <a:ext cx="2336150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6909" y="3230648"/>
            <a:ext cx="3578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,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=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59647" y="3738644"/>
            <a:ext cx="4588225" cy="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81565" y="3863860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9647" y="3230648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5959011" y="3230648"/>
            <a:ext cx="241190" cy="339614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53759" y="3230648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637471" y="3260896"/>
            <a:ext cx="241190" cy="339614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04061" y="3200400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6514" y="4582465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71292" y="4540563"/>
                <a:ext cx="851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2.74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%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92" y="4540563"/>
                <a:ext cx="85151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714" t="-8333" r="-121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226" y="5370020"/>
                <a:ext cx="2190536" cy="4531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𝐂𝐥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সংযুতি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=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26" y="5370020"/>
                <a:ext cx="2190536" cy="453137"/>
              </a:xfrm>
              <a:prstGeom prst="rect">
                <a:avLst/>
              </a:prstGeom>
              <a:blipFill rotWithShape="1">
                <a:blip r:embed="rId6"/>
                <a:stretch>
                  <a:fillRect r="-1648" b="-2051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85050" y="5261304"/>
                <a:ext cx="2336150" cy="67056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𝟑𝟓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𝟓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  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×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𝟑𝟔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050" y="5261304"/>
                <a:ext cx="2336150" cy="670568"/>
              </a:xfrm>
              <a:prstGeom prst="rect">
                <a:avLst/>
              </a:prstGeom>
              <a:blipFill rotWithShape="1">
                <a:blip r:embed="rId7"/>
                <a:stretch>
                  <a:fillRect r="-1031" b="-87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579257" y="541192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64035" y="5370020"/>
                <a:ext cx="966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97.26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%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35" y="5370020"/>
                <a:ext cx="966931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5031" t="-8333" r="-106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0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390483"/>
            <a:ext cx="6705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9483" y="1064083"/>
                <a:ext cx="5714449" cy="4001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কপার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সালফেট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যৌগের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সংকেত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𝐂𝐮𝐒𝐎</m:t>
                        </m:r>
                      </m:e>
                      <m:sub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3" y="1064083"/>
                <a:ext cx="571444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49" t="-2899" b="-2463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1" y="1640113"/>
            <a:ext cx="3118161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কপারের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=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63.5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831" y="1623846"/>
            <a:ext cx="2983509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সালফারের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=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569" y="2590800"/>
                <a:ext cx="6666046" cy="4531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  <a:cs typeface="NikoshBAN" pitchFamily="2" charset="0"/>
                          </a:rPr>
                          <m:t>𝐂𝐮𝐒𝐎</m:t>
                        </m:r>
                      </m:e>
                      <m:sub>
                        <m:r>
                          <a:rPr lang="en-US" sz="2000" b="1"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=  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63.5  +  32  + 16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20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   </m:t>
                    </m:r>
                  </m:oMath>
                </a14:m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=   159.5 g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69" y="2590800"/>
                <a:ext cx="6666046" cy="453137"/>
              </a:xfrm>
              <a:prstGeom prst="rect">
                <a:avLst/>
              </a:prstGeom>
              <a:blipFill rotWithShape="1">
                <a:blip r:embed="rId3"/>
                <a:stretch>
                  <a:fillRect b="-2051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9483" y="4375916"/>
                <a:ext cx="2246128" cy="4531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Cu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সংযুতি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=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3" y="4375916"/>
                <a:ext cx="2246128" cy="453137"/>
              </a:xfrm>
              <a:prstGeom prst="rect">
                <a:avLst/>
              </a:prstGeom>
              <a:blipFill rotWithShape="1">
                <a:blip r:embed="rId4"/>
                <a:stretch>
                  <a:fillRect r="-4558" b="-2051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2307" y="4267200"/>
                <a:ext cx="2336150" cy="67056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𝟔𝟑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𝟓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  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×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𝟏𝟓𝟗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307" y="4267200"/>
                <a:ext cx="2336150" cy="670568"/>
              </a:xfrm>
              <a:prstGeom prst="rect">
                <a:avLst/>
              </a:prstGeom>
              <a:blipFill rotWithShape="1">
                <a:blip r:embed="rId5"/>
                <a:stretch>
                  <a:fillRect r="-1034" b="-87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6909" y="3230648"/>
            <a:ext cx="3578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,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=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59647" y="3738644"/>
            <a:ext cx="4588225" cy="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81565" y="3863860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9647" y="3230648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5959011" y="3230648"/>
            <a:ext cx="241190" cy="339614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53759" y="3230648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637471" y="3260896"/>
            <a:ext cx="241190" cy="339614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04061" y="3200400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6514" y="4417818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171292" y="4375916"/>
                <a:ext cx="966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39.81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%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92" y="4375916"/>
                <a:ext cx="96693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031" t="-8333" r="-106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2226" y="5214116"/>
                <a:ext cx="2022220" cy="4531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𝐒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সংযুতি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=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26" y="5214116"/>
                <a:ext cx="2022220" cy="453137"/>
              </a:xfrm>
              <a:prstGeom prst="rect">
                <a:avLst/>
              </a:prstGeom>
              <a:blipFill rotWithShape="1">
                <a:blip r:embed="rId7"/>
                <a:stretch>
                  <a:fillRect r="-4464" b="-1898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85050" y="5105400"/>
                <a:ext cx="2336150" cy="67056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𝟑𝟐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  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×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𝟏𝟓𝟗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050" y="5105400"/>
                <a:ext cx="2336150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579257" y="5256018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164035" y="5214116"/>
                <a:ext cx="966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20.06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%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35" y="5214116"/>
                <a:ext cx="966931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5031" t="-8197" r="-106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81000" y="2133600"/>
            <a:ext cx="3063659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=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3997" y="6019800"/>
                <a:ext cx="2073516" cy="4531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𝐎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সংযুতি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=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7" y="6019800"/>
                <a:ext cx="2073516" cy="453137"/>
              </a:xfrm>
              <a:prstGeom prst="rect">
                <a:avLst/>
              </a:prstGeom>
              <a:blipFill rotWithShape="1">
                <a:blip r:embed="rId10"/>
                <a:stretch>
                  <a:fillRect r="-4360" b="-1923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06821" y="5911084"/>
                <a:ext cx="2336150" cy="67056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𝟏𝟔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  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𝟒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×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𝟏𝟓𝟗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21" y="5911084"/>
                <a:ext cx="2336150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4601028" y="606170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85806" y="6019800"/>
                <a:ext cx="966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40.13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%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806" y="6019800"/>
                <a:ext cx="966931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5696" t="-8333" r="-1075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022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21663067"/>
              </p:ext>
            </p:extLst>
          </p:nvPr>
        </p:nvGraphicFramePr>
        <p:xfrm>
          <a:off x="2971800" y="152400"/>
          <a:ext cx="3200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091536"/>
                <a:ext cx="8153400" cy="830997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cs typeface="NikoshBAN" pitchFamily="2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𝐒𝐎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NaOH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NaN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𝐎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--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যৌগগুলোর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প্রত্যেকটি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মৌলের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শতকরা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সংযুতি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91536"/>
                <a:ext cx="8153400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9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2209800" y="914400"/>
            <a:ext cx="4800600" cy="411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947" y="800675"/>
            <a:ext cx="2819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832" y="1752600"/>
            <a:ext cx="4093815" cy="30162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অরুপ দাস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সোনাপুর উচ্চ বিদ্যালয়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রাজনগর, মৌলভীবাজার।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০১৭১৭৫৪০২৯২</a:t>
            </a:r>
          </a:p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E-mail: </a:t>
            </a: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shobdoghonta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2836" y="1752606"/>
            <a:ext cx="3948548" cy="3046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রসায়ন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৬ষ্ঠ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22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7519075"/>
              </p:ext>
            </p:extLst>
          </p:nvPr>
        </p:nvGraphicFramePr>
        <p:xfrm>
          <a:off x="2971800" y="152400"/>
          <a:ext cx="3200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43450" y="3465286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৬ষ্ঠ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5700" y="4509939"/>
            <a:ext cx="47625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9" r="25277" b="33502"/>
          <a:stretch/>
        </p:blipFill>
        <p:spPr>
          <a:xfrm>
            <a:off x="774700" y="2743200"/>
            <a:ext cx="2557482" cy="35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2729722"/>
              </p:ext>
            </p:extLst>
          </p:nvPr>
        </p:nvGraphicFramePr>
        <p:xfrm>
          <a:off x="381000" y="152400"/>
          <a:ext cx="3429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304801" y="1871871"/>
            <a:ext cx="835754" cy="94753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084026"/>
            <a:ext cx="297870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543753"/>
            <a:ext cx="739865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1" y="3288721"/>
            <a:ext cx="835754" cy="94753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8" grpId="0" animBg="1"/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36121" r="76557" b="11572"/>
          <a:stretch/>
        </p:blipFill>
        <p:spPr>
          <a:xfrm>
            <a:off x="3429000" y="56240"/>
            <a:ext cx="931652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8" t="34295" r="43223" b="9326"/>
          <a:stretch/>
        </p:blipFill>
        <p:spPr>
          <a:xfrm>
            <a:off x="3442586" y="2362199"/>
            <a:ext cx="765669" cy="2133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6" t="38490" b="13151"/>
          <a:stretch/>
        </p:blipFill>
        <p:spPr>
          <a:xfrm>
            <a:off x="3276603" y="4572000"/>
            <a:ext cx="1302999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09802" y="1219200"/>
            <a:ext cx="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সুমি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209801" y="3428999"/>
            <a:ext cx="79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রুমি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286002" y="5530334"/>
            <a:ext cx="80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891941">
            <a:off x="4380205" y="1863190"/>
            <a:ext cx="2872848" cy="32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368829" y="3584319"/>
            <a:ext cx="2895600" cy="30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217728">
            <a:off x="4491751" y="5156746"/>
            <a:ext cx="2956703" cy="310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91403" y="3043274"/>
            <a:ext cx="1117573" cy="1528726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১৫০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4803" y="603056"/>
            <a:ext cx="1117573" cy="1528726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" y="2819956"/>
            <a:ext cx="1117573" cy="1528726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৫৫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801" y="4996803"/>
            <a:ext cx="1117573" cy="1528726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৩৫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1683660" y="1293309"/>
            <a:ext cx="457199" cy="313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1701802" y="3492794"/>
            <a:ext cx="457199" cy="313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1828803" y="5604443"/>
            <a:ext cx="457199" cy="313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0"/>
            <a:ext cx="1219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সংযুতি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5472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ভরকে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9561" y="2285999"/>
            <a:ext cx="90281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571" y="3047999"/>
            <a:ext cx="77252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2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05200" y="558225"/>
                <a:ext cx="1491562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𝐇</m:t>
                          </m:r>
                        </m:e>
                        <m:sub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𝐒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𝐎</m:t>
                          </m:r>
                        </m:e>
                        <m:sub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58225"/>
                <a:ext cx="149156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81167" y="2039257"/>
            <a:ext cx="583814" cy="70788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9074" y="1981200"/>
            <a:ext cx="470000" cy="70788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1959429"/>
            <a:ext cx="583814" cy="70788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5095" y="4253391"/>
                <a:ext cx="8263106" cy="52322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𝐒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=  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১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২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৩২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১৬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৪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=   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৯৮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গ্রাম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95" y="4253391"/>
                <a:ext cx="826310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6667" r="-1985" b="-30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81167" y="3124200"/>
            <a:ext cx="4411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1859" y="3124200"/>
            <a:ext cx="4411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8334" y="3124200"/>
            <a:ext cx="4411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366" y="5410200"/>
            <a:ext cx="77252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66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=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98575" y="1266854"/>
            <a:ext cx="4588225" cy="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89385" y="1318361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1318" y="727186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151497" y="727186"/>
            <a:ext cx="241190" cy="339614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3683" y="727186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7787395" y="724293"/>
            <a:ext cx="241190" cy="339614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94944" y="694045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636" y="2332332"/>
            <a:ext cx="25965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3124200"/>
            <a:ext cx="28725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191000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176" y="5410200"/>
            <a:ext cx="32252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0191" y="3377535"/>
                <a:ext cx="1162369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𝐇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𝐎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191" y="3377535"/>
                <a:ext cx="1162369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392191" y="4360277"/>
            <a:ext cx="423514" cy="4616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2191" y="5062748"/>
            <a:ext cx="356188" cy="4616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7429" y="5736341"/>
            <a:ext cx="423514" cy="4616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1487" y="4356648"/>
            <a:ext cx="33855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34654" y="5051993"/>
            <a:ext cx="33855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1487" y="5736342"/>
            <a:ext cx="33855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2428E-7 L -0.50086 0.267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1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9827E-6 L -0.3184 0.5086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25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9827E-6 L -0.59254 0.686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34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4" grpId="1"/>
      <p:bldP spid="14" grpId="2"/>
      <p:bldP spid="15" grpId="0"/>
      <p:bldP spid="15" grpId="1"/>
      <p:bldP spid="15" grpId="2"/>
      <p:bldP spid="17" grpId="0" animBg="1"/>
      <p:bldP spid="17" grpId="1" animBg="1"/>
      <p:bldP spid="18" grpId="0"/>
      <p:bldP spid="18" grpId="1"/>
      <p:bldP spid="18" grpId="2"/>
      <p:bldP spid="19" grpId="0" animBg="1"/>
      <p:bldP spid="19" grpId="1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39" y="333826"/>
            <a:ext cx="5638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সংযুতি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53" y="1371600"/>
            <a:ext cx="3080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453" y="2438400"/>
            <a:ext cx="3225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453" y="3426767"/>
            <a:ext cx="3497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371599"/>
            <a:ext cx="5562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229" y="2438399"/>
            <a:ext cx="5562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453" y="4417927"/>
            <a:ext cx="31290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5743" y="3428163"/>
            <a:ext cx="5562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5656" y="4417927"/>
            <a:ext cx="58347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6188</TotalTime>
  <Words>508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Arup Das</dc:creator>
  <cp:lastModifiedBy>Arup Das</cp:lastModifiedBy>
  <cp:revision>539</cp:revision>
  <dcterms:created xsi:type="dcterms:W3CDTF">2006-08-16T00:00:00Z</dcterms:created>
  <dcterms:modified xsi:type="dcterms:W3CDTF">2020-08-14T17:19:28Z</dcterms:modified>
</cp:coreProperties>
</file>