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1" r:id="rId2"/>
    <p:sldId id="274" r:id="rId3"/>
    <p:sldId id="313" r:id="rId4"/>
    <p:sldId id="315" r:id="rId5"/>
    <p:sldId id="257" r:id="rId6"/>
    <p:sldId id="275" r:id="rId7"/>
    <p:sldId id="312" r:id="rId8"/>
    <p:sldId id="273" r:id="rId9"/>
    <p:sldId id="266" r:id="rId10"/>
    <p:sldId id="259" r:id="rId11"/>
    <p:sldId id="258" r:id="rId12"/>
    <p:sldId id="306" r:id="rId13"/>
    <p:sldId id="270" r:id="rId14"/>
    <p:sldId id="264" r:id="rId15"/>
    <p:sldId id="305" r:id="rId16"/>
    <p:sldId id="282" r:id="rId17"/>
    <p:sldId id="267" r:id="rId18"/>
    <p:sldId id="269" r:id="rId19"/>
    <p:sldId id="286" r:id="rId20"/>
    <p:sldId id="317" r:id="rId21"/>
    <p:sldId id="302" r:id="rId22"/>
    <p:sldId id="304" r:id="rId23"/>
    <p:sldId id="300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5179" autoAdjust="0"/>
  </p:normalViewPr>
  <p:slideViewPr>
    <p:cSldViewPr snapToGrid="0">
      <p:cViewPr varScale="1">
        <p:scale>
          <a:sx n="71" d="100"/>
          <a:sy n="7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CC015-B568-450F-8FFE-7E8FA0C74F6B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89A32-6298-4C3F-A1C6-F202E8364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3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89A32-6298-4C3F-A1C6-F202E8364E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8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3E93-7EA3-44CC-BBC9-3928FF2D871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70DA-1317-4F2E-B510-B9E81EFC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3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3E93-7EA3-44CC-BBC9-3928FF2D871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70DA-1317-4F2E-B510-B9E81EFC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3E93-7EA3-44CC-BBC9-3928FF2D871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70DA-1317-4F2E-B510-B9E81EFC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3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3E93-7EA3-44CC-BBC9-3928FF2D871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70DA-1317-4F2E-B510-B9E81EFC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2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3E93-7EA3-44CC-BBC9-3928FF2D871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70DA-1317-4F2E-B510-B9E81EFC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3E93-7EA3-44CC-BBC9-3928FF2D871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70DA-1317-4F2E-B510-B9E81EFC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3E93-7EA3-44CC-BBC9-3928FF2D871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70DA-1317-4F2E-B510-B9E81EFC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3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3E93-7EA3-44CC-BBC9-3928FF2D871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70DA-1317-4F2E-B510-B9E81EFC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5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3E93-7EA3-44CC-BBC9-3928FF2D871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70DA-1317-4F2E-B510-B9E81EFC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2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3E93-7EA3-44CC-BBC9-3928FF2D871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70DA-1317-4F2E-B510-B9E81EFC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3E93-7EA3-44CC-BBC9-3928FF2D871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70DA-1317-4F2E-B510-B9E81EFC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3E93-7EA3-44CC-BBC9-3928FF2D871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370DA-1317-4F2E-B510-B9E81EFC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miruhullah@gmail.com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3706" y="1748117"/>
            <a:ext cx="5983941" cy="31085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19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09600"/>
            <a:ext cx="4437529" cy="54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506" y="108965"/>
            <a:ext cx="10327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 ব্রেকার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407" y="4587971"/>
            <a:ext cx="10518682" cy="1323439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 যখন মাত্রাতিরিক্ত কারেন্ট প্রবাহিত হয়, তখন রিলের মাধ্যমে সার্কিট ব্রেকার সাপ্লাই থেকে অটোমেটিকভাবে সার্কিট বিছিন্ন করে।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0" y="1143000"/>
            <a:ext cx="10448365" cy="336176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254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392" y="4201586"/>
            <a:ext cx="10405504" cy="1938992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বজ্রপাতের ফলে লাইনে যে হাই ভোল্টেজের সৃষ্টি হয় তা থেকে বৈদ্যুতিক লাইন, যন্ত্রপাতি ও অন্যান্য সরঞ্জাম রক্ষার জন্য  লাইটনিং এ্যারেস্টার ব্যবহার করা হয়।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ইহা অটোমেটিকভাবে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612" y="108977"/>
            <a:ext cx="1016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লাইটনিং এ্যারেস্টার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" y="1248727"/>
            <a:ext cx="10300447" cy="28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0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5424" y="121983"/>
            <a:ext cx="10031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আইসোলেটর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586" y="4282460"/>
            <a:ext cx="10139082" cy="1938992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মেকানিক্যাল সুইচিং পদ্ধতি যাকে বিনা লোডে অফ-অন করা হয়। লাইনে সংযুক্ত সার্কিট ব্রেকারের অপারেশনের পর আইসোলেটর অপারেট করতে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2" y="1138733"/>
            <a:ext cx="10367683" cy="29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8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2050" y="4512909"/>
            <a:ext cx="10152529" cy="1323439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ভোল্টেজ বাড়ানো বা কমানোর কাজ ট্রান্সফরমার করে।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ইহার মাধ্যমে স্টেনের মূল কার্যক্রম ঘটে।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718" y="152947"/>
            <a:ext cx="10529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9" y="1098344"/>
            <a:ext cx="10516543" cy="32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8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1635" y="160725"/>
            <a:ext cx="1058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ইন্সট্রুমেন্ট ট্রান্সফরমার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435" y="4407681"/>
            <a:ext cx="10669965" cy="1938992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 রেঞ্জের মিটার দিয়ে উচ্চ ভোল্টেজ ও কারেন্ট পরিমাপ করা হয়, কন্ট্রোলিং ডিভাইসসমূহের অপারেশনের জন্য ইন্সট্রুমেন্ট ট্রান্সফরমার ব্যবহার করা হয়। কারেন্টের জন্য সিটি এবং ভোল্টেজ জন্য পিটি।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40" y="1340503"/>
            <a:ext cx="10658620" cy="280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5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682" y="130629"/>
            <a:ext cx="9587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ইনসুলেটর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9288" y="4726096"/>
            <a:ext cx="9757441" cy="1323439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সাবস্টেশনের সুইচ গিয়ার, বাসবার, ট্রান্সফরমার সঠিকভাবে সংযোগের জন্য চীনা মাটির তৈরি ব্যবহূত উপাদানই ইনসুলেটর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1" y="1167932"/>
            <a:ext cx="10101637" cy="32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553" y="154644"/>
            <a:ext cx="9950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কন্টোল প্যানেল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325" y="5073492"/>
            <a:ext cx="8003561" cy="707886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কন্টোল প্যানেল থেকেই সিস্টেম কন্ট্রোল করা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22" t="5505" r="12414" b="2327"/>
          <a:stretch/>
        </p:blipFill>
        <p:spPr>
          <a:xfrm>
            <a:off x="2460812" y="1062318"/>
            <a:ext cx="7247964" cy="3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8188" y="145143"/>
            <a:ext cx="10152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আর্থিং সিস্টেম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2589" y="4889956"/>
            <a:ext cx="8606117" cy="1323439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সাবস্টেশনে ব্যবহূত সুইচ গিয়ার, বাসবার, ট্রান্সফরমার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  নিয়ম মোতাবেক গ্রাউন্ড বা আর্থিং করা থাকে।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6" y="1159528"/>
            <a:ext cx="10228290" cy="37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424" y="164900"/>
            <a:ext cx="9412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সার্জ এ্যাবজবভার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356" y="5369340"/>
            <a:ext cx="11282644" cy="707886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সার্জ ভোল্টেজ এর প্রতিক্রিয়া নিরাপদভাবে আর্থিং করতে ইহা কাজ করে।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30" y="1087530"/>
            <a:ext cx="10184187" cy="42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106" y="110353"/>
            <a:ext cx="988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আগুন নিভানোর যন্ত্র  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6290" y="4848960"/>
            <a:ext cx="9686072" cy="1323439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শর্ট সার্কিট বা কোন কারণে আগুন লেগে যেন দুর্ঘটনা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ঘটে তার জন্য আগুন নিভানোর যন্ত্র ব্যবহার করা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6" y="1245533"/>
            <a:ext cx="9857535" cy="363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070" y="688904"/>
            <a:ext cx="4343400" cy="1502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367" y="303784"/>
            <a:ext cx="1898223" cy="2197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9403" y="3523339"/>
            <a:ext cx="4845973" cy="2554545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জেঃ ইলেকট্রিক্যাল ওয়ার্কস-২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শ্রেনি-দশম (২ য় পত্র )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অষ্টম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742" r="1660"/>
          <a:stretch/>
        </p:blipFill>
        <p:spPr>
          <a:xfrm>
            <a:off x="995082" y="330843"/>
            <a:ext cx="2218765" cy="26427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7601" y="2664838"/>
            <a:ext cx="5817474" cy="36625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মোহাম্মদ ঈসা রুহুউল্লাহ</a:t>
            </a:r>
          </a:p>
          <a:p>
            <a:pPr algn="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 (সহকারি শিক্ষক)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 সরকারি মাধ্যমিক বিদ্যালয়,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কোটচাঁদপুর, ঝিনাইদহ।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০১৭১৪৫৪৪৫৭৯</a:t>
            </a:r>
          </a:p>
          <a:p>
            <a:r>
              <a:rPr lang="en-US" sz="3200" dirty="0" smtClean="0">
                <a:cs typeface="NikoshBAN" panose="02000000000000000000" pitchFamily="2" charset="0"/>
              </a:rPr>
              <a:t>E-mail: </a:t>
            </a:r>
            <a:r>
              <a:rPr lang="en-US" sz="3200" dirty="0" smtClean="0">
                <a:cs typeface="NikoshBAN" panose="02000000000000000000" pitchFamily="2" charset="0"/>
                <a:hlinkClick r:id="rId5"/>
              </a:rPr>
              <a:t>kmiruhullah@gmail.com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8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62" y="228632"/>
            <a:ext cx="8087855" cy="62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987" y="862104"/>
            <a:ext cx="105593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বজ্রপাত থেকে সাবস্টেশন রক্ষা করার জন্য কি ব্যবহার করা হয়?</a:t>
            </a:r>
            <a:endParaRPr lang="bn-IN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সার্কিট ব্রেকার কীসের মাধ্যমে কাজ করে?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ইন্সট্রুমেন্ট ট্রান্সফরমার-এর কাজ কি?</a:t>
            </a:r>
          </a:p>
        </p:txBody>
      </p:sp>
    </p:spTree>
    <p:extLst>
      <p:ext uri="{BB962C8B-B14F-4D97-AF65-F5344CB8AC3E}">
        <p14:creationId xmlns:p14="http://schemas.microsoft.com/office/powerpoint/2010/main" val="76413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594" y="1311408"/>
            <a:ext cx="88949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/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সাবস্টেশন কাকে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বল?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সাবস্টেশনে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যন্ত্রপাতির নাম বলো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সাবস্টেশনে কন্ট্রোল প্যানেলের কাজ কি?  </a:t>
            </a:r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5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505" y="1471706"/>
            <a:ext cx="104212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১১/০.৪ কেভি সাবস্টেশনের সিঙ্গেল লাইন ডায়াগ্রাম অংকন কর।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143" y="1416413"/>
            <a:ext cx="8614395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0280" y="268941"/>
            <a:ext cx="617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লক্ষ্য করি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4" y="1185906"/>
            <a:ext cx="10260106" cy="50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7451" y="136605"/>
            <a:ext cx="617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লক্ষ্য করি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984389"/>
            <a:ext cx="10878670" cy="54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8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259" y="1062371"/>
            <a:ext cx="9735671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সাবস্টেশন</a:t>
            </a:r>
            <a:endParaRPr lang="en-US" sz="9600" b="1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1071" y="382790"/>
            <a:ext cx="95291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endParaRPr lang="bn-IN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শিক্ষার্থীরা--------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সাবস্টেশন কী বলতে পারবে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সাবস্টেশনের কাজ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সাবস্টেশনের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যন্ত্রপাতির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বলতে পারবে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১১/০৪ কেভি সাবস্টেশনের সিঙ্গেল লাইন ডায়াগ্রাম </a:t>
            </a:r>
          </a:p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3062514"/>
            <a:ext cx="11814628" cy="3635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049" y="250451"/>
            <a:ext cx="117527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সাবস্টেশনের কীঃ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স্থানে প্রয়োজনীয় ভোল্টেজের বিদ্যুৎ সরবরাহের জন্য সাবস্টেশন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 কেন্দ্র ও  গ্রাহকের মাঝখানে সাবস্টেশন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বিভিন্ন যন্ত্রপাতি সমন্বয়ে বিদ্যুৎ বিতরণের যে স্থান তাকে একটি মাধ্যমিক স্টেশন যা বৈদ্যুতিক পাওয়ার পরিবহন ও বিতরণে মূলত এসি ভোল্টেজের পরিবর্তনের কাজ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030" y="150347"/>
            <a:ext cx="1081975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সাবস্টেশনের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পাওয়ার লস বা অপচয় কমিয়ে বিভিন্ন স্থানে প্রয়োজনীয় ভোল্টেজের বিদ্যুৎ সরবরাহ করাই সাবস্টেশনের কাজ। উৎপাদিত ভোল্টেজের মান  বৃদ্ধি করে দূরবর্তী স্থানে প্রেরণ এবং উচ্চ ভোল্টেজকে ব্যবহার উপযোগী করা। এ কাজটি করার জন্য অন্যতম মেশিন হলো ট্রান্সফরমার।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সাবস্টেশনে ব্যবহৃত প্রয়োজনীয় যন্ত্রপাতি হলোঃ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বাসবার                      ২) সার্কিট ব্রেকার        ৩) লাইটনিং এয়ারেস্টার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আইসোলেশন               ৫) ট্রান্সফরমার          ৬)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ইন্সট্রুমেন্ট ট্রান্সফরমার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৭) ইনসুলেটর                   8) কন্ট্রোল প্যানেল      ৯) আর্থিং সিস্টেম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আগুন নিভানোর যন্ত্র    ১১) সার্জ এয়াবজরভার  ১২) ক্যাবল ইত্যাদি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1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907" y="492991"/>
            <a:ext cx="8122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বাসবার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758" y="2084720"/>
            <a:ext cx="5567082" cy="3170099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মোটা তামা বা অ্যালুমিনিয়াম পাত যেগুলো নাট বোল্টের মাধ্যমে শক্তভাবে আটকানো থাকে। বাসবার সার্কিট হতে বৈদ্যুতিক পাওয়ার বা এনার্জি সংগ্রহ ও বিতবণ করে।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59" y="1448991"/>
            <a:ext cx="4451014" cy="42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8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522</Words>
  <Application>Microsoft Office PowerPoint</Application>
  <PresentationFormat>Widescreen</PresentationFormat>
  <Paragraphs>71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124</cp:revision>
  <dcterms:created xsi:type="dcterms:W3CDTF">2020-07-30T15:30:24Z</dcterms:created>
  <dcterms:modified xsi:type="dcterms:W3CDTF">2020-08-21T17:41:33Z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